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Default Extension="gif" ContentType="image/gif"/>
  <Override PartName="/ppt/notesSlides/notesSlide20.xml" ContentType="application/vnd.openxmlformats-officedocument.presentationml.notesSlide+xml"/>
  <Default Extension="vml" ContentType="application/vnd.openxmlformats-officedocument.vmlDrawing"/>
  <Override PartName="/ppt/diagrams/colors7.xml" ContentType="application/vnd.openxmlformats-officedocument.drawingml.diagramColors+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65"/>
  </p:notesMasterIdLst>
  <p:handoutMasterIdLst>
    <p:handoutMasterId r:id="rId66"/>
  </p:handoutMasterIdLst>
  <p:sldIdLst>
    <p:sldId id="375" r:id="rId2"/>
    <p:sldId id="318" r:id="rId3"/>
    <p:sldId id="257" r:id="rId4"/>
    <p:sldId id="373" r:id="rId5"/>
    <p:sldId id="382" r:id="rId6"/>
    <p:sldId id="374" r:id="rId7"/>
    <p:sldId id="319" r:id="rId8"/>
    <p:sldId id="264" r:id="rId9"/>
    <p:sldId id="364" r:id="rId10"/>
    <p:sldId id="365" r:id="rId11"/>
    <p:sldId id="366" r:id="rId12"/>
    <p:sldId id="368" r:id="rId13"/>
    <p:sldId id="370" r:id="rId14"/>
    <p:sldId id="320" r:id="rId15"/>
    <p:sldId id="411" r:id="rId16"/>
    <p:sldId id="274" r:id="rId17"/>
    <p:sldId id="333" r:id="rId18"/>
    <p:sldId id="275" r:id="rId19"/>
    <p:sldId id="336" r:id="rId20"/>
    <p:sldId id="337" r:id="rId21"/>
    <p:sldId id="276" r:id="rId22"/>
    <p:sldId id="321" r:id="rId23"/>
    <p:sldId id="346" r:id="rId24"/>
    <p:sldId id="376" r:id="rId25"/>
    <p:sldId id="338" r:id="rId26"/>
    <p:sldId id="339" r:id="rId27"/>
    <p:sldId id="279" r:id="rId28"/>
    <p:sldId id="280" r:id="rId29"/>
    <p:sldId id="341" r:id="rId30"/>
    <p:sldId id="348" r:id="rId31"/>
    <p:sldId id="410" r:id="rId32"/>
    <p:sldId id="372" r:id="rId33"/>
    <p:sldId id="377" r:id="rId34"/>
    <p:sldId id="412" r:id="rId35"/>
    <p:sldId id="413" r:id="rId36"/>
    <p:sldId id="351" r:id="rId37"/>
    <p:sldId id="343" r:id="rId38"/>
    <p:sldId id="352" r:id="rId39"/>
    <p:sldId id="395" r:id="rId40"/>
    <p:sldId id="396" r:id="rId41"/>
    <p:sldId id="397" r:id="rId42"/>
    <p:sldId id="398" r:id="rId43"/>
    <p:sldId id="399" r:id="rId44"/>
    <p:sldId id="400" r:id="rId45"/>
    <p:sldId id="401" r:id="rId46"/>
    <p:sldId id="402" r:id="rId47"/>
    <p:sldId id="403" r:id="rId48"/>
    <p:sldId id="404" r:id="rId49"/>
    <p:sldId id="405" r:id="rId50"/>
    <p:sldId id="406" r:id="rId51"/>
    <p:sldId id="407" r:id="rId52"/>
    <p:sldId id="408" r:id="rId53"/>
    <p:sldId id="361" r:id="rId54"/>
    <p:sldId id="362" r:id="rId55"/>
    <p:sldId id="363" r:id="rId56"/>
    <p:sldId id="312" r:id="rId57"/>
    <p:sldId id="335" r:id="rId58"/>
    <p:sldId id="378" r:id="rId59"/>
    <p:sldId id="379" r:id="rId60"/>
    <p:sldId id="380" r:id="rId61"/>
    <p:sldId id="383" r:id="rId62"/>
    <p:sldId id="391" r:id="rId63"/>
    <p:sldId id="392" r:id="rId64"/>
  </p:sldIdLst>
  <p:sldSz cx="9144000" cy="6858000" type="screen4x3"/>
  <p:notesSz cx="6734175" cy="98663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FF00"/>
    <a:srgbClr val="E9EDF4"/>
    <a:srgbClr val="CC9900"/>
    <a:srgbClr val="0066FF"/>
    <a:srgbClr val="00CC99"/>
    <a:srgbClr val="800000"/>
    <a:srgbClr val="FFFFCC"/>
    <a:srgbClr val="3399FF"/>
    <a:srgbClr val="C0504D"/>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2" autoAdjust="0"/>
    <p:restoredTop sz="86993" autoAdjust="0"/>
  </p:normalViewPr>
  <p:slideViewPr>
    <p:cSldViewPr>
      <p:cViewPr varScale="1">
        <p:scale>
          <a:sx n="84" d="100"/>
          <a:sy n="84" d="100"/>
        </p:scale>
        <p:origin x="-30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86"/>
    </p:cViewPr>
  </p:sorterViewPr>
  <p:notesViewPr>
    <p:cSldViewPr>
      <p:cViewPr varScale="1">
        <p:scale>
          <a:sx n="79" d="100"/>
          <a:sy n="79" d="100"/>
        </p:scale>
        <p:origin x="-1998" y="-90"/>
      </p:cViewPr>
      <p:guideLst>
        <p:guide orient="horz" pos="3108"/>
        <p:guide pos="212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AF9B7-855F-45C9-9715-278B5DC630CE}" type="doc">
      <dgm:prSet loTypeId="urn:microsoft.com/office/officeart/2005/8/layout/vList2" loCatId="list" qsTypeId="urn:microsoft.com/office/officeart/2005/8/quickstyle/3d2" qsCatId="3D" csTypeId="urn:microsoft.com/office/officeart/2005/8/colors/accent1_3" csCatId="accent1" phldr="1"/>
      <dgm:spPr/>
      <dgm:t>
        <a:bodyPr/>
        <a:lstStyle/>
        <a:p>
          <a:endParaRPr lang="zh-TW" altLang="en-US"/>
        </a:p>
      </dgm:t>
    </dgm:pt>
    <dgm:pt modelId="{58A72DBA-CB82-4422-8417-C62EE0329BD0}">
      <dgm:prSet phldrT="[文字]"/>
      <dgm:spPr/>
      <dgm:t>
        <a:bodyPr/>
        <a:lstStyle/>
        <a:p>
          <a:r>
            <a:rPr lang="zh-TW" altLang="en-US" dirty="0" smtClean="0"/>
            <a:t>序論</a:t>
          </a:r>
          <a:endParaRPr lang="zh-TW" altLang="en-US" dirty="0"/>
        </a:p>
      </dgm:t>
    </dgm:pt>
    <dgm:pt modelId="{ED689DEC-CD10-4712-9380-4092769C7D0D}" type="parTrans" cxnId="{481D893E-0B5D-44FE-A1CA-9D5FF9815AA6}">
      <dgm:prSet/>
      <dgm:spPr/>
      <dgm:t>
        <a:bodyPr/>
        <a:lstStyle/>
        <a:p>
          <a:endParaRPr lang="zh-TW" altLang="en-US"/>
        </a:p>
      </dgm:t>
    </dgm:pt>
    <dgm:pt modelId="{F0215609-6E5B-42FB-9B60-96E8B1A22055}" type="sibTrans" cxnId="{481D893E-0B5D-44FE-A1CA-9D5FF9815AA6}">
      <dgm:prSet/>
      <dgm:spPr/>
      <dgm:t>
        <a:bodyPr/>
        <a:lstStyle/>
        <a:p>
          <a:endParaRPr lang="zh-TW" altLang="en-US"/>
        </a:p>
      </dgm:t>
    </dgm:pt>
    <dgm:pt modelId="{A4216C07-B3D3-45D7-8704-B660CCA0CD6A}">
      <dgm:prSet phldrT="[文字]"/>
      <dgm:spPr/>
      <dgm:t>
        <a:bodyPr/>
        <a:lstStyle/>
        <a:p>
          <a:r>
            <a:rPr lang="zh-TW" altLang="en-US" dirty="0" smtClean="0"/>
            <a:t>汙漬清除系統</a:t>
          </a:r>
          <a:r>
            <a:rPr lang="en-US" altLang="zh-TW" dirty="0" smtClean="0"/>
            <a:t>-</a:t>
          </a:r>
          <a:r>
            <a:rPr lang="zh-TW" altLang="en-US" dirty="0" smtClean="0"/>
            <a:t>汙漬偵測</a:t>
          </a:r>
          <a:endParaRPr lang="zh-TW" altLang="en-US" dirty="0"/>
        </a:p>
      </dgm:t>
    </dgm:pt>
    <dgm:pt modelId="{9CDDACAF-5116-4DE5-95BE-9AE69C00FFCF}" type="parTrans" cxnId="{9796868B-4A4C-460B-AA0D-13EF98D0A8D1}">
      <dgm:prSet/>
      <dgm:spPr/>
      <dgm:t>
        <a:bodyPr/>
        <a:lstStyle/>
        <a:p>
          <a:endParaRPr lang="zh-TW" altLang="en-US"/>
        </a:p>
      </dgm:t>
    </dgm:pt>
    <dgm:pt modelId="{2958F2F4-6991-40CD-BC3A-79AA08FAF9C4}" type="sibTrans" cxnId="{9796868B-4A4C-460B-AA0D-13EF98D0A8D1}">
      <dgm:prSet/>
      <dgm:spPr/>
      <dgm:t>
        <a:bodyPr/>
        <a:lstStyle/>
        <a:p>
          <a:endParaRPr lang="zh-TW" altLang="en-US"/>
        </a:p>
      </dgm:t>
    </dgm:pt>
    <dgm:pt modelId="{3FB738D3-45D2-49E6-850C-0561053BA0AB}">
      <dgm:prSet phldrT="[文字]"/>
      <dgm:spPr/>
      <dgm:t>
        <a:bodyPr/>
        <a:lstStyle/>
        <a:p>
          <a:r>
            <a:rPr lang="zh-TW" altLang="en-US" dirty="0" smtClean="0"/>
            <a:t>汙漬清除系統</a:t>
          </a:r>
          <a:r>
            <a:rPr lang="en-US" altLang="zh-TW" dirty="0" smtClean="0"/>
            <a:t>-</a:t>
          </a:r>
          <a:r>
            <a:rPr lang="zh-TW" altLang="en-US" dirty="0" smtClean="0"/>
            <a:t>汙漬修復</a:t>
          </a:r>
          <a:endParaRPr lang="en-US" altLang="zh-TW" dirty="0" smtClean="0"/>
        </a:p>
      </dgm:t>
    </dgm:pt>
    <dgm:pt modelId="{987A4B2C-2D04-445D-ACC2-51B2812E6D85}" type="parTrans" cxnId="{6C6C86A6-6FAF-42D7-8F1B-5D2C5F1183B9}">
      <dgm:prSet/>
      <dgm:spPr/>
      <dgm:t>
        <a:bodyPr/>
        <a:lstStyle/>
        <a:p>
          <a:endParaRPr lang="zh-TW" altLang="en-US"/>
        </a:p>
      </dgm:t>
    </dgm:pt>
    <dgm:pt modelId="{D242A552-DC4D-4956-B085-61FB17F25DDC}" type="sibTrans" cxnId="{6C6C86A6-6FAF-42D7-8F1B-5D2C5F1183B9}">
      <dgm:prSet/>
      <dgm:spPr/>
      <dgm:t>
        <a:bodyPr/>
        <a:lstStyle/>
        <a:p>
          <a:endParaRPr lang="zh-TW" altLang="en-US"/>
        </a:p>
      </dgm:t>
    </dgm:pt>
    <dgm:pt modelId="{CC532732-443A-4AE0-86E4-CBB3B1D9D8E1}">
      <dgm:prSet phldrT="[文字]"/>
      <dgm:spPr/>
      <dgm:t>
        <a:bodyPr/>
        <a:lstStyle/>
        <a:p>
          <a:r>
            <a:rPr lang="zh-TW" altLang="en-US" dirty="0" smtClean="0"/>
            <a:t>相關文獻</a:t>
          </a:r>
          <a:endParaRPr lang="zh-TW" altLang="en-US" dirty="0"/>
        </a:p>
      </dgm:t>
    </dgm:pt>
    <dgm:pt modelId="{0ED11E1D-F075-4028-AB43-8D210D6679A4}" type="sibTrans" cxnId="{D94BB2EB-3F96-4443-B6CF-E4BB7E3EFDC0}">
      <dgm:prSet/>
      <dgm:spPr/>
      <dgm:t>
        <a:bodyPr/>
        <a:lstStyle/>
        <a:p>
          <a:endParaRPr lang="zh-TW" altLang="en-US"/>
        </a:p>
      </dgm:t>
    </dgm:pt>
    <dgm:pt modelId="{43C6AF4F-DBDF-4EE0-8F40-99706187034D}" type="parTrans" cxnId="{D94BB2EB-3F96-4443-B6CF-E4BB7E3EFDC0}">
      <dgm:prSet/>
      <dgm:spPr/>
      <dgm:t>
        <a:bodyPr/>
        <a:lstStyle/>
        <a:p>
          <a:endParaRPr lang="zh-TW" altLang="en-US"/>
        </a:p>
      </dgm:t>
    </dgm:pt>
    <dgm:pt modelId="{4F65717C-DECD-43D6-ADC5-546F020BF129}">
      <dgm:prSet phldrT="[文字]"/>
      <dgm:spPr/>
      <dgm:t>
        <a:bodyPr/>
        <a:lstStyle/>
        <a:p>
          <a:r>
            <a:rPr lang="zh-TW" altLang="en-US" dirty="0" smtClean="0"/>
            <a:t>實驗結果</a:t>
          </a:r>
          <a:endParaRPr lang="en-US" altLang="zh-TW" dirty="0" smtClean="0"/>
        </a:p>
      </dgm:t>
    </dgm:pt>
    <dgm:pt modelId="{8D72C772-7FB8-41E0-891E-FA2A82E4C674}" type="parTrans" cxnId="{4B3CD16C-5C3D-486F-8C8A-076AEDC9F0A9}">
      <dgm:prSet/>
      <dgm:spPr/>
      <dgm:t>
        <a:bodyPr/>
        <a:lstStyle/>
        <a:p>
          <a:endParaRPr lang="zh-TW" altLang="en-US"/>
        </a:p>
      </dgm:t>
    </dgm:pt>
    <dgm:pt modelId="{B21B18A7-6D8C-4C7C-B225-8324EC421AEB}" type="sibTrans" cxnId="{4B3CD16C-5C3D-486F-8C8A-076AEDC9F0A9}">
      <dgm:prSet/>
      <dgm:spPr/>
      <dgm:t>
        <a:bodyPr/>
        <a:lstStyle/>
        <a:p>
          <a:endParaRPr lang="zh-TW" altLang="en-US"/>
        </a:p>
      </dgm:t>
    </dgm:pt>
    <dgm:pt modelId="{269D17B3-C51F-4780-9F75-97365B1C02F9}">
      <dgm:prSet phldrT="[文字]"/>
      <dgm:spPr/>
      <dgm:t>
        <a:bodyPr/>
        <a:lstStyle/>
        <a:p>
          <a:r>
            <a:rPr lang="zh-TW" altLang="en-US" dirty="0" smtClean="0"/>
            <a:t>結論</a:t>
          </a:r>
          <a:endParaRPr lang="en-US" altLang="zh-TW" dirty="0" smtClean="0"/>
        </a:p>
      </dgm:t>
    </dgm:pt>
    <dgm:pt modelId="{DDFD891F-DAE6-4136-872C-0B5C1C685446}" type="parTrans" cxnId="{0D3B3E8A-C6E4-4F60-993D-DC79BF1CD583}">
      <dgm:prSet/>
      <dgm:spPr/>
      <dgm:t>
        <a:bodyPr/>
        <a:lstStyle/>
        <a:p>
          <a:endParaRPr lang="zh-TW" altLang="en-US"/>
        </a:p>
      </dgm:t>
    </dgm:pt>
    <dgm:pt modelId="{3E7375A2-9D4B-4E68-80FB-2192D8D92A76}" type="sibTrans" cxnId="{0D3B3E8A-C6E4-4F60-993D-DC79BF1CD583}">
      <dgm:prSet/>
      <dgm:spPr/>
      <dgm:t>
        <a:bodyPr/>
        <a:lstStyle/>
        <a:p>
          <a:endParaRPr lang="zh-TW" altLang="en-US"/>
        </a:p>
      </dgm:t>
    </dgm:pt>
    <dgm:pt modelId="{73D1F4D4-EB02-4B93-AC84-87D7B367F106}" type="pres">
      <dgm:prSet presAssocID="{D2CAF9B7-855F-45C9-9715-278B5DC630CE}" presName="linear" presStyleCnt="0">
        <dgm:presLayoutVars>
          <dgm:animLvl val="lvl"/>
          <dgm:resizeHandles val="exact"/>
        </dgm:presLayoutVars>
      </dgm:prSet>
      <dgm:spPr/>
      <dgm:t>
        <a:bodyPr/>
        <a:lstStyle/>
        <a:p>
          <a:endParaRPr lang="zh-TW" altLang="en-US"/>
        </a:p>
      </dgm:t>
    </dgm:pt>
    <dgm:pt modelId="{06CB3098-164A-4B73-A408-FD97EEBD36F7}" type="pres">
      <dgm:prSet presAssocID="{58A72DBA-CB82-4422-8417-C62EE0329BD0}" presName="parentText" presStyleLbl="node1" presStyleIdx="0" presStyleCnt="6">
        <dgm:presLayoutVars>
          <dgm:chMax val="0"/>
          <dgm:bulletEnabled val="1"/>
        </dgm:presLayoutVars>
      </dgm:prSet>
      <dgm:spPr/>
      <dgm:t>
        <a:bodyPr/>
        <a:lstStyle/>
        <a:p>
          <a:endParaRPr lang="zh-TW" altLang="en-US"/>
        </a:p>
      </dgm:t>
    </dgm:pt>
    <dgm:pt modelId="{7D75A974-6454-4FFB-92B5-842CA6267A17}" type="pres">
      <dgm:prSet presAssocID="{F0215609-6E5B-42FB-9B60-96E8B1A22055}" presName="spacer" presStyleCnt="0"/>
      <dgm:spPr/>
      <dgm:t>
        <a:bodyPr/>
        <a:lstStyle/>
        <a:p>
          <a:endParaRPr lang="zh-TW" altLang="en-US"/>
        </a:p>
      </dgm:t>
    </dgm:pt>
    <dgm:pt modelId="{E1490A29-2852-4956-BFDF-1AE364DD4FD4}" type="pres">
      <dgm:prSet presAssocID="{CC532732-443A-4AE0-86E4-CBB3B1D9D8E1}" presName="parentText" presStyleLbl="node1" presStyleIdx="1" presStyleCnt="6">
        <dgm:presLayoutVars>
          <dgm:chMax val="0"/>
          <dgm:bulletEnabled val="1"/>
        </dgm:presLayoutVars>
      </dgm:prSet>
      <dgm:spPr/>
      <dgm:t>
        <a:bodyPr/>
        <a:lstStyle/>
        <a:p>
          <a:endParaRPr lang="zh-TW" altLang="en-US"/>
        </a:p>
      </dgm:t>
    </dgm:pt>
    <dgm:pt modelId="{2C415CAC-477C-4850-B630-6F115BC09C96}" type="pres">
      <dgm:prSet presAssocID="{0ED11E1D-F075-4028-AB43-8D210D6679A4}" presName="spacer" presStyleCnt="0"/>
      <dgm:spPr/>
      <dgm:t>
        <a:bodyPr/>
        <a:lstStyle/>
        <a:p>
          <a:endParaRPr lang="zh-TW" altLang="en-US"/>
        </a:p>
      </dgm:t>
    </dgm:pt>
    <dgm:pt modelId="{F6B7B0BA-F56D-4E75-AF72-0B7ABC32747E}" type="pres">
      <dgm:prSet presAssocID="{A4216C07-B3D3-45D7-8704-B660CCA0CD6A}" presName="parentText" presStyleLbl="node1" presStyleIdx="2" presStyleCnt="6">
        <dgm:presLayoutVars>
          <dgm:chMax val="0"/>
          <dgm:bulletEnabled val="1"/>
        </dgm:presLayoutVars>
      </dgm:prSet>
      <dgm:spPr/>
      <dgm:t>
        <a:bodyPr/>
        <a:lstStyle/>
        <a:p>
          <a:endParaRPr lang="zh-TW" altLang="en-US"/>
        </a:p>
      </dgm:t>
    </dgm:pt>
    <dgm:pt modelId="{88CAFCFE-24DE-4658-A953-942659E99A86}" type="pres">
      <dgm:prSet presAssocID="{2958F2F4-6991-40CD-BC3A-79AA08FAF9C4}" presName="spacer" presStyleCnt="0"/>
      <dgm:spPr/>
      <dgm:t>
        <a:bodyPr/>
        <a:lstStyle/>
        <a:p>
          <a:endParaRPr lang="zh-TW" altLang="en-US"/>
        </a:p>
      </dgm:t>
    </dgm:pt>
    <dgm:pt modelId="{722717F8-CE0E-49B9-A575-689294CCB778}" type="pres">
      <dgm:prSet presAssocID="{3FB738D3-45D2-49E6-850C-0561053BA0AB}" presName="parentText" presStyleLbl="node1" presStyleIdx="3" presStyleCnt="6">
        <dgm:presLayoutVars>
          <dgm:chMax val="0"/>
          <dgm:bulletEnabled val="1"/>
        </dgm:presLayoutVars>
      </dgm:prSet>
      <dgm:spPr/>
      <dgm:t>
        <a:bodyPr/>
        <a:lstStyle/>
        <a:p>
          <a:endParaRPr lang="zh-TW" altLang="en-US"/>
        </a:p>
      </dgm:t>
    </dgm:pt>
    <dgm:pt modelId="{378B5AB0-29B2-4CCD-AFD8-3493E3743EF9}" type="pres">
      <dgm:prSet presAssocID="{D242A552-DC4D-4956-B085-61FB17F25DDC}" presName="spacer" presStyleCnt="0"/>
      <dgm:spPr/>
      <dgm:t>
        <a:bodyPr/>
        <a:lstStyle/>
        <a:p>
          <a:endParaRPr lang="zh-TW" altLang="en-US"/>
        </a:p>
      </dgm:t>
    </dgm:pt>
    <dgm:pt modelId="{5ABA9FDC-8917-4B31-A208-4AFD0B5345FB}" type="pres">
      <dgm:prSet presAssocID="{4F65717C-DECD-43D6-ADC5-546F020BF129}" presName="parentText" presStyleLbl="node1" presStyleIdx="4" presStyleCnt="6">
        <dgm:presLayoutVars>
          <dgm:chMax val="0"/>
          <dgm:bulletEnabled val="1"/>
        </dgm:presLayoutVars>
      </dgm:prSet>
      <dgm:spPr/>
      <dgm:t>
        <a:bodyPr/>
        <a:lstStyle/>
        <a:p>
          <a:endParaRPr lang="zh-TW" altLang="en-US"/>
        </a:p>
      </dgm:t>
    </dgm:pt>
    <dgm:pt modelId="{FBB4E693-F97B-4618-B656-92FD16A36B76}" type="pres">
      <dgm:prSet presAssocID="{B21B18A7-6D8C-4C7C-B225-8324EC421AEB}" presName="spacer" presStyleCnt="0"/>
      <dgm:spPr/>
      <dgm:t>
        <a:bodyPr/>
        <a:lstStyle/>
        <a:p>
          <a:endParaRPr lang="zh-TW" altLang="en-US"/>
        </a:p>
      </dgm:t>
    </dgm:pt>
    <dgm:pt modelId="{B37434AC-A706-4100-9F2F-BD263C759CC5}" type="pres">
      <dgm:prSet presAssocID="{269D17B3-C51F-4780-9F75-97365B1C02F9}" presName="parentText" presStyleLbl="node1" presStyleIdx="5" presStyleCnt="6">
        <dgm:presLayoutVars>
          <dgm:chMax val="0"/>
          <dgm:bulletEnabled val="1"/>
        </dgm:presLayoutVars>
      </dgm:prSet>
      <dgm:spPr/>
      <dgm:t>
        <a:bodyPr/>
        <a:lstStyle/>
        <a:p>
          <a:endParaRPr lang="zh-TW" altLang="en-US"/>
        </a:p>
      </dgm:t>
    </dgm:pt>
  </dgm:ptLst>
  <dgm:cxnLst>
    <dgm:cxn modelId="{06F38D53-3EEA-488C-9826-6C22F96C6110}" type="presOf" srcId="{4F65717C-DECD-43D6-ADC5-546F020BF129}" destId="{5ABA9FDC-8917-4B31-A208-4AFD0B5345FB}" srcOrd="0" destOrd="0" presId="urn:microsoft.com/office/officeart/2005/8/layout/vList2"/>
    <dgm:cxn modelId="{2BCED05C-99FB-43E4-AA4E-98B471CC91C9}" type="presOf" srcId="{269D17B3-C51F-4780-9F75-97365B1C02F9}" destId="{B37434AC-A706-4100-9F2F-BD263C759CC5}" srcOrd="0" destOrd="0" presId="urn:microsoft.com/office/officeart/2005/8/layout/vList2"/>
    <dgm:cxn modelId="{00C94582-9F68-4789-A435-A8AF1A78AB8D}" type="presOf" srcId="{A4216C07-B3D3-45D7-8704-B660CCA0CD6A}" destId="{F6B7B0BA-F56D-4E75-AF72-0B7ABC32747E}" srcOrd="0" destOrd="0" presId="urn:microsoft.com/office/officeart/2005/8/layout/vList2"/>
    <dgm:cxn modelId="{0AEAA4DE-21D5-4106-AFB2-18F6524829A0}" type="presOf" srcId="{58A72DBA-CB82-4422-8417-C62EE0329BD0}" destId="{06CB3098-164A-4B73-A408-FD97EEBD36F7}" srcOrd="0" destOrd="0" presId="urn:microsoft.com/office/officeart/2005/8/layout/vList2"/>
    <dgm:cxn modelId="{481D893E-0B5D-44FE-A1CA-9D5FF9815AA6}" srcId="{D2CAF9B7-855F-45C9-9715-278B5DC630CE}" destId="{58A72DBA-CB82-4422-8417-C62EE0329BD0}" srcOrd="0" destOrd="0" parTransId="{ED689DEC-CD10-4712-9380-4092769C7D0D}" sibTransId="{F0215609-6E5B-42FB-9B60-96E8B1A22055}"/>
    <dgm:cxn modelId="{0D3B3E8A-C6E4-4F60-993D-DC79BF1CD583}" srcId="{D2CAF9B7-855F-45C9-9715-278B5DC630CE}" destId="{269D17B3-C51F-4780-9F75-97365B1C02F9}" srcOrd="5" destOrd="0" parTransId="{DDFD891F-DAE6-4136-872C-0B5C1C685446}" sibTransId="{3E7375A2-9D4B-4E68-80FB-2192D8D92A76}"/>
    <dgm:cxn modelId="{4B3CD16C-5C3D-486F-8C8A-076AEDC9F0A9}" srcId="{D2CAF9B7-855F-45C9-9715-278B5DC630CE}" destId="{4F65717C-DECD-43D6-ADC5-546F020BF129}" srcOrd="4" destOrd="0" parTransId="{8D72C772-7FB8-41E0-891E-FA2A82E4C674}" sibTransId="{B21B18A7-6D8C-4C7C-B225-8324EC421AEB}"/>
    <dgm:cxn modelId="{9796868B-4A4C-460B-AA0D-13EF98D0A8D1}" srcId="{D2CAF9B7-855F-45C9-9715-278B5DC630CE}" destId="{A4216C07-B3D3-45D7-8704-B660CCA0CD6A}" srcOrd="2" destOrd="0" parTransId="{9CDDACAF-5116-4DE5-95BE-9AE69C00FFCF}" sibTransId="{2958F2F4-6991-40CD-BC3A-79AA08FAF9C4}"/>
    <dgm:cxn modelId="{0C444D11-36B5-41F5-8FEB-F868D26A5B3A}" type="presOf" srcId="{3FB738D3-45D2-49E6-850C-0561053BA0AB}" destId="{722717F8-CE0E-49B9-A575-689294CCB778}" srcOrd="0" destOrd="0" presId="urn:microsoft.com/office/officeart/2005/8/layout/vList2"/>
    <dgm:cxn modelId="{D94BB2EB-3F96-4443-B6CF-E4BB7E3EFDC0}" srcId="{D2CAF9B7-855F-45C9-9715-278B5DC630CE}" destId="{CC532732-443A-4AE0-86E4-CBB3B1D9D8E1}" srcOrd="1" destOrd="0" parTransId="{43C6AF4F-DBDF-4EE0-8F40-99706187034D}" sibTransId="{0ED11E1D-F075-4028-AB43-8D210D6679A4}"/>
    <dgm:cxn modelId="{3C135342-54D1-4D5F-9EFE-6EA2B0FC1171}" type="presOf" srcId="{CC532732-443A-4AE0-86E4-CBB3B1D9D8E1}" destId="{E1490A29-2852-4956-BFDF-1AE364DD4FD4}" srcOrd="0" destOrd="0" presId="urn:microsoft.com/office/officeart/2005/8/layout/vList2"/>
    <dgm:cxn modelId="{6C6C86A6-6FAF-42D7-8F1B-5D2C5F1183B9}" srcId="{D2CAF9B7-855F-45C9-9715-278B5DC630CE}" destId="{3FB738D3-45D2-49E6-850C-0561053BA0AB}" srcOrd="3" destOrd="0" parTransId="{987A4B2C-2D04-445D-ACC2-51B2812E6D85}" sibTransId="{D242A552-DC4D-4956-B085-61FB17F25DDC}"/>
    <dgm:cxn modelId="{6C0C2243-EEB7-45A0-8129-4D7A461DBF87}" type="presOf" srcId="{D2CAF9B7-855F-45C9-9715-278B5DC630CE}" destId="{73D1F4D4-EB02-4B93-AC84-87D7B367F106}" srcOrd="0" destOrd="0" presId="urn:microsoft.com/office/officeart/2005/8/layout/vList2"/>
    <dgm:cxn modelId="{C4940809-BF49-453F-9A42-5BE8EBC8D55A}" type="presParOf" srcId="{73D1F4D4-EB02-4B93-AC84-87D7B367F106}" destId="{06CB3098-164A-4B73-A408-FD97EEBD36F7}" srcOrd="0" destOrd="0" presId="urn:microsoft.com/office/officeart/2005/8/layout/vList2"/>
    <dgm:cxn modelId="{D91B0A5E-FD6C-4A6A-B8C4-27B64041BC04}" type="presParOf" srcId="{73D1F4D4-EB02-4B93-AC84-87D7B367F106}" destId="{7D75A974-6454-4FFB-92B5-842CA6267A17}" srcOrd="1" destOrd="0" presId="urn:microsoft.com/office/officeart/2005/8/layout/vList2"/>
    <dgm:cxn modelId="{8A263598-C7B3-4B2E-ADFF-4A6A0D1F82E1}" type="presParOf" srcId="{73D1F4D4-EB02-4B93-AC84-87D7B367F106}" destId="{E1490A29-2852-4956-BFDF-1AE364DD4FD4}" srcOrd="2" destOrd="0" presId="urn:microsoft.com/office/officeart/2005/8/layout/vList2"/>
    <dgm:cxn modelId="{204DC04D-295F-4B7E-87CF-965CB76BE32E}" type="presParOf" srcId="{73D1F4D4-EB02-4B93-AC84-87D7B367F106}" destId="{2C415CAC-477C-4850-B630-6F115BC09C96}" srcOrd="3" destOrd="0" presId="urn:microsoft.com/office/officeart/2005/8/layout/vList2"/>
    <dgm:cxn modelId="{DB96DF05-4230-4745-A150-65E70CE62AAC}" type="presParOf" srcId="{73D1F4D4-EB02-4B93-AC84-87D7B367F106}" destId="{F6B7B0BA-F56D-4E75-AF72-0B7ABC32747E}" srcOrd="4" destOrd="0" presId="urn:microsoft.com/office/officeart/2005/8/layout/vList2"/>
    <dgm:cxn modelId="{B521AF37-DFC8-4361-8A83-CB50795A819C}" type="presParOf" srcId="{73D1F4D4-EB02-4B93-AC84-87D7B367F106}" destId="{88CAFCFE-24DE-4658-A953-942659E99A86}" srcOrd="5" destOrd="0" presId="urn:microsoft.com/office/officeart/2005/8/layout/vList2"/>
    <dgm:cxn modelId="{122AA476-FD74-40A6-A5B4-0A47F073CF68}" type="presParOf" srcId="{73D1F4D4-EB02-4B93-AC84-87D7B367F106}" destId="{722717F8-CE0E-49B9-A575-689294CCB778}" srcOrd="6" destOrd="0" presId="urn:microsoft.com/office/officeart/2005/8/layout/vList2"/>
    <dgm:cxn modelId="{6474436F-4677-48EC-9FED-A388AC02E89A}" type="presParOf" srcId="{73D1F4D4-EB02-4B93-AC84-87D7B367F106}" destId="{378B5AB0-29B2-4CCD-AFD8-3493E3743EF9}" srcOrd="7" destOrd="0" presId="urn:microsoft.com/office/officeart/2005/8/layout/vList2"/>
    <dgm:cxn modelId="{9B83CCC9-0722-47A7-83B3-CCB966049C7D}" type="presParOf" srcId="{73D1F4D4-EB02-4B93-AC84-87D7B367F106}" destId="{5ABA9FDC-8917-4B31-A208-4AFD0B5345FB}" srcOrd="8" destOrd="0" presId="urn:microsoft.com/office/officeart/2005/8/layout/vList2"/>
    <dgm:cxn modelId="{F4BA214E-6E0E-4529-A01C-0B276901FBE8}" type="presParOf" srcId="{73D1F4D4-EB02-4B93-AC84-87D7B367F106}" destId="{FBB4E693-F97B-4618-B656-92FD16A36B76}" srcOrd="9" destOrd="0" presId="urn:microsoft.com/office/officeart/2005/8/layout/vList2"/>
    <dgm:cxn modelId="{28244545-5DA8-4989-9C55-A6E3A7C2CE60}" type="presParOf" srcId="{73D1F4D4-EB02-4B93-AC84-87D7B367F106}" destId="{B37434AC-A706-4100-9F2F-BD263C759CC5}" srcOrd="10"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D2CAF9B7-855F-45C9-9715-278B5DC630CE}" type="doc">
      <dgm:prSet loTypeId="urn:microsoft.com/office/officeart/2005/8/layout/vList2" loCatId="list" qsTypeId="urn:microsoft.com/office/officeart/2005/8/quickstyle/3d2" qsCatId="3D" csTypeId="urn:microsoft.com/office/officeart/2005/8/colors/accent1_3" csCatId="accent1" phldr="1"/>
      <dgm:spPr/>
      <dgm:t>
        <a:bodyPr/>
        <a:lstStyle/>
        <a:p>
          <a:endParaRPr lang="zh-TW" altLang="en-US"/>
        </a:p>
      </dgm:t>
    </dgm:pt>
    <dgm:pt modelId="{58A72DBA-CB82-4422-8417-C62EE0329BD0}">
      <dgm:prSet phldrT="[文字]">
        <dgm:style>
          <a:lnRef idx="2">
            <a:schemeClr val="accent1"/>
          </a:lnRef>
          <a:fillRef idx="1">
            <a:schemeClr val="lt1"/>
          </a:fillRef>
          <a:effectRef idx="0">
            <a:schemeClr val="accent1"/>
          </a:effectRef>
          <a:fontRef idx="minor">
            <a:schemeClr val="dk1"/>
          </a:fontRef>
        </dgm:style>
      </dgm:prSet>
      <dgm:spPr>
        <a:solidFill>
          <a:srgbClr val="FFFFCC"/>
        </a:solidFill>
        <a:ln/>
      </dgm:spPr>
      <dgm:t>
        <a:bodyPr/>
        <a:lstStyle/>
        <a:p>
          <a:r>
            <a:rPr lang="zh-TW" altLang="en-US" b="1" dirty="0" smtClean="0"/>
            <a:t>序論</a:t>
          </a:r>
          <a:endParaRPr lang="zh-TW" altLang="en-US" b="1" dirty="0"/>
        </a:p>
      </dgm:t>
    </dgm:pt>
    <dgm:pt modelId="{ED689DEC-CD10-4712-9380-4092769C7D0D}" type="parTrans" cxnId="{481D893E-0B5D-44FE-A1CA-9D5FF9815AA6}">
      <dgm:prSet/>
      <dgm:spPr/>
      <dgm:t>
        <a:bodyPr/>
        <a:lstStyle/>
        <a:p>
          <a:endParaRPr lang="zh-TW" altLang="en-US"/>
        </a:p>
      </dgm:t>
    </dgm:pt>
    <dgm:pt modelId="{F0215609-6E5B-42FB-9B60-96E8B1A22055}" type="sibTrans" cxnId="{481D893E-0B5D-44FE-A1CA-9D5FF9815AA6}">
      <dgm:prSet/>
      <dgm:spPr/>
      <dgm:t>
        <a:bodyPr/>
        <a:lstStyle/>
        <a:p>
          <a:endParaRPr lang="zh-TW" altLang="en-US"/>
        </a:p>
      </dgm:t>
    </dgm:pt>
    <dgm:pt modelId="{A4216C07-B3D3-45D7-8704-B660CCA0CD6A}">
      <dgm:prSet phldrT="[文字]"/>
      <dgm:spPr/>
      <dgm:t>
        <a:bodyPr/>
        <a:lstStyle/>
        <a:p>
          <a:r>
            <a:rPr lang="zh-TW" altLang="en-US" dirty="0" smtClean="0"/>
            <a:t>汙漬清除系統</a:t>
          </a:r>
          <a:r>
            <a:rPr lang="en-US" altLang="zh-TW" dirty="0" smtClean="0"/>
            <a:t>-</a:t>
          </a:r>
          <a:r>
            <a:rPr lang="zh-TW" altLang="en-US" dirty="0" smtClean="0"/>
            <a:t>汙漬偵測</a:t>
          </a:r>
          <a:endParaRPr lang="zh-TW" altLang="en-US" dirty="0"/>
        </a:p>
      </dgm:t>
    </dgm:pt>
    <dgm:pt modelId="{9CDDACAF-5116-4DE5-95BE-9AE69C00FFCF}" type="parTrans" cxnId="{9796868B-4A4C-460B-AA0D-13EF98D0A8D1}">
      <dgm:prSet/>
      <dgm:spPr/>
      <dgm:t>
        <a:bodyPr/>
        <a:lstStyle/>
        <a:p>
          <a:endParaRPr lang="zh-TW" altLang="en-US"/>
        </a:p>
      </dgm:t>
    </dgm:pt>
    <dgm:pt modelId="{2958F2F4-6991-40CD-BC3A-79AA08FAF9C4}" type="sibTrans" cxnId="{9796868B-4A4C-460B-AA0D-13EF98D0A8D1}">
      <dgm:prSet/>
      <dgm:spPr/>
      <dgm:t>
        <a:bodyPr/>
        <a:lstStyle/>
        <a:p>
          <a:endParaRPr lang="zh-TW" altLang="en-US"/>
        </a:p>
      </dgm:t>
    </dgm:pt>
    <dgm:pt modelId="{3FB738D3-45D2-49E6-850C-0561053BA0AB}">
      <dgm:prSet phldrT="[文字]"/>
      <dgm:spPr/>
      <dgm:t>
        <a:bodyPr/>
        <a:lstStyle/>
        <a:p>
          <a:r>
            <a:rPr lang="zh-TW" altLang="en-US" dirty="0" smtClean="0"/>
            <a:t>汙漬清除系統</a:t>
          </a:r>
          <a:r>
            <a:rPr lang="en-US" altLang="zh-TW" dirty="0" smtClean="0"/>
            <a:t>-</a:t>
          </a:r>
          <a:r>
            <a:rPr lang="zh-TW" altLang="en-US" dirty="0" smtClean="0"/>
            <a:t>汙漬修復</a:t>
          </a:r>
          <a:endParaRPr lang="en-US" altLang="zh-TW" dirty="0" smtClean="0"/>
        </a:p>
      </dgm:t>
    </dgm:pt>
    <dgm:pt modelId="{987A4B2C-2D04-445D-ACC2-51B2812E6D85}" type="parTrans" cxnId="{6C6C86A6-6FAF-42D7-8F1B-5D2C5F1183B9}">
      <dgm:prSet/>
      <dgm:spPr/>
      <dgm:t>
        <a:bodyPr/>
        <a:lstStyle/>
        <a:p>
          <a:endParaRPr lang="zh-TW" altLang="en-US"/>
        </a:p>
      </dgm:t>
    </dgm:pt>
    <dgm:pt modelId="{D242A552-DC4D-4956-B085-61FB17F25DDC}" type="sibTrans" cxnId="{6C6C86A6-6FAF-42D7-8F1B-5D2C5F1183B9}">
      <dgm:prSet/>
      <dgm:spPr/>
      <dgm:t>
        <a:bodyPr/>
        <a:lstStyle/>
        <a:p>
          <a:endParaRPr lang="zh-TW" altLang="en-US"/>
        </a:p>
      </dgm:t>
    </dgm:pt>
    <dgm:pt modelId="{CC532732-443A-4AE0-86E4-CBB3B1D9D8E1}">
      <dgm:prSet phldrT="[文字]"/>
      <dgm:spPr/>
      <dgm:t>
        <a:bodyPr/>
        <a:lstStyle/>
        <a:p>
          <a:r>
            <a:rPr lang="zh-TW" altLang="en-US" dirty="0" smtClean="0"/>
            <a:t>相關文獻</a:t>
          </a:r>
          <a:endParaRPr lang="zh-TW" altLang="en-US" dirty="0"/>
        </a:p>
      </dgm:t>
    </dgm:pt>
    <dgm:pt modelId="{0ED11E1D-F075-4028-AB43-8D210D6679A4}" type="sibTrans" cxnId="{D94BB2EB-3F96-4443-B6CF-E4BB7E3EFDC0}">
      <dgm:prSet/>
      <dgm:spPr/>
      <dgm:t>
        <a:bodyPr/>
        <a:lstStyle/>
        <a:p>
          <a:endParaRPr lang="zh-TW" altLang="en-US"/>
        </a:p>
      </dgm:t>
    </dgm:pt>
    <dgm:pt modelId="{43C6AF4F-DBDF-4EE0-8F40-99706187034D}" type="parTrans" cxnId="{D94BB2EB-3F96-4443-B6CF-E4BB7E3EFDC0}">
      <dgm:prSet/>
      <dgm:spPr/>
      <dgm:t>
        <a:bodyPr/>
        <a:lstStyle/>
        <a:p>
          <a:endParaRPr lang="zh-TW" altLang="en-US"/>
        </a:p>
      </dgm:t>
    </dgm:pt>
    <dgm:pt modelId="{4F65717C-DECD-43D6-ADC5-546F020BF129}">
      <dgm:prSet phldrT="[文字]"/>
      <dgm:spPr/>
      <dgm:t>
        <a:bodyPr/>
        <a:lstStyle/>
        <a:p>
          <a:r>
            <a:rPr lang="zh-TW" altLang="en-US" dirty="0" smtClean="0"/>
            <a:t>實驗結果</a:t>
          </a:r>
          <a:endParaRPr lang="en-US" altLang="zh-TW" dirty="0" smtClean="0"/>
        </a:p>
      </dgm:t>
    </dgm:pt>
    <dgm:pt modelId="{8D72C772-7FB8-41E0-891E-FA2A82E4C674}" type="parTrans" cxnId="{4B3CD16C-5C3D-486F-8C8A-076AEDC9F0A9}">
      <dgm:prSet/>
      <dgm:spPr/>
      <dgm:t>
        <a:bodyPr/>
        <a:lstStyle/>
        <a:p>
          <a:endParaRPr lang="zh-TW" altLang="en-US"/>
        </a:p>
      </dgm:t>
    </dgm:pt>
    <dgm:pt modelId="{B21B18A7-6D8C-4C7C-B225-8324EC421AEB}" type="sibTrans" cxnId="{4B3CD16C-5C3D-486F-8C8A-076AEDC9F0A9}">
      <dgm:prSet/>
      <dgm:spPr/>
      <dgm:t>
        <a:bodyPr/>
        <a:lstStyle/>
        <a:p>
          <a:endParaRPr lang="zh-TW" altLang="en-US"/>
        </a:p>
      </dgm:t>
    </dgm:pt>
    <dgm:pt modelId="{269D17B3-C51F-4780-9F75-97365B1C02F9}">
      <dgm:prSet phldrT="[文字]"/>
      <dgm:spPr/>
      <dgm:t>
        <a:bodyPr/>
        <a:lstStyle/>
        <a:p>
          <a:r>
            <a:rPr lang="zh-TW" altLang="en-US" dirty="0" smtClean="0"/>
            <a:t>結論</a:t>
          </a:r>
          <a:endParaRPr lang="en-US" altLang="zh-TW" dirty="0" smtClean="0"/>
        </a:p>
      </dgm:t>
    </dgm:pt>
    <dgm:pt modelId="{DDFD891F-DAE6-4136-872C-0B5C1C685446}" type="parTrans" cxnId="{0D3B3E8A-C6E4-4F60-993D-DC79BF1CD583}">
      <dgm:prSet/>
      <dgm:spPr/>
      <dgm:t>
        <a:bodyPr/>
        <a:lstStyle/>
        <a:p>
          <a:endParaRPr lang="zh-TW" altLang="en-US"/>
        </a:p>
      </dgm:t>
    </dgm:pt>
    <dgm:pt modelId="{3E7375A2-9D4B-4E68-80FB-2192D8D92A76}" type="sibTrans" cxnId="{0D3B3E8A-C6E4-4F60-993D-DC79BF1CD583}">
      <dgm:prSet/>
      <dgm:spPr/>
      <dgm:t>
        <a:bodyPr/>
        <a:lstStyle/>
        <a:p>
          <a:endParaRPr lang="zh-TW" altLang="en-US"/>
        </a:p>
      </dgm:t>
    </dgm:pt>
    <dgm:pt modelId="{73D1F4D4-EB02-4B93-AC84-87D7B367F106}" type="pres">
      <dgm:prSet presAssocID="{D2CAF9B7-855F-45C9-9715-278B5DC630CE}" presName="linear" presStyleCnt="0">
        <dgm:presLayoutVars>
          <dgm:animLvl val="lvl"/>
          <dgm:resizeHandles val="exact"/>
        </dgm:presLayoutVars>
      </dgm:prSet>
      <dgm:spPr/>
      <dgm:t>
        <a:bodyPr/>
        <a:lstStyle/>
        <a:p>
          <a:endParaRPr lang="zh-TW" altLang="en-US"/>
        </a:p>
      </dgm:t>
    </dgm:pt>
    <dgm:pt modelId="{06CB3098-164A-4B73-A408-FD97EEBD36F7}" type="pres">
      <dgm:prSet presAssocID="{58A72DBA-CB82-4422-8417-C62EE0329BD0}" presName="parentText" presStyleLbl="node1" presStyleIdx="0" presStyleCnt="6">
        <dgm:presLayoutVars>
          <dgm:chMax val="0"/>
          <dgm:bulletEnabled val="1"/>
        </dgm:presLayoutVars>
      </dgm:prSet>
      <dgm:spPr/>
      <dgm:t>
        <a:bodyPr/>
        <a:lstStyle/>
        <a:p>
          <a:endParaRPr lang="zh-TW" altLang="en-US"/>
        </a:p>
      </dgm:t>
    </dgm:pt>
    <dgm:pt modelId="{7D75A974-6454-4FFB-92B5-842CA6267A17}" type="pres">
      <dgm:prSet presAssocID="{F0215609-6E5B-42FB-9B60-96E8B1A22055}" presName="spacer" presStyleCnt="0"/>
      <dgm:spPr/>
      <dgm:t>
        <a:bodyPr/>
        <a:lstStyle/>
        <a:p>
          <a:endParaRPr lang="zh-TW" altLang="en-US"/>
        </a:p>
      </dgm:t>
    </dgm:pt>
    <dgm:pt modelId="{E1490A29-2852-4956-BFDF-1AE364DD4FD4}" type="pres">
      <dgm:prSet presAssocID="{CC532732-443A-4AE0-86E4-CBB3B1D9D8E1}" presName="parentText" presStyleLbl="node1" presStyleIdx="1" presStyleCnt="6">
        <dgm:presLayoutVars>
          <dgm:chMax val="0"/>
          <dgm:bulletEnabled val="1"/>
        </dgm:presLayoutVars>
      </dgm:prSet>
      <dgm:spPr/>
      <dgm:t>
        <a:bodyPr/>
        <a:lstStyle/>
        <a:p>
          <a:endParaRPr lang="zh-TW" altLang="en-US"/>
        </a:p>
      </dgm:t>
    </dgm:pt>
    <dgm:pt modelId="{2C415CAC-477C-4850-B630-6F115BC09C96}" type="pres">
      <dgm:prSet presAssocID="{0ED11E1D-F075-4028-AB43-8D210D6679A4}" presName="spacer" presStyleCnt="0"/>
      <dgm:spPr/>
      <dgm:t>
        <a:bodyPr/>
        <a:lstStyle/>
        <a:p>
          <a:endParaRPr lang="zh-TW" altLang="en-US"/>
        </a:p>
      </dgm:t>
    </dgm:pt>
    <dgm:pt modelId="{F6B7B0BA-F56D-4E75-AF72-0B7ABC32747E}" type="pres">
      <dgm:prSet presAssocID="{A4216C07-B3D3-45D7-8704-B660CCA0CD6A}" presName="parentText" presStyleLbl="node1" presStyleIdx="2" presStyleCnt="6">
        <dgm:presLayoutVars>
          <dgm:chMax val="0"/>
          <dgm:bulletEnabled val="1"/>
        </dgm:presLayoutVars>
      </dgm:prSet>
      <dgm:spPr/>
      <dgm:t>
        <a:bodyPr/>
        <a:lstStyle/>
        <a:p>
          <a:endParaRPr lang="zh-TW" altLang="en-US"/>
        </a:p>
      </dgm:t>
    </dgm:pt>
    <dgm:pt modelId="{88CAFCFE-24DE-4658-A953-942659E99A86}" type="pres">
      <dgm:prSet presAssocID="{2958F2F4-6991-40CD-BC3A-79AA08FAF9C4}" presName="spacer" presStyleCnt="0"/>
      <dgm:spPr/>
      <dgm:t>
        <a:bodyPr/>
        <a:lstStyle/>
        <a:p>
          <a:endParaRPr lang="zh-TW" altLang="en-US"/>
        </a:p>
      </dgm:t>
    </dgm:pt>
    <dgm:pt modelId="{722717F8-CE0E-49B9-A575-689294CCB778}" type="pres">
      <dgm:prSet presAssocID="{3FB738D3-45D2-49E6-850C-0561053BA0AB}" presName="parentText" presStyleLbl="node1" presStyleIdx="3" presStyleCnt="6">
        <dgm:presLayoutVars>
          <dgm:chMax val="0"/>
          <dgm:bulletEnabled val="1"/>
        </dgm:presLayoutVars>
      </dgm:prSet>
      <dgm:spPr/>
      <dgm:t>
        <a:bodyPr/>
        <a:lstStyle/>
        <a:p>
          <a:endParaRPr lang="zh-TW" altLang="en-US"/>
        </a:p>
      </dgm:t>
    </dgm:pt>
    <dgm:pt modelId="{378B5AB0-29B2-4CCD-AFD8-3493E3743EF9}" type="pres">
      <dgm:prSet presAssocID="{D242A552-DC4D-4956-B085-61FB17F25DDC}" presName="spacer" presStyleCnt="0"/>
      <dgm:spPr/>
      <dgm:t>
        <a:bodyPr/>
        <a:lstStyle/>
        <a:p>
          <a:endParaRPr lang="zh-TW" altLang="en-US"/>
        </a:p>
      </dgm:t>
    </dgm:pt>
    <dgm:pt modelId="{5ABA9FDC-8917-4B31-A208-4AFD0B5345FB}" type="pres">
      <dgm:prSet presAssocID="{4F65717C-DECD-43D6-ADC5-546F020BF129}" presName="parentText" presStyleLbl="node1" presStyleIdx="4" presStyleCnt="6">
        <dgm:presLayoutVars>
          <dgm:chMax val="0"/>
          <dgm:bulletEnabled val="1"/>
        </dgm:presLayoutVars>
      </dgm:prSet>
      <dgm:spPr/>
      <dgm:t>
        <a:bodyPr/>
        <a:lstStyle/>
        <a:p>
          <a:endParaRPr lang="zh-TW" altLang="en-US"/>
        </a:p>
      </dgm:t>
    </dgm:pt>
    <dgm:pt modelId="{FBB4E693-F97B-4618-B656-92FD16A36B76}" type="pres">
      <dgm:prSet presAssocID="{B21B18A7-6D8C-4C7C-B225-8324EC421AEB}" presName="spacer" presStyleCnt="0"/>
      <dgm:spPr/>
      <dgm:t>
        <a:bodyPr/>
        <a:lstStyle/>
        <a:p>
          <a:endParaRPr lang="zh-TW" altLang="en-US"/>
        </a:p>
      </dgm:t>
    </dgm:pt>
    <dgm:pt modelId="{B37434AC-A706-4100-9F2F-BD263C759CC5}" type="pres">
      <dgm:prSet presAssocID="{269D17B3-C51F-4780-9F75-97365B1C02F9}" presName="parentText" presStyleLbl="node1" presStyleIdx="5" presStyleCnt="6">
        <dgm:presLayoutVars>
          <dgm:chMax val="0"/>
          <dgm:bulletEnabled val="1"/>
        </dgm:presLayoutVars>
      </dgm:prSet>
      <dgm:spPr/>
      <dgm:t>
        <a:bodyPr/>
        <a:lstStyle/>
        <a:p>
          <a:endParaRPr lang="zh-TW" altLang="en-US"/>
        </a:p>
      </dgm:t>
    </dgm:pt>
  </dgm:ptLst>
  <dgm:cxnLst>
    <dgm:cxn modelId="{55D5AC3C-03FC-4C51-AD91-A6BEBD31AE63}" type="presOf" srcId="{4F65717C-DECD-43D6-ADC5-546F020BF129}" destId="{5ABA9FDC-8917-4B31-A208-4AFD0B5345FB}" srcOrd="0" destOrd="0" presId="urn:microsoft.com/office/officeart/2005/8/layout/vList2"/>
    <dgm:cxn modelId="{428AC6FE-BDAF-4EF6-A0CF-9A5C74E935DA}" type="presOf" srcId="{A4216C07-B3D3-45D7-8704-B660CCA0CD6A}" destId="{F6B7B0BA-F56D-4E75-AF72-0B7ABC32747E}" srcOrd="0" destOrd="0" presId="urn:microsoft.com/office/officeart/2005/8/layout/vList2"/>
    <dgm:cxn modelId="{0108984A-B02B-42C3-9DA0-7B59AB490779}" type="presOf" srcId="{D2CAF9B7-855F-45C9-9715-278B5DC630CE}" destId="{73D1F4D4-EB02-4B93-AC84-87D7B367F106}" srcOrd="0" destOrd="0" presId="urn:microsoft.com/office/officeart/2005/8/layout/vList2"/>
    <dgm:cxn modelId="{481D893E-0B5D-44FE-A1CA-9D5FF9815AA6}" srcId="{D2CAF9B7-855F-45C9-9715-278B5DC630CE}" destId="{58A72DBA-CB82-4422-8417-C62EE0329BD0}" srcOrd="0" destOrd="0" parTransId="{ED689DEC-CD10-4712-9380-4092769C7D0D}" sibTransId="{F0215609-6E5B-42FB-9B60-96E8B1A22055}"/>
    <dgm:cxn modelId="{0D3B3E8A-C6E4-4F60-993D-DC79BF1CD583}" srcId="{D2CAF9B7-855F-45C9-9715-278B5DC630CE}" destId="{269D17B3-C51F-4780-9F75-97365B1C02F9}" srcOrd="5" destOrd="0" parTransId="{DDFD891F-DAE6-4136-872C-0B5C1C685446}" sibTransId="{3E7375A2-9D4B-4E68-80FB-2192D8D92A76}"/>
    <dgm:cxn modelId="{4B3CD16C-5C3D-486F-8C8A-076AEDC9F0A9}" srcId="{D2CAF9B7-855F-45C9-9715-278B5DC630CE}" destId="{4F65717C-DECD-43D6-ADC5-546F020BF129}" srcOrd="4" destOrd="0" parTransId="{8D72C772-7FB8-41E0-891E-FA2A82E4C674}" sibTransId="{B21B18A7-6D8C-4C7C-B225-8324EC421AEB}"/>
    <dgm:cxn modelId="{9796868B-4A4C-460B-AA0D-13EF98D0A8D1}" srcId="{D2CAF9B7-855F-45C9-9715-278B5DC630CE}" destId="{A4216C07-B3D3-45D7-8704-B660CCA0CD6A}" srcOrd="2" destOrd="0" parTransId="{9CDDACAF-5116-4DE5-95BE-9AE69C00FFCF}" sibTransId="{2958F2F4-6991-40CD-BC3A-79AA08FAF9C4}"/>
    <dgm:cxn modelId="{D94BB2EB-3F96-4443-B6CF-E4BB7E3EFDC0}" srcId="{D2CAF9B7-855F-45C9-9715-278B5DC630CE}" destId="{CC532732-443A-4AE0-86E4-CBB3B1D9D8E1}" srcOrd="1" destOrd="0" parTransId="{43C6AF4F-DBDF-4EE0-8F40-99706187034D}" sibTransId="{0ED11E1D-F075-4028-AB43-8D210D6679A4}"/>
    <dgm:cxn modelId="{32F87A5C-FCB3-4B8E-A81A-456D3FE09DF0}" type="presOf" srcId="{269D17B3-C51F-4780-9F75-97365B1C02F9}" destId="{B37434AC-A706-4100-9F2F-BD263C759CC5}" srcOrd="0" destOrd="0" presId="urn:microsoft.com/office/officeart/2005/8/layout/vList2"/>
    <dgm:cxn modelId="{6C6C86A6-6FAF-42D7-8F1B-5D2C5F1183B9}" srcId="{D2CAF9B7-855F-45C9-9715-278B5DC630CE}" destId="{3FB738D3-45D2-49E6-850C-0561053BA0AB}" srcOrd="3" destOrd="0" parTransId="{987A4B2C-2D04-445D-ACC2-51B2812E6D85}" sibTransId="{D242A552-DC4D-4956-B085-61FB17F25DDC}"/>
    <dgm:cxn modelId="{47100C10-FC5F-454A-B484-41726E0CB797}" type="presOf" srcId="{58A72DBA-CB82-4422-8417-C62EE0329BD0}" destId="{06CB3098-164A-4B73-A408-FD97EEBD36F7}" srcOrd="0" destOrd="0" presId="urn:microsoft.com/office/officeart/2005/8/layout/vList2"/>
    <dgm:cxn modelId="{D834F2EF-EE6E-44EA-A615-865CA566E9EF}" type="presOf" srcId="{CC532732-443A-4AE0-86E4-CBB3B1D9D8E1}" destId="{E1490A29-2852-4956-BFDF-1AE364DD4FD4}" srcOrd="0" destOrd="0" presId="urn:microsoft.com/office/officeart/2005/8/layout/vList2"/>
    <dgm:cxn modelId="{F156F1FB-2457-4F5B-8EC3-591BA1A1EDDA}" type="presOf" srcId="{3FB738D3-45D2-49E6-850C-0561053BA0AB}" destId="{722717F8-CE0E-49B9-A575-689294CCB778}" srcOrd="0" destOrd="0" presId="urn:microsoft.com/office/officeart/2005/8/layout/vList2"/>
    <dgm:cxn modelId="{53709E2A-0902-4BC4-B56A-3E6B54177597}" type="presParOf" srcId="{73D1F4D4-EB02-4B93-AC84-87D7B367F106}" destId="{06CB3098-164A-4B73-A408-FD97EEBD36F7}" srcOrd="0" destOrd="0" presId="urn:microsoft.com/office/officeart/2005/8/layout/vList2"/>
    <dgm:cxn modelId="{EF96B18E-05CF-4EBD-A096-E5F1D787D905}" type="presParOf" srcId="{73D1F4D4-EB02-4B93-AC84-87D7B367F106}" destId="{7D75A974-6454-4FFB-92B5-842CA6267A17}" srcOrd="1" destOrd="0" presId="urn:microsoft.com/office/officeart/2005/8/layout/vList2"/>
    <dgm:cxn modelId="{E11FD227-2276-47AE-B560-7B6C2B4439CE}" type="presParOf" srcId="{73D1F4D4-EB02-4B93-AC84-87D7B367F106}" destId="{E1490A29-2852-4956-BFDF-1AE364DD4FD4}" srcOrd="2" destOrd="0" presId="urn:microsoft.com/office/officeart/2005/8/layout/vList2"/>
    <dgm:cxn modelId="{847A812E-F529-4043-BE3F-E5D8BDFEBA8D}" type="presParOf" srcId="{73D1F4D4-EB02-4B93-AC84-87D7B367F106}" destId="{2C415CAC-477C-4850-B630-6F115BC09C96}" srcOrd="3" destOrd="0" presId="urn:microsoft.com/office/officeart/2005/8/layout/vList2"/>
    <dgm:cxn modelId="{D6D7FDC6-C08B-4AF4-95EF-86E699164A32}" type="presParOf" srcId="{73D1F4D4-EB02-4B93-AC84-87D7B367F106}" destId="{F6B7B0BA-F56D-4E75-AF72-0B7ABC32747E}" srcOrd="4" destOrd="0" presId="urn:microsoft.com/office/officeart/2005/8/layout/vList2"/>
    <dgm:cxn modelId="{764F8EC3-C80E-40C1-A514-FECF63795E92}" type="presParOf" srcId="{73D1F4D4-EB02-4B93-AC84-87D7B367F106}" destId="{88CAFCFE-24DE-4658-A953-942659E99A86}" srcOrd="5" destOrd="0" presId="urn:microsoft.com/office/officeart/2005/8/layout/vList2"/>
    <dgm:cxn modelId="{63995A68-1931-4A3B-AD16-325C1C3CFFD0}" type="presParOf" srcId="{73D1F4D4-EB02-4B93-AC84-87D7B367F106}" destId="{722717F8-CE0E-49B9-A575-689294CCB778}" srcOrd="6" destOrd="0" presId="urn:microsoft.com/office/officeart/2005/8/layout/vList2"/>
    <dgm:cxn modelId="{FE56901B-804F-42B9-855D-41C52544C915}" type="presParOf" srcId="{73D1F4D4-EB02-4B93-AC84-87D7B367F106}" destId="{378B5AB0-29B2-4CCD-AFD8-3493E3743EF9}" srcOrd="7" destOrd="0" presId="urn:microsoft.com/office/officeart/2005/8/layout/vList2"/>
    <dgm:cxn modelId="{366B3223-05DD-465A-81CA-F9D8534384BA}" type="presParOf" srcId="{73D1F4D4-EB02-4B93-AC84-87D7B367F106}" destId="{5ABA9FDC-8917-4B31-A208-4AFD0B5345FB}" srcOrd="8" destOrd="0" presId="urn:microsoft.com/office/officeart/2005/8/layout/vList2"/>
    <dgm:cxn modelId="{A7B5199E-3F28-4F2B-BB70-FD7E5FE15162}" type="presParOf" srcId="{73D1F4D4-EB02-4B93-AC84-87D7B367F106}" destId="{FBB4E693-F97B-4618-B656-92FD16A36B76}" srcOrd="9" destOrd="0" presId="urn:microsoft.com/office/officeart/2005/8/layout/vList2"/>
    <dgm:cxn modelId="{9CBCDA8B-D710-49CC-AAC5-F755BDEC5B5F}" type="presParOf" srcId="{73D1F4D4-EB02-4B93-AC84-87D7B367F106}" destId="{B37434AC-A706-4100-9F2F-BD263C759CC5}" srcOrd="10"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D2CAF9B7-855F-45C9-9715-278B5DC630CE}" type="doc">
      <dgm:prSet loTypeId="urn:microsoft.com/office/officeart/2005/8/layout/vList2" loCatId="list" qsTypeId="urn:microsoft.com/office/officeart/2005/8/quickstyle/3d2" qsCatId="3D" csTypeId="urn:microsoft.com/office/officeart/2005/8/colors/accent1_3" csCatId="accent1" phldr="1"/>
      <dgm:spPr/>
      <dgm:t>
        <a:bodyPr/>
        <a:lstStyle/>
        <a:p>
          <a:endParaRPr lang="zh-TW" altLang="en-US"/>
        </a:p>
      </dgm:t>
    </dgm:pt>
    <dgm:pt modelId="{58A72DBA-CB82-4422-8417-C62EE0329BD0}">
      <dgm:prSet phldrT="[文字]"/>
      <dgm:spPr/>
      <dgm:t>
        <a:bodyPr/>
        <a:lstStyle/>
        <a:p>
          <a:r>
            <a:rPr lang="zh-TW" altLang="en-US" dirty="0" smtClean="0"/>
            <a:t>序論</a:t>
          </a:r>
          <a:endParaRPr lang="zh-TW" altLang="en-US" dirty="0"/>
        </a:p>
      </dgm:t>
    </dgm:pt>
    <dgm:pt modelId="{ED689DEC-CD10-4712-9380-4092769C7D0D}" type="parTrans" cxnId="{481D893E-0B5D-44FE-A1CA-9D5FF9815AA6}">
      <dgm:prSet/>
      <dgm:spPr/>
      <dgm:t>
        <a:bodyPr/>
        <a:lstStyle/>
        <a:p>
          <a:endParaRPr lang="zh-TW" altLang="en-US"/>
        </a:p>
      </dgm:t>
    </dgm:pt>
    <dgm:pt modelId="{F0215609-6E5B-42FB-9B60-96E8B1A22055}" type="sibTrans" cxnId="{481D893E-0B5D-44FE-A1CA-9D5FF9815AA6}">
      <dgm:prSet/>
      <dgm:spPr/>
      <dgm:t>
        <a:bodyPr/>
        <a:lstStyle/>
        <a:p>
          <a:endParaRPr lang="zh-TW" altLang="en-US"/>
        </a:p>
      </dgm:t>
    </dgm:pt>
    <dgm:pt modelId="{A4216C07-B3D3-45D7-8704-B660CCA0CD6A}">
      <dgm:prSet phldrT="[文字]"/>
      <dgm:spPr/>
      <dgm:t>
        <a:bodyPr/>
        <a:lstStyle/>
        <a:p>
          <a:r>
            <a:rPr lang="zh-TW" altLang="en-US" dirty="0" smtClean="0"/>
            <a:t>汙漬清除系統</a:t>
          </a:r>
          <a:r>
            <a:rPr lang="en-US" altLang="zh-TW" dirty="0" smtClean="0"/>
            <a:t>-</a:t>
          </a:r>
          <a:r>
            <a:rPr lang="zh-TW" altLang="en-US" dirty="0" smtClean="0"/>
            <a:t>汙漬偵測</a:t>
          </a:r>
          <a:endParaRPr lang="zh-TW" altLang="en-US" dirty="0"/>
        </a:p>
      </dgm:t>
    </dgm:pt>
    <dgm:pt modelId="{9CDDACAF-5116-4DE5-95BE-9AE69C00FFCF}" type="parTrans" cxnId="{9796868B-4A4C-460B-AA0D-13EF98D0A8D1}">
      <dgm:prSet/>
      <dgm:spPr/>
      <dgm:t>
        <a:bodyPr/>
        <a:lstStyle/>
        <a:p>
          <a:endParaRPr lang="zh-TW" altLang="en-US"/>
        </a:p>
      </dgm:t>
    </dgm:pt>
    <dgm:pt modelId="{2958F2F4-6991-40CD-BC3A-79AA08FAF9C4}" type="sibTrans" cxnId="{9796868B-4A4C-460B-AA0D-13EF98D0A8D1}">
      <dgm:prSet/>
      <dgm:spPr/>
      <dgm:t>
        <a:bodyPr/>
        <a:lstStyle/>
        <a:p>
          <a:endParaRPr lang="zh-TW" altLang="en-US"/>
        </a:p>
      </dgm:t>
    </dgm:pt>
    <dgm:pt modelId="{3FB738D3-45D2-49E6-850C-0561053BA0AB}">
      <dgm:prSet phldrT="[文字]"/>
      <dgm:spPr/>
      <dgm:t>
        <a:bodyPr/>
        <a:lstStyle/>
        <a:p>
          <a:r>
            <a:rPr lang="zh-TW" altLang="en-US" dirty="0" smtClean="0"/>
            <a:t>汙漬清除系統</a:t>
          </a:r>
          <a:r>
            <a:rPr lang="en-US" altLang="zh-TW" dirty="0" smtClean="0"/>
            <a:t>-</a:t>
          </a:r>
          <a:r>
            <a:rPr lang="zh-TW" altLang="en-US" dirty="0" smtClean="0"/>
            <a:t>汙漬修復</a:t>
          </a:r>
          <a:endParaRPr lang="en-US" altLang="zh-TW" dirty="0" smtClean="0"/>
        </a:p>
      </dgm:t>
    </dgm:pt>
    <dgm:pt modelId="{987A4B2C-2D04-445D-ACC2-51B2812E6D85}" type="parTrans" cxnId="{6C6C86A6-6FAF-42D7-8F1B-5D2C5F1183B9}">
      <dgm:prSet/>
      <dgm:spPr/>
      <dgm:t>
        <a:bodyPr/>
        <a:lstStyle/>
        <a:p>
          <a:endParaRPr lang="zh-TW" altLang="en-US"/>
        </a:p>
      </dgm:t>
    </dgm:pt>
    <dgm:pt modelId="{D242A552-DC4D-4956-B085-61FB17F25DDC}" type="sibTrans" cxnId="{6C6C86A6-6FAF-42D7-8F1B-5D2C5F1183B9}">
      <dgm:prSet/>
      <dgm:spPr/>
      <dgm:t>
        <a:bodyPr/>
        <a:lstStyle/>
        <a:p>
          <a:endParaRPr lang="zh-TW" altLang="en-US"/>
        </a:p>
      </dgm:t>
    </dgm:pt>
    <dgm:pt modelId="{CC532732-443A-4AE0-86E4-CBB3B1D9D8E1}">
      <dgm:prSet phldrT="[文字]">
        <dgm:style>
          <a:lnRef idx="2">
            <a:schemeClr val="accent1"/>
          </a:lnRef>
          <a:fillRef idx="1">
            <a:schemeClr val="lt1"/>
          </a:fillRef>
          <a:effectRef idx="0">
            <a:schemeClr val="accent1"/>
          </a:effectRef>
          <a:fontRef idx="minor">
            <a:schemeClr val="dk1"/>
          </a:fontRef>
        </dgm:style>
      </dgm:prSet>
      <dgm:spPr>
        <a:solidFill>
          <a:srgbClr val="FFFFCC"/>
        </a:solidFill>
      </dgm:spPr>
      <dgm:t>
        <a:bodyPr/>
        <a:lstStyle/>
        <a:p>
          <a:r>
            <a:rPr lang="zh-TW" altLang="en-US" b="1" dirty="0" smtClean="0"/>
            <a:t>相關文獻</a:t>
          </a:r>
          <a:endParaRPr lang="zh-TW" altLang="en-US" b="1" dirty="0"/>
        </a:p>
      </dgm:t>
    </dgm:pt>
    <dgm:pt modelId="{0ED11E1D-F075-4028-AB43-8D210D6679A4}" type="sibTrans" cxnId="{D94BB2EB-3F96-4443-B6CF-E4BB7E3EFDC0}">
      <dgm:prSet/>
      <dgm:spPr/>
      <dgm:t>
        <a:bodyPr/>
        <a:lstStyle/>
        <a:p>
          <a:endParaRPr lang="zh-TW" altLang="en-US"/>
        </a:p>
      </dgm:t>
    </dgm:pt>
    <dgm:pt modelId="{43C6AF4F-DBDF-4EE0-8F40-99706187034D}" type="parTrans" cxnId="{D94BB2EB-3F96-4443-B6CF-E4BB7E3EFDC0}">
      <dgm:prSet/>
      <dgm:spPr/>
      <dgm:t>
        <a:bodyPr/>
        <a:lstStyle/>
        <a:p>
          <a:endParaRPr lang="zh-TW" altLang="en-US"/>
        </a:p>
      </dgm:t>
    </dgm:pt>
    <dgm:pt modelId="{4F65717C-DECD-43D6-ADC5-546F020BF129}">
      <dgm:prSet phldrT="[文字]"/>
      <dgm:spPr/>
      <dgm:t>
        <a:bodyPr/>
        <a:lstStyle/>
        <a:p>
          <a:r>
            <a:rPr lang="zh-TW" altLang="en-US" dirty="0" smtClean="0"/>
            <a:t>實驗結果</a:t>
          </a:r>
          <a:endParaRPr lang="en-US" altLang="zh-TW" dirty="0" smtClean="0"/>
        </a:p>
      </dgm:t>
    </dgm:pt>
    <dgm:pt modelId="{8D72C772-7FB8-41E0-891E-FA2A82E4C674}" type="parTrans" cxnId="{4B3CD16C-5C3D-486F-8C8A-076AEDC9F0A9}">
      <dgm:prSet/>
      <dgm:spPr/>
      <dgm:t>
        <a:bodyPr/>
        <a:lstStyle/>
        <a:p>
          <a:endParaRPr lang="zh-TW" altLang="en-US"/>
        </a:p>
      </dgm:t>
    </dgm:pt>
    <dgm:pt modelId="{B21B18A7-6D8C-4C7C-B225-8324EC421AEB}" type="sibTrans" cxnId="{4B3CD16C-5C3D-486F-8C8A-076AEDC9F0A9}">
      <dgm:prSet/>
      <dgm:spPr/>
      <dgm:t>
        <a:bodyPr/>
        <a:lstStyle/>
        <a:p>
          <a:endParaRPr lang="zh-TW" altLang="en-US"/>
        </a:p>
      </dgm:t>
    </dgm:pt>
    <dgm:pt modelId="{269D17B3-C51F-4780-9F75-97365B1C02F9}">
      <dgm:prSet phldrT="[文字]"/>
      <dgm:spPr/>
      <dgm:t>
        <a:bodyPr/>
        <a:lstStyle/>
        <a:p>
          <a:r>
            <a:rPr lang="zh-TW" altLang="en-US" dirty="0" smtClean="0"/>
            <a:t>結論</a:t>
          </a:r>
          <a:endParaRPr lang="en-US" altLang="zh-TW" dirty="0" smtClean="0"/>
        </a:p>
      </dgm:t>
    </dgm:pt>
    <dgm:pt modelId="{DDFD891F-DAE6-4136-872C-0B5C1C685446}" type="parTrans" cxnId="{0D3B3E8A-C6E4-4F60-993D-DC79BF1CD583}">
      <dgm:prSet/>
      <dgm:spPr/>
      <dgm:t>
        <a:bodyPr/>
        <a:lstStyle/>
        <a:p>
          <a:endParaRPr lang="zh-TW" altLang="en-US"/>
        </a:p>
      </dgm:t>
    </dgm:pt>
    <dgm:pt modelId="{3E7375A2-9D4B-4E68-80FB-2192D8D92A76}" type="sibTrans" cxnId="{0D3B3E8A-C6E4-4F60-993D-DC79BF1CD583}">
      <dgm:prSet/>
      <dgm:spPr/>
      <dgm:t>
        <a:bodyPr/>
        <a:lstStyle/>
        <a:p>
          <a:endParaRPr lang="zh-TW" altLang="en-US"/>
        </a:p>
      </dgm:t>
    </dgm:pt>
    <dgm:pt modelId="{73D1F4D4-EB02-4B93-AC84-87D7B367F106}" type="pres">
      <dgm:prSet presAssocID="{D2CAF9B7-855F-45C9-9715-278B5DC630CE}" presName="linear" presStyleCnt="0">
        <dgm:presLayoutVars>
          <dgm:animLvl val="lvl"/>
          <dgm:resizeHandles val="exact"/>
        </dgm:presLayoutVars>
      </dgm:prSet>
      <dgm:spPr/>
      <dgm:t>
        <a:bodyPr/>
        <a:lstStyle/>
        <a:p>
          <a:endParaRPr lang="zh-TW" altLang="en-US"/>
        </a:p>
      </dgm:t>
    </dgm:pt>
    <dgm:pt modelId="{06CB3098-164A-4B73-A408-FD97EEBD36F7}" type="pres">
      <dgm:prSet presAssocID="{58A72DBA-CB82-4422-8417-C62EE0329BD0}" presName="parentText" presStyleLbl="node1" presStyleIdx="0" presStyleCnt="6">
        <dgm:presLayoutVars>
          <dgm:chMax val="0"/>
          <dgm:bulletEnabled val="1"/>
        </dgm:presLayoutVars>
      </dgm:prSet>
      <dgm:spPr/>
      <dgm:t>
        <a:bodyPr/>
        <a:lstStyle/>
        <a:p>
          <a:endParaRPr lang="zh-TW" altLang="en-US"/>
        </a:p>
      </dgm:t>
    </dgm:pt>
    <dgm:pt modelId="{7D75A974-6454-4FFB-92B5-842CA6267A17}" type="pres">
      <dgm:prSet presAssocID="{F0215609-6E5B-42FB-9B60-96E8B1A22055}" presName="spacer" presStyleCnt="0"/>
      <dgm:spPr/>
      <dgm:t>
        <a:bodyPr/>
        <a:lstStyle/>
        <a:p>
          <a:endParaRPr lang="zh-TW" altLang="en-US"/>
        </a:p>
      </dgm:t>
    </dgm:pt>
    <dgm:pt modelId="{E1490A29-2852-4956-BFDF-1AE364DD4FD4}" type="pres">
      <dgm:prSet presAssocID="{CC532732-443A-4AE0-86E4-CBB3B1D9D8E1}" presName="parentText" presStyleLbl="node1" presStyleIdx="1" presStyleCnt="6">
        <dgm:presLayoutVars>
          <dgm:chMax val="0"/>
          <dgm:bulletEnabled val="1"/>
        </dgm:presLayoutVars>
      </dgm:prSet>
      <dgm:spPr/>
      <dgm:t>
        <a:bodyPr/>
        <a:lstStyle/>
        <a:p>
          <a:endParaRPr lang="zh-TW" altLang="en-US"/>
        </a:p>
      </dgm:t>
    </dgm:pt>
    <dgm:pt modelId="{2C415CAC-477C-4850-B630-6F115BC09C96}" type="pres">
      <dgm:prSet presAssocID="{0ED11E1D-F075-4028-AB43-8D210D6679A4}" presName="spacer" presStyleCnt="0"/>
      <dgm:spPr/>
      <dgm:t>
        <a:bodyPr/>
        <a:lstStyle/>
        <a:p>
          <a:endParaRPr lang="zh-TW" altLang="en-US"/>
        </a:p>
      </dgm:t>
    </dgm:pt>
    <dgm:pt modelId="{F6B7B0BA-F56D-4E75-AF72-0B7ABC32747E}" type="pres">
      <dgm:prSet presAssocID="{A4216C07-B3D3-45D7-8704-B660CCA0CD6A}" presName="parentText" presStyleLbl="node1" presStyleIdx="2" presStyleCnt="6">
        <dgm:presLayoutVars>
          <dgm:chMax val="0"/>
          <dgm:bulletEnabled val="1"/>
        </dgm:presLayoutVars>
      </dgm:prSet>
      <dgm:spPr/>
      <dgm:t>
        <a:bodyPr/>
        <a:lstStyle/>
        <a:p>
          <a:endParaRPr lang="zh-TW" altLang="en-US"/>
        </a:p>
      </dgm:t>
    </dgm:pt>
    <dgm:pt modelId="{88CAFCFE-24DE-4658-A953-942659E99A86}" type="pres">
      <dgm:prSet presAssocID="{2958F2F4-6991-40CD-BC3A-79AA08FAF9C4}" presName="spacer" presStyleCnt="0"/>
      <dgm:spPr/>
      <dgm:t>
        <a:bodyPr/>
        <a:lstStyle/>
        <a:p>
          <a:endParaRPr lang="zh-TW" altLang="en-US"/>
        </a:p>
      </dgm:t>
    </dgm:pt>
    <dgm:pt modelId="{722717F8-CE0E-49B9-A575-689294CCB778}" type="pres">
      <dgm:prSet presAssocID="{3FB738D3-45D2-49E6-850C-0561053BA0AB}" presName="parentText" presStyleLbl="node1" presStyleIdx="3" presStyleCnt="6">
        <dgm:presLayoutVars>
          <dgm:chMax val="0"/>
          <dgm:bulletEnabled val="1"/>
        </dgm:presLayoutVars>
      </dgm:prSet>
      <dgm:spPr/>
      <dgm:t>
        <a:bodyPr/>
        <a:lstStyle/>
        <a:p>
          <a:endParaRPr lang="zh-TW" altLang="en-US"/>
        </a:p>
      </dgm:t>
    </dgm:pt>
    <dgm:pt modelId="{378B5AB0-29B2-4CCD-AFD8-3493E3743EF9}" type="pres">
      <dgm:prSet presAssocID="{D242A552-DC4D-4956-B085-61FB17F25DDC}" presName="spacer" presStyleCnt="0"/>
      <dgm:spPr/>
      <dgm:t>
        <a:bodyPr/>
        <a:lstStyle/>
        <a:p>
          <a:endParaRPr lang="zh-TW" altLang="en-US"/>
        </a:p>
      </dgm:t>
    </dgm:pt>
    <dgm:pt modelId="{5ABA9FDC-8917-4B31-A208-4AFD0B5345FB}" type="pres">
      <dgm:prSet presAssocID="{4F65717C-DECD-43D6-ADC5-546F020BF129}" presName="parentText" presStyleLbl="node1" presStyleIdx="4" presStyleCnt="6">
        <dgm:presLayoutVars>
          <dgm:chMax val="0"/>
          <dgm:bulletEnabled val="1"/>
        </dgm:presLayoutVars>
      </dgm:prSet>
      <dgm:spPr/>
      <dgm:t>
        <a:bodyPr/>
        <a:lstStyle/>
        <a:p>
          <a:endParaRPr lang="zh-TW" altLang="en-US"/>
        </a:p>
      </dgm:t>
    </dgm:pt>
    <dgm:pt modelId="{FBB4E693-F97B-4618-B656-92FD16A36B76}" type="pres">
      <dgm:prSet presAssocID="{B21B18A7-6D8C-4C7C-B225-8324EC421AEB}" presName="spacer" presStyleCnt="0"/>
      <dgm:spPr/>
      <dgm:t>
        <a:bodyPr/>
        <a:lstStyle/>
        <a:p>
          <a:endParaRPr lang="zh-TW" altLang="en-US"/>
        </a:p>
      </dgm:t>
    </dgm:pt>
    <dgm:pt modelId="{B37434AC-A706-4100-9F2F-BD263C759CC5}" type="pres">
      <dgm:prSet presAssocID="{269D17B3-C51F-4780-9F75-97365B1C02F9}" presName="parentText" presStyleLbl="node1" presStyleIdx="5" presStyleCnt="6">
        <dgm:presLayoutVars>
          <dgm:chMax val="0"/>
          <dgm:bulletEnabled val="1"/>
        </dgm:presLayoutVars>
      </dgm:prSet>
      <dgm:spPr/>
      <dgm:t>
        <a:bodyPr/>
        <a:lstStyle/>
        <a:p>
          <a:endParaRPr lang="zh-TW" altLang="en-US"/>
        </a:p>
      </dgm:t>
    </dgm:pt>
  </dgm:ptLst>
  <dgm:cxnLst>
    <dgm:cxn modelId="{26460134-BF23-44B6-9FDE-32A71EBA8429}" type="presOf" srcId="{269D17B3-C51F-4780-9F75-97365B1C02F9}" destId="{B37434AC-A706-4100-9F2F-BD263C759CC5}" srcOrd="0" destOrd="0" presId="urn:microsoft.com/office/officeart/2005/8/layout/vList2"/>
    <dgm:cxn modelId="{4B3CD16C-5C3D-486F-8C8A-076AEDC9F0A9}" srcId="{D2CAF9B7-855F-45C9-9715-278B5DC630CE}" destId="{4F65717C-DECD-43D6-ADC5-546F020BF129}" srcOrd="4" destOrd="0" parTransId="{8D72C772-7FB8-41E0-891E-FA2A82E4C674}" sibTransId="{B21B18A7-6D8C-4C7C-B225-8324EC421AEB}"/>
    <dgm:cxn modelId="{6C6C86A6-6FAF-42D7-8F1B-5D2C5F1183B9}" srcId="{D2CAF9B7-855F-45C9-9715-278B5DC630CE}" destId="{3FB738D3-45D2-49E6-850C-0561053BA0AB}" srcOrd="3" destOrd="0" parTransId="{987A4B2C-2D04-445D-ACC2-51B2812E6D85}" sibTransId="{D242A552-DC4D-4956-B085-61FB17F25DDC}"/>
    <dgm:cxn modelId="{5252FD94-312F-4B2C-ADFB-8D19AFC29E1F}" type="presOf" srcId="{A4216C07-B3D3-45D7-8704-B660CCA0CD6A}" destId="{F6B7B0BA-F56D-4E75-AF72-0B7ABC32747E}" srcOrd="0" destOrd="0" presId="urn:microsoft.com/office/officeart/2005/8/layout/vList2"/>
    <dgm:cxn modelId="{2DA98F71-DA7F-4DB4-B56E-388BB770D9E8}" type="presOf" srcId="{3FB738D3-45D2-49E6-850C-0561053BA0AB}" destId="{722717F8-CE0E-49B9-A575-689294CCB778}" srcOrd="0" destOrd="0" presId="urn:microsoft.com/office/officeart/2005/8/layout/vList2"/>
    <dgm:cxn modelId="{0D3B3E8A-C6E4-4F60-993D-DC79BF1CD583}" srcId="{D2CAF9B7-855F-45C9-9715-278B5DC630CE}" destId="{269D17B3-C51F-4780-9F75-97365B1C02F9}" srcOrd="5" destOrd="0" parTransId="{DDFD891F-DAE6-4136-872C-0B5C1C685446}" sibTransId="{3E7375A2-9D4B-4E68-80FB-2192D8D92A76}"/>
    <dgm:cxn modelId="{89EFEA01-C25C-44BA-AE8C-8EBD3569B248}" type="presOf" srcId="{D2CAF9B7-855F-45C9-9715-278B5DC630CE}" destId="{73D1F4D4-EB02-4B93-AC84-87D7B367F106}" srcOrd="0" destOrd="0" presId="urn:microsoft.com/office/officeart/2005/8/layout/vList2"/>
    <dgm:cxn modelId="{2023F980-E348-4ABE-95C8-F57C4B5D1417}" type="presOf" srcId="{CC532732-443A-4AE0-86E4-CBB3B1D9D8E1}" destId="{E1490A29-2852-4956-BFDF-1AE364DD4FD4}" srcOrd="0" destOrd="0" presId="urn:microsoft.com/office/officeart/2005/8/layout/vList2"/>
    <dgm:cxn modelId="{2D045613-2094-4BBB-B6CC-9AD96EB76B4C}" type="presOf" srcId="{4F65717C-DECD-43D6-ADC5-546F020BF129}" destId="{5ABA9FDC-8917-4B31-A208-4AFD0B5345FB}" srcOrd="0" destOrd="0" presId="urn:microsoft.com/office/officeart/2005/8/layout/vList2"/>
    <dgm:cxn modelId="{D94BB2EB-3F96-4443-B6CF-E4BB7E3EFDC0}" srcId="{D2CAF9B7-855F-45C9-9715-278B5DC630CE}" destId="{CC532732-443A-4AE0-86E4-CBB3B1D9D8E1}" srcOrd="1" destOrd="0" parTransId="{43C6AF4F-DBDF-4EE0-8F40-99706187034D}" sibTransId="{0ED11E1D-F075-4028-AB43-8D210D6679A4}"/>
    <dgm:cxn modelId="{481D893E-0B5D-44FE-A1CA-9D5FF9815AA6}" srcId="{D2CAF9B7-855F-45C9-9715-278B5DC630CE}" destId="{58A72DBA-CB82-4422-8417-C62EE0329BD0}" srcOrd="0" destOrd="0" parTransId="{ED689DEC-CD10-4712-9380-4092769C7D0D}" sibTransId="{F0215609-6E5B-42FB-9B60-96E8B1A22055}"/>
    <dgm:cxn modelId="{445DC6FE-673A-4790-9680-9E10CDD1C932}" type="presOf" srcId="{58A72DBA-CB82-4422-8417-C62EE0329BD0}" destId="{06CB3098-164A-4B73-A408-FD97EEBD36F7}" srcOrd="0" destOrd="0" presId="urn:microsoft.com/office/officeart/2005/8/layout/vList2"/>
    <dgm:cxn modelId="{9796868B-4A4C-460B-AA0D-13EF98D0A8D1}" srcId="{D2CAF9B7-855F-45C9-9715-278B5DC630CE}" destId="{A4216C07-B3D3-45D7-8704-B660CCA0CD6A}" srcOrd="2" destOrd="0" parTransId="{9CDDACAF-5116-4DE5-95BE-9AE69C00FFCF}" sibTransId="{2958F2F4-6991-40CD-BC3A-79AA08FAF9C4}"/>
    <dgm:cxn modelId="{DED22A23-A877-4511-AA9C-F2CA7FA00D4E}" type="presParOf" srcId="{73D1F4D4-EB02-4B93-AC84-87D7B367F106}" destId="{06CB3098-164A-4B73-A408-FD97EEBD36F7}" srcOrd="0" destOrd="0" presId="urn:microsoft.com/office/officeart/2005/8/layout/vList2"/>
    <dgm:cxn modelId="{72EFFE29-2E15-4F9A-9420-C6DA99286993}" type="presParOf" srcId="{73D1F4D4-EB02-4B93-AC84-87D7B367F106}" destId="{7D75A974-6454-4FFB-92B5-842CA6267A17}" srcOrd="1" destOrd="0" presId="urn:microsoft.com/office/officeart/2005/8/layout/vList2"/>
    <dgm:cxn modelId="{59323073-167C-4892-9944-5281E351DD96}" type="presParOf" srcId="{73D1F4D4-EB02-4B93-AC84-87D7B367F106}" destId="{E1490A29-2852-4956-BFDF-1AE364DD4FD4}" srcOrd="2" destOrd="0" presId="urn:microsoft.com/office/officeart/2005/8/layout/vList2"/>
    <dgm:cxn modelId="{DDA95E91-512F-4B2B-813E-AF5846A3D6AB}" type="presParOf" srcId="{73D1F4D4-EB02-4B93-AC84-87D7B367F106}" destId="{2C415CAC-477C-4850-B630-6F115BC09C96}" srcOrd="3" destOrd="0" presId="urn:microsoft.com/office/officeart/2005/8/layout/vList2"/>
    <dgm:cxn modelId="{2412B70A-AF24-488D-948B-B2AB941EB348}" type="presParOf" srcId="{73D1F4D4-EB02-4B93-AC84-87D7B367F106}" destId="{F6B7B0BA-F56D-4E75-AF72-0B7ABC32747E}" srcOrd="4" destOrd="0" presId="urn:microsoft.com/office/officeart/2005/8/layout/vList2"/>
    <dgm:cxn modelId="{8527E22D-F477-4950-BBD4-3DD9007468DC}" type="presParOf" srcId="{73D1F4D4-EB02-4B93-AC84-87D7B367F106}" destId="{88CAFCFE-24DE-4658-A953-942659E99A86}" srcOrd="5" destOrd="0" presId="urn:microsoft.com/office/officeart/2005/8/layout/vList2"/>
    <dgm:cxn modelId="{E4734577-2F0B-413E-A970-6A0BD23857B5}" type="presParOf" srcId="{73D1F4D4-EB02-4B93-AC84-87D7B367F106}" destId="{722717F8-CE0E-49B9-A575-689294CCB778}" srcOrd="6" destOrd="0" presId="urn:microsoft.com/office/officeart/2005/8/layout/vList2"/>
    <dgm:cxn modelId="{8EF3CB34-077F-4069-9B5F-8B478F3FFA61}" type="presParOf" srcId="{73D1F4D4-EB02-4B93-AC84-87D7B367F106}" destId="{378B5AB0-29B2-4CCD-AFD8-3493E3743EF9}" srcOrd="7" destOrd="0" presId="urn:microsoft.com/office/officeart/2005/8/layout/vList2"/>
    <dgm:cxn modelId="{F8D77E0A-BC5D-410B-90A3-CCE71B7BF772}" type="presParOf" srcId="{73D1F4D4-EB02-4B93-AC84-87D7B367F106}" destId="{5ABA9FDC-8917-4B31-A208-4AFD0B5345FB}" srcOrd="8" destOrd="0" presId="urn:microsoft.com/office/officeart/2005/8/layout/vList2"/>
    <dgm:cxn modelId="{F7C82F89-3C63-4022-8093-81D44E58421C}" type="presParOf" srcId="{73D1F4D4-EB02-4B93-AC84-87D7B367F106}" destId="{FBB4E693-F97B-4618-B656-92FD16A36B76}" srcOrd="9" destOrd="0" presId="urn:microsoft.com/office/officeart/2005/8/layout/vList2"/>
    <dgm:cxn modelId="{8021F656-9627-4D6A-9DC4-D50783567914}" type="presParOf" srcId="{73D1F4D4-EB02-4B93-AC84-87D7B367F106}" destId="{B37434AC-A706-4100-9F2F-BD263C759CC5}" srcOrd="10"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D2CAF9B7-855F-45C9-9715-278B5DC630CE}" type="doc">
      <dgm:prSet loTypeId="urn:microsoft.com/office/officeart/2005/8/layout/vList2" loCatId="list" qsTypeId="urn:microsoft.com/office/officeart/2005/8/quickstyle/3d2" qsCatId="3D" csTypeId="urn:microsoft.com/office/officeart/2005/8/colors/accent1_3" csCatId="accent1" phldr="1"/>
      <dgm:spPr/>
      <dgm:t>
        <a:bodyPr/>
        <a:lstStyle/>
        <a:p>
          <a:endParaRPr lang="zh-TW" altLang="en-US"/>
        </a:p>
      </dgm:t>
    </dgm:pt>
    <dgm:pt modelId="{58A72DBA-CB82-4422-8417-C62EE0329BD0}">
      <dgm:prSet phldrT="[文字]"/>
      <dgm:spPr/>
      <dgm:t>
        <a:bodyPr/>
        <a:lstStyle/>
        <a:p>
          <a:r>
            <a:rPr lang="zh-TW" altLang="en-US" dirty="0" smtClean="0"/>
            <a:t>序論</a:t>
          </a:r>
          <a:endParaRPr lang="zh-TW" altLang="en-US" dirty="0"/>
        </a:p>
      </dgm:t>
    </dgm:pt>
    <dgm:pt modelId="{ED689DEC-CD10-4712-9380-4092769C7D0D}" type="parTrans" cxnId="{481D893E-0B5D-44FE-A1CA-9D5FF9815AA6}">
      <dgm:prSet/>
      <dgm:spPr/>
      <dgm:t>
        <a:bodyPr/>
        <a:lstStyle/>
        <a:p>
          <a:endParaRPr lang="zh-TW" altLang="en-US"/>
        </a:p>
      </dgm:t>
    </dgm:pt>
    <dgm:pt modelId="{F0215609-6E5B-42FB-9B60-96E8B1A22055}" type="sibTrans" cxnId="{481D893E-0B5D-44FE-A1CA-9D5FF9815AA6}">
      <dgm:prSet/>
      <dgm:spPr/>
      <dgm:t>
        <a:bodyPr/>
        <a:lstStyle/>
        <a:p>
          <a:endParaRPr lang="zh-TW" altLang="en-US"/>
        </a:p>
      </dgm:t>
    </dgm:pt>
    <dgm:pt modelId="{A4216C07-B3D3-45D7-8704-B660CCA0CD6A}">
      <dgm:prSet phldrT="[文字]">
        <dgm:style>
          <a:lnRef idx="2">
            <a:schemeClr val="accent1"/>
          </a:lnRef>
          <a:fillRef idx="1">
            <a:schemeClr val="lt1"/>
          </a:fillRef>
          <a:effectRef idx="0">
            <a:schemeClr val="accent1"/>
          </a:effectRef>
          <a:fontRef idx="minor">
            <a:schemeClr val="dk1"/>
          </a:fontRef>
        </dgm:style>
      </dgm:prSet>
      <dgm:spPr>
        <a:solidFill>
          <a:srgbClr val="FFFFCC"/>
        </a:solidFill>
      </dgm:spPr>
      <dgm:t>
        <a:bodyPr/>
        <a:lstStyle/>
        <a:p>
          <a:r>
            <a:rPr lang="zh-TW" altLang="en-US" b="1" dirty="0" smtClean="0">
              <a:solidFill>
                <a:schemeClr val="tx1"/>
              </a:solidFill>
            </a:rPr>
            <a:t>汙漬清除系統</a:t>
          </a:r>
          <a:r>
            <a:rPr lang="en-US" altLang="zh-TW" b="1" dirty="0" smtClean="0">
              <a:solidFill>
                <a:schemeClr val="tx1"/>
              </a:solidFill>
            </a:rPr>
            <a:t>-</a:t>
          </a:r>
          <a:r>
            <a:rPr lang="zh-TW" altLang="en-US" b="1" dirty="0" smtClean="0">
              <a:solidFill>
                <a:schemeClr val="tx1"/>
              </a:solidFill>
            </a:rPr>
            <a:t>汙漬偵測</a:t>
          </a:r>
          <a:endParaRPr lang="zh-TW" altLang="en-US" b="1" dirty="0">
            <a:solidFill>
              <a:schemeClr val="tx1"/>
            </a:solidFill>
          </a:endParaRPr>
        </a:p>
      </dgm:t>
    </dgm:pt>
    <dgm:pt modelId="{9CDDACAF-5116-4DE5-95BE-9AE69C00FFCF}" type="parTrans" cxnId="{9796868B-4A4C-460B-AA0D-13EF98D0A8D1}">
      <dgm:prSet/>
      <dgm:spPr/>
      <dgm:t>
        <a:bodyPr/>
        <a:lstStyle/>
        <a:p>
          <a:endParaRPr lang="zh-TW" altLang="en-US"/>
        </a:p>
      </dgm:t>
    </dgm:pt>
    <dgm:pt modelId="{2958F2F4-6991-40CD-BC3A-79AA08FAF9C4}" type="sibTrans" cxnId="{9796868B-4A4C-460B-AA0D-13EF98D0A8D1}">
      <dgm:prSet/>
      <dgm:spPr/>
      <dgm:t>
        <a:bodyPr/>
        <a:lstStyle/>
        <a:p>
          <a:endParaRPr lang="zh-TW" altLang="en-US"/>
        </a:p>
      </dgm:t>
    </dgm:pt>
    <dgm:pt modelId="{3FB738D3-45D2-49E6-850C-0561053BA0AB}">
      <dgm:prSet phldrT="[文字]"/>
      <dgm:spPr/>
      <dgm:t>
        <a:bodyPr/>
        <a:lstStyle/>
        <a:p>
          <a:r>
            <a:rPr lang="zh-TW" altLang="en-US" dirty="0" smtClean="0"/>
            <a:t>汙漬清除系統</a:t>
          </a:r>
          <a:r>
            <a:rPr lang="en-US" altLang="zh-TW" dirty="0" smtClean="0"/>
            <a:t>-</a:t>
          </a:r>
          <a:r>
            <a:rPr lang="zh-TW" altLang="en-US" dirty="0" smtClean="0"/>
            <a:t>汙漬修復</a:t>
          </a:r>
          <a:endParaRPr lang="en-US" altLang="zh-TW" dirty="0" smtClean="0"/>
        </a:p>
      </dgm:t>
    </dgm:pt>
    <dgm:pt modelId="{987A4B2C-2D04-445D-ACC2-51B2812E6D85}" type="parTrans" cxnId="{6C6C86A6-6FAF-42D7-8F1B-5D2C5F1183B9}">
      <dgm:prSet/>
      <dgm:spPr/>
      <dgm:t>
        <a:bodyPr/>
        <a:lstStyle/>
        <a:p>
          <a:endParaRPr lang="zh-TW" altLang="en-US"/>
        </a:p>
      </dgm:t>
    </dgm:pt>
    <dgm:pt modelId="{D242A552-DC4D-4956-B085-61FB17F25DDC}" type="sibTrans" cxnId="{6C6C86A6-6FAF-42D7-8F1B-5D2C5F1183B9}">
      <dgm:prSet/>
      <dgm:spPr/>
      <dgm:t>
        <a:bodyPr/>
        <a:lstStyle/>
        <a:p>
          <a:endParaRPr lang="zh-TW" altLang="en-US"/>
        </a:p>
      </dgm:t>
    </dgm:pt>
    <dgm:pt modelId="{CC532732-443A-4AE0-86E4-CBB3B1D9D8E1}">
      <dgm:prSet phldrT="[文字]"/>
      <dgm:spPr/>
      <dgm:t>
        <a:bodyPr/>
        <a:lstStyle/>
        <a:p>
          <a:r>
            <a:rPr lang="zh-TW" altLang="en-US" dirty="0" smtClean="0"/>
            <a:t>相關文獻</a:t>
          </a:r>
          <a:endParaRPr lang="zh-TW" altLang="en-US" dirty="0"/>
        </a:p>
      </dgm:t>
    </dgm:pt>
    <dgm:pt modelId="{0ED11E1D-F075-4028-AB43-8D210D6679A4}" type="sibTrans" cxnId="{D94BB2EB-3F96-4443-B6CF-E4BB7E3EFDC0}">
      <dgm:prSet/>
      <dgm:spPr/>
      <dgm:t>
        <a:bodyPr/>
        <a:lstStyle/>
        <a:p>
          <a:endParaRPr lang="zh-TW" altLang="en-US"/>
        </a:p>
      </dgm:t>
    </dgm:pt>
    <dgm:pt modelId="{43C6AF4F-DBDF-4EE0-8F40-99706187034D}" type="parTrans" cxnId="{D94BB2EB-3F96-4443-B6CF-E4BB7E3EFDC0}">
      <dgm:prSet/>
      <dgm:spPr/>
      <dgm:t>
        <a:bodyPr/>
        <a:lstStyle/>
        <a:p>
          <a:endParaRPr lang="zh-TW" altLang="en-US"/>
        </a:p>
      </dgm:t>
    </dgm:pt>
    <dgm:pt modelId="{4F65717C-DECD-43D6-ADC5-546F020BF129}">
      <dgm:prSet phldrT="[文字]"/>
      <dgm:spPr/>
      <dgm:t>
        <a:bodyPr/>
        <a:lstStyle/>
        <a:p>
          <a:r>
            <a:rPr lang="zh-TW" altLang="en-US" dirty="0" smtClean="0"/>
            <a:t>實驗結果</a:t>
          </a:r>
          <a:endParaRPr lang="en-US" altLang="zh-TW" dirty="0" smtClean="0"/>
        </a:p>
      </dgm:t>
    </dgm:pt>
    <dgm:pt modelId="{8D72C772-7FB8-41E0-891E-FA2A82E4C674}" type="parTrans" cxnId="{4B3CD16C-5C3D-486F-8C8A-076AEDC9F0A9}">
      <dgm:prSet/>
      <dgm:spPr/>
      <dgm:t>
        <a:bodyPr/>
        <a:lstStyle/>
        <a:p>
          <a:endParaRPr lang="zh-TW" altLang="en-US"/>
        </a:p>
      </dgm:t>
    </dgm:pt>
    <dgm:pt modelId="{B21B18A7-6D8C-4C7C-B225-8324EC421AEB}" type="sibTrans" cxnId="{4B3CD16C-5C3D-486F-8C8A-076AEDC9F0A9}">
      <dgm:prSet/>
      <dgm:spPr/>
      <dgm:t>
        <a:bodyPr/>
        <a:lstStyle/>
        <a:p>
          <a:endParaRPr lang="zh-TW" altLang="en-US"/>
        </a:p>
      </dgm:t>
    </dgm:pt>
    <dgm:pt modelId="{269D17B3-C51F-4780-9F75-97365B1C02F9}">
      <dgm:prSet phldrT="[文字]"/>
      <dgm:spPr/>
      <dgm:t>
        <a:bodyPr/>
        <a:lstStyle/>
        <a:p>
          <a:r>
            <a:rPr lang="zh-TW" altLang="en-US" dirty="0" smtClean="0"/>
            <a:t>結論</a:t>
          </a:r>
          <a:endParaRPr lang="en-US" altLang="zh-TW" dirty="0" smtClean="0"/>
        </a:p>
      </dgm:t>
    </dgm:pt>
    <dgm:pt modelId="{DDFD891F-DAE6-4136-872C-0B5C1C685446}" type="parTrans" cxnId="{0D3B3E8A-C6E4-4F60-993D-DC79BF1CD583}">
      <dgm:prSet/>
      <dgm:spPr/>
      <dgm:t>
        <a:bodyPr/>
        <a:lstStyle/>
        <a:p>
          <a:endParaRPr lang="zh-TW" altLang="en-US"/>
        </a:p>
      </dgm:t>
    </dgm:pt>
    <dgm:pt modelId="{3E7375A2-9D4B-4E68-80FB-2192D8D92A76}" type="sibTrans" cxnId="{0D3B3E8A-C6E4-4F60-993D-DC79BF1CD583}">
      <dgm:prSet/>
      <dgm:spPr/>
      <dgm:t>
        <a:bodyPr/>
        <a:lstStyle/>
        <a:p>
          <a:endParaRPr lang="zh-TW" altLang="en-US"/>
        </a:p>
      </dgm:t>
    </dgm:pt>
    <dgm:pt modelId="{73D1F4D4-EB02-4B93-AC84-87D7B367F106}" type="pres">
      <dgm:prSet presAssocID="{D2CAF9B7-855F-45C9-9715-278B5DC630CE}" presName="linear" presStyleCnt="0">
        <dgm:presLayoutVars>
          <dgm:animLvl val="lvl"/>
          <dgm:resizeHandles val="exact"/>
        </dgm:presLayoutVars>
      </dgm:prSet>
      <dgm:spPr/>
      <dgm:t>
        <a:bodyPr/>
        <a:lstStyle/>
        <a:p>
          <a:endParaRPr lang="zh-TW" altLang="en-US"/>
        </a:p>
      </dgm:t>
    </dgm:pt>
    <dgm:pt modelId="{06CB3098-164A-4B73-A408-FD97EEBD36F7}" type="pres">
      <dgm:prSet presAssocID="{58A72DBA-CB82-4422-8417-C62EE0329BD0}" presName="parentText" presStyleLbl="node1" presStyleIdx="0" presStyleCnt="6">
        <dgm:presLayoutVars>
          <dgm:chMax val="0"/>
          <dgm:bulletEnabled val="1"/>
        </dgm:presLayoutVars>
      </dgm:prSet>
      <dgm:spPr/>
      <dgm:t>
        <a:bodyPr/>
        <a:lstStyle/>
        <a:p>
          <a:endParaRPr lang="zh-TW" altLang="en-US"/>
        </a:p>
      </dgm:t>
    </dgm:pt>
    <dgm:pt modelId="{7D75A974-6454-4FFB-92B5-842CA6267A17}" type="pres">
      <dgm:prSet presAssocID="{F0215609-6E5B-42FB-9B60-96E8B1A22055}" presName="spacer" presStyleCnt="0"/>
      <dgm:spPr/>
      <dgm:t>
        <a:bodyPr/>
        <a:lstStyle/>
        <a:p>
          <a:endParaRPr lang="zh-TW" altLang="en-US"/>
        </a:p>
      </dgm:t>
    </dgm:pt>
    <dgm:pt modelId="{E1490A29-2852-4956-BFDF-1AE364DD4FD4}" type="pres">
      <dgm:prSet presAssocID="{CC532732-443A-4AE0-86E4-CBB3B1D9D8E1}" presName="parentText" presStyleLbl="node1" presStyleIdx="1" presStyleCnt="6">
        <dgm:presLayoutVars>
          <dgm:chMax val="0"/>
          <dgm:bulletEnabled val="1"/>
        </dgm:presLayoutVars>
      </dgm:prSet>
      <dgm:spPr/>
      <dgm:t>
        <a:bodyPr/>
        <a:lstStyle/>
        <a:p>
          <a:endParaRPr lang="zh-TW" altLang="en-US"/>
        </a:p>
      </dgm:t>
    </dgm:pt>
    <dgm:pt modelId="{2C415CAC-477C-4850-B630-6F115BC09C96}" type="pres">
      <dgm:prSet presAssocID="{0ED11E1D-F075-4028-AB43-8D210D6679A4}" presName="spacer" presStyleCnt="0"/>
      <dgm:spPr/>
      <dgm:t>
        <a:bodyPr/>
        <a:lstStyle/>
        <a:p>
          <a:endParaRPr lang="zh-TW" altLang="en-US"/>
        </a:p>
      </dgm:t>
    </dgm:pt>
    <dgm:pt modelId="{F6B7B0BA-F56D-4E75-AF72-0B7ABC32747E}" type="pres">
      <dgm:prSet presAssocID="{A4216C07-B3D3-45D7-8704-B660CCA0CD6A}" presName="parentText" presStyleLbl="node1" presStyleIdx="2" presStyleCnt="6">
        <dgm:presLayoutVars>
          <dgm:chMax val="0"/>
          <dgm:bulletEnabled val="1"/>
        </dgm:presLayoutVars>
      </dgm:prSet>
      <dgm:spPr/>
      <dgm:t>
        <a:bodyPr/>
        <a:lstStyle/>
        <a:p>
          <a:endParaRPr lang="zh-TW" altLang="en-US"/>
        </a:p>
      </dgm:t>
    </dgm:pt>
    <dgm:pt modelId="{88CAFCFE-24DE-4658-A953-942659E99A86}" type="pres">
      <dgm:prSet presAssocID="{2958F2F4-6991-40CD-BC3A-79AA08FAF9C4}" presName="spacer" presStyleCnt="0"/>
      <dgm:spPr/>
      <dgm:t>
        <a:bodyPr/>
        <a:lstStyle/>
        <a:p>
          <a:endParaRPr lang="zh-TW" altLang="en-US"/>
        </a:p>
      </dgm:t>
    </dgm:pt>
    <dgm:pt modelId="{722717F8-CE0E-49B9-A575-689294CCB778}" type="pres">
      <dgm:prSet presAssocID="{3FB738D3-45D2-49E6-850C-0561053BA0AB}" presName="parentText" presStyleLbl="node1" presStyleIdx="3" presStyleCnt="6">
        <dgm:presLayoutVars>
          <dgm:chMax val="0"/>
          <dgm:bulletEnabled val="1"/>
        </dgm:presLayoutVars>
      </dgm:prSet>
      <dgm:spPr/>
      <dgm:t>
        <a:bodyPr/>
        <a:lstStyle/>
        <a:p>
          <a:endParaRPr lang="zh-TW" altLang="en-US"/>
        </a:p>
      </dgm:t>
    </dgm:pt>
    <dgm:pt modelId="{378B5AB0-29B2-4CCD-AFD8-3493E3743EF9}" type="pres">
      <dgm:prSet presAssocID="{D242A552-DC4D-4956-B085-61FB17F25DDC}" presName="spacer" presStyleCnt="0"/>
      <dgm:spPr/>
      <dgm:t>
        <a:bodyPr/>
        <a:lstStyle/>
        <a:p>
          <a:endParaRPr lang="zh-TW" altLang="en-US"/>
        </a:p>
      </dgm:t>
    </dgm:pt>
    <dgm:pt modelId="{5ABA9FDC-8917-4B31-A208-4AFD0B5345FB}" type="pres">
      <dgm:prSet presAssocID="{4F65717C-DECD-43D6-ADC5-546F020BF129}" presName="parentText" presStyleLbl="node1" presStyleIdx="4" presStyleCnt="6">
        <dgm:presLayoutVars>
          <dgm:chMax val="0"/>
          <dgm:bulletEnabled val="1"/>
        </dgm:presLayoutVars>
      </dgm:prSet>
      <dgm:spPr/>
      <dgm:t>
        <a:bodyPr/>
        <a:lstStyle/>
        <a:p>
          <a:endParaRPr lang="zh-TW" altLang="en-US"/>
        </a:p>
      </dgm:t>
    </dgm:pt>
    <dgm:pt modelId="{FBB4E693-F97B-4618-B656-92FD16A36B76}" type="pres">
      <dgm:prSet presAssocID="{B21B18A7-6D8C-4C7C-B225-8324EC421AEB}" presName="spacer" presStyleCnt="0"/>
      <dgm:spPr/>
      <dgm:t>
        <a:bodyPr/>
        <a:lstStyle/>
        <a:p>
          <a:endParaRPr lang="zh-TW" altLang="en-US"/>
        </a:p>
      </dgm:t>
    </dgm:pt>
    <dgm:pt modelId="{B37434AC-A706-4100-9F2F-BD263C759CC5}" type="pres">
      <dgm:prSet presAssocID="{269D17B3-C51F-4780-9F75-97365B1C02F9}" presName="parentText" presStyleLbl="node1" presStyleIdx="5" presStyleCnt="6">
        <dgm:presLayoutVars>
          <dgm:chMax val="0"/>
          <dgm:bulletEnabled val="1"/>
        </dgm:presLayoutVars>
      </dgm:prSet>
      <dgm:spPr/>
      <dgm:t>
        <a:bodyPr/>
        <a:lstStyle/>
        <a:p>
          <a:endParaRPr lang="zh-TW" altLang="en-US"/>
        </a:p>
      </dgm:t>
    </dgm:pt>
  </dgm:ptLst>
  <dgm:cxnLst>
    <dgm:cxn modelId="{BFBC9FB0-2A39-4CA7-9A3C-17890E910FAA}" type="presOf" srcId="{CC532732-443A-4AE0-86E4-CBB3B1D9D8E1}" destId="{E1490A29-2852-4956-BFDF-1AE364DD4FD4}" srcOrd="0" destOrd="0" presId="urn:microsoft.com/office/officeart/2005/8/layout/vList2"/>
    <dgm:cxn modelId="{4B3CD16C-5C3D-486F-8C8A-076AEDC9F0A9}" srcId="{D2CAF9B7-855F-45C9-9715-278B5DC630CE}" destId="{4F65717C-DECD-43D6-ADC5-546F020BF129}" srcOrd="4" destOrd="0" parTransId="{8D72C772-7FB8-41E0-891E-FA2A82E4C674}" sibTransId="{B21B18A7-6D8C-4C7C-B225-8324EC421AEB}"/>
    <dgm:cxn modelId="{6C6C86A6-6FAF-42D7-8F1B-5D2C5F1183B9}" srcId="{D2CAF9B7-855F-45C9-9715-278B5DC630CE}" destId="{3FB738D3-45D2-49E6-850C-0561053BA0AB}" srcOrd="3" destOrd="0" parTransId="{987A4B2C-2D04-445D-ACC2-51B2812E6D85}" sibTransId="{D242A552-DC4D-4956-B085-61FB17F25DDC}"/>
    <dgm:cxn modelId="{F6F4C9AD-743D-4D4F-B73B-6B9B9A4E88D4}" type="presOf" srcId="{4F65717C-DECD-43D6-ADC5-546F020BF129}" destId="{5ABA9FDC-8917-4B31-A208-4AFD0B5345FB}" srcOrd="0" destOrd="0" presId="urn:microsoft.com/office/officeart/2005/8/layout/vList2"/>
    <dgm:cxn modelId="{A0740C2C-862D-439D-AC6B-690B3C5719FF}" type="presOf" srcId="{D2CAF9B7-855F-45C9-9715-278B5DC630CE}" destId="{73D1F4D4-EB02-4B93-AC84-87D7B367F106}" srcOrd="0" destOrd="0" presId="urn:microsoft.com/office/officeart/2005/8/layout/vList2"/>
    <dgm:cxn modelId="{40810687-46DB-4B9B-8B9F-EBBEA8DDD5EE}" type="presOf" srcId="{A4216C07-B3D3-45D7-8704-B660CCA0CD6A}" destId="{F6B7B0BA-F56D-4E75-AF72-0B7ABC32747E}" srcOrd="0" destOrd="0" presId="urn:microsoft.com/office/officeart/2005/8/layout/vList2"/>
    <dgm:cxn modelId="{0D3B3E8A-C6E4-4F60-993D-DC79BF1CD583}" srcId="{D2CAF9B7-855F-45C9-9715-278B5DC630CE}" destId="{269D17B3-C51F-4780-9F75-97365B1C02F9}" srcOrd="5" destOrd="0" parTransId="{DDFD891F-DAE6-4136-872C-0B5C1C685446}" sibTransId="{3E7375A2-9D4B-4E68-80FB-2192D8D92A76}"/>
    <dgm:cxn modelId="{0E930FF9-895A-40B2-856C-9F025D50DAEE}" type="presOf" srcId="{3FB738D3-45D2-49E6-850C-0561053BA0AB}" destId="{722717F8-CE0E-49B9-A575-689294CCB778}" srcOrd="0" destOrd="0" presId="urn:microsoft.com/office/officeart/2005/8/layout/vList2"/>
    <dgm:cxn modelId="{481D893E-0B5D-44FE-A1CA-9D5FF9815AA6}" srcId="{D2CAF9B7-855F-45C9-9715-278B5DC630CE}" destId="{58A72DBA-CB82-4422-8417-C62EE0329BD0}" srcOrd="0" destOrd="0" parTransId="{ED689DEC-CD10-4712-9380-4092769C7D0D}" sibTransId="{F0215609-6E5B-42FB-9B60-96E8B1A22055}"/>
    <dgm:cxn modelId="{D94BB2EB-3F96-4443-B6CF-E4BB7E3EFDC0}" srcId="{D2CAF9B7-855F-45C9-9715-278B5DC630CE}" destId="{CC532732-443A-4AE0-86E4-CBB3B1D9D8E1}" srcOrd="1" destOrd="0" parTransId="{43C6AF4F-DBDF-4EE0-8F40-99706187034D}" sibTransId="{0ED11E1D-F075-4028-AB43-8D210D6679A4}"/>
    <dgm:cxn modelId="{1B23AA11-F87E-4865-AC5B-A2A27096EC72}" type="presOf" srcId="{58A72DBA-CB82-4422-8417-C62EE0329BD0}" destId="{06CB3098-164A-4B73-A408-FD97EEBD36F7}" srcOrd="0" destOrd="0" presId="urn:microsoft.com/office/officeart/2005/8/layout/vList2"/>
    <dgm:cxn modelId="{57A9B470-504C-4103-9EA2-D6613AF41E3B}" type="presOf" srcId="{269D17B3-C51F-4780-9F75-97365B1C02F9}" destId="{B37434AC-A706-4100-9F2F-BD263C759CC5}" srcOrd="0" destOrd="0" presId="urn:microsoft.com/office/officeart/2005/8/layout/vList2"/>
    <dgm:cxn modelId="{9796868B-4A4C-460B-AA0D-13EF98D0A8D1}" srcId="{D2CAF9B7-855F-45C9-9715-278B5DC630CE}" destId="{A4216C07-B3D3-45D7-8704-B660CCA0CD6A}" srcOrd="2" destOrd="0" parTransId="{9CDDACAF-5116-4DE5-95BE-9AE69C00FFCF}" sibTransId="{2958F2F4-6991-40CD-BC3A-79AA08FAF9C4}"/>
    <dgm:cxn modelId="{357CED53-CF08-4A61-BCBF-DACC2736645F}" type="presParOf" srcId="{73D1F4D4-EB02-4B93-AC84-87D7B367F106}" destId="{06CB3098-164A-4B73-A408-FD97EEBD36F7}" srcOrd="0" destOrd="0" presId="urn:microsoft.com/office/officeart/2005/8/layout/vList2"/>
    <dgm:cxn modelId="{D50D207A-7B54-4F30-8BCB-8AD595325635}" type="presParOf" srcId="{73D1F4D4-EB02-4B93-AC84-87D7B367F106}" destId="{7D75A974-6454-4FFB-92B5-842CA6267A17}" srcOrd="1" destOrd="0" presId="urn:microsoft.com/office/officeart/2005/8/layout/vList2"/>
    <dgm:cxn modelId="{6A562DBD-542E-4381-8F36-1759E9CBA160}" type="presParOf" srcId="{73D1F4D4-EB02-4B93-AC84-87D7B367F106}" destId="{E1490A29-2852-4956-BFDF-1AE364DD4FD4}" srcOrd="2" destOrd="0" presId="urn:microsoft.com/office/officeart/2005/8/layout/vList2"/>
    <dgm:cxn modelId="{DB87C60F-A4D9-4A68-9846-F30D5BBACFB6}" type="presParOf" srcId="{73D1F4D4-EB02-4B93-AC84-87D7B367F106}" destId="{2C415CAC-477C-4850-B630-6F115BC09C96}" srcOrd="3" destOrd="0" presId="urn:microsoft.com/office/officeart/2005/8/layout/vList2"/>
    <dgm:cxn modelId="{A9DCF06B-3131-47F3-B413-889DB777FE6B}" type="presParOf" srcId="{73D1F4D4-EB02-4B93-AC84-87D7B367F106}" destId="{F6B7B0BA-F56D-4E75-AF72-0B7ABC32747E}" srcOrd="4" destOrd="0" presId="urn:microsoft.com/office/officeart/2005/8/layout/vList2"/>
    <dgm:cxn modelId="{E70425F8-C8DD-4A48-AAA2-345A3EE6A72A}" type="presParOf" srcId="{73D1F4D4-EB02-4B93-AC84-87D7B367F106}" destId="{88CAFCFE-24DE-4658-A953-942659E99A86}" srcOrd="5" destOrd="0" presId="urn:microsoft.com/office/officeart/2005/8/layout/vList2"/>
    <dgm:cxn modelId="{2268C5D4-6FFA-4211-92A9-FEE8368F355C}" type="presParOf" srcId="{73D1F4D4-EB02-4B93-AC84-87D7B367F106}" destId="{722717F8-CE0E-49B9-A575-689294CCB778}" srcOrd="6" destOrd="0" presId="urn:microsoft.com/office/officeart/2005/8/layout/vList2"/>
    <dgm:cxn modelId="{2997431C-78F8-4C4F-9681-B02C2AA57916}" type="presParOf" srcId="{73D1F4D4-EB02-4B93-AC84-87D7B367F106}" destId="{378B5AB0-29B2-4CCD-AFD8-3493E3743EF9}" srcOrd="7" destOrd="0" presId="urn:microsoft.com/office/officeart/2005/8/layout/vList2"/>
    <dgm:cxn modelId="{EE46199A-13D1-4C99-978C-A64EFFB719F0}" type="presParOf" srcId="{73D1F4D4-EB02-4B93-AC84-87D7B367F106}" destId="{5ABA9FDC-8917-4B31-A208-4AFD0B5345FB}" srcOrd="8" destOrd="0" presId="urn:microsoft.com/office/officeart/2005/8/layout/vList2"/>
    <dgm:cxn modelId="{82CD29BC-CCF6-4925-8A04-8D25F276ECE6}" type="presParOf" srcId="{73D1F4D4-EB02-4B93-AC84-87D7B367F106}" destId="{FBB4E693-F97B-4618-B656-92FD16A36B76}" srcOrd="9" destOrd="0" presId="urn:microsoft.com/office/officeart/2005/8/layout/vList2"/>
    <dgm:cxn modelId="{DE4EA291-7717-41E5-B79F-D1DC022CDAC4}" type="presParOf" srcId="{73D1F4D4-EB02-4B93-AC84-87D7B367F106}" destId="{B37434AC-A706-4100-9F2F-BD263C759CC5}" srcOrd="10" destOrd="0" presId="urn:microsoft.com/office/officeart/2005/8/layout/vList2"/>
  </dgm:cxnLst>
  <dgm:bg/>
  <dgm:whole/>
</dgm:dataModel>
</file>

<file path=ppt/diagrams/data5.xml><?xml version="1.0" encoding="utf-8"?>
<dgm:dataModel xmlns:dgm="http://schemas.openxmlformats.org/drawingml/2006/diagram" xmlns:a="http://schemas.openxmlformats.org/drawingml/2006/main">
  <dgm:ptLst>
    <dgm:pt modelId="{8F911A3C-95FD-4D67-860D-33DF7E51F780}" type="doc">
      <dgm:prSet loTypeId="urn:microsoft.com/office/officeart/2005/8/layout/process2" loCatId="process" qsTypeId="urn:microsoft.com/office/officeart/2005/8/quickstyle/simple4" qsCatId="simple" csTypeId="urn:microsoft.com/office/officeart/2005/8/colors/colorful5" csCatId="colorful" phldr="1"/>
      <dgm:spPr/>
    </dgm:pt>
    <dgm:pt modelId="{E7954637-D41B-4071-81B7-692D10B6783B}">
      <dgm:prSet phldrT="[文字]"/>
      <dgm:spPr/>
      <dgm:t>
        <a:bodyPr/>
        <a:lstStyle/>
        <a:p>
          <a:r>
            <a:rPr lang="en-US" altLang="en-US" dirty="0" smtClean="0"/>
            <a:t>Linear Filtering</a:t>
          </a:r>
          <a:endParaRPr lang="zh-TW" altLang="en-US" dirty="0"/>
        </a:p>
      </dgm:t>
    </dgm:pt>
    <dgm:pt modelId="{C9DBB8C3-754E-4E00-863D-DA19071E1209}" type="parTrans" cxnId="{120C012D-9C42-4989-B8D4-A7C45987F1FC}">
      <dgm:prSet/>
      <dgm:spPr/>
      <dgm:t>
        <a:bodyPr/>
        <a:lstStyle/>
        <a:p>
          <a:endParaRPr lang="zh-TW" altLang="en-US"/>
        </a:p>
      </dgm:t>
    </dgm:pt>
    <dgm:pt modelId="{980D6F01-871A-4DD5-BE0F-CE1C86EBA620}" type="sibTrans" cxnId="{120C012D-9C42-4989-B8D4-A7C45987F1FC}">
      <dgm:prSet/>
      <dgm:spPr/>
      <dgm:t>
        <a:bodyPr/>
        <a:lstStyle/>
        <a:p>
          <a:endParaRPr lang="zh-TW" altLang="en-US"/>
        </a:p>
      </dgm:t>
    </dgm:pt>
    <dgm:pt modelId="{253B6113-E3C0-4134-A7C0-1FDF9BF40ED2}">
      <dgm:prSet/>
      <dgm:spPr/>
      <dgm:t>
        <a:bodyPr/>
        <a:lstStyle/>
        <a:p>
          <a:r>
            <a:rPr lang="en-US" altLang="en-US" dirty="0" smtClean="0"/>
            <a:t>Median Filtering</a:t>
          </a:r>
          <a:endParaRPr lang="zh-TW" altLang="en-US" dirty="0"/>
        </a:p>
      </dgm:t>
    </dgm:pt>
    <dgm:pt modelId="{72E86612-3BFE-4C63-B098-84DB077A2A6F}" type="parTrans" cxnId="{C8553CCE-9E4B-422C-AAA1-EEDF2836FC45}">
      <dgm:prSet/>
      <dgm:spPr/>
      <dgm:t>
        <a:bodyPr/>
        <a:lstStyle/>
        <a:p>
          <a:endParaRPr lang="zh-TW" altLang="en-US"/>
        </a:p>
      </dgm:t>
    </dgm:pt>
    <dgm:pt modelId="{21612128-B755-46AE-AC67-3581AE064D12}" type="sibTrans" cxnId="{C8553CCE-9E4B-422C-AAA1-EEDF2836FC45}">
      <dgm:prSet/>
      <dgm:spPr/>
      <dgm:t>
        <a:bodyPr/>
        <a:lstStyle/>
        <a:p>
          <a:endParaRPr lang="zh-TW" altLang="en-US"/>
        </a:p>
      </dgm:t>
    </dgm:pt>
    <dgm:pt modelId="{8EA1E7EE-96D6-45E2-8332-8BD167DB851F}">
      <dgm:prSet/>
      <dgm:spPr/>
      <dgm:t>
        <a:bodyPr/>
        <a:lstStyle/>
        <a:p>
          <a:r>
            <a:rPr lang="en-US" altLang="en-US" dirty="0" smtClean="0"/>
            <a:t>Subsampling</a:t>
          </a:r>
          <a:endParaRPr lang="zh-TW" altLang="en-US" dirty="0"/>
        </a:p>
      </dgm:t>
    </dgm:pt>
    <dgm:pt modelId="{E4881E47-355D-4767-84B5-65BAC2AF60A1}" type="parTrans" cxnId="{5F8C407F-6D01-4BB0-B937-B4E87B9CA62E}">
      <dgm:prSet/>
      <dgm:spPr/>
      <dgm:t>
        <a:bodyPr/>
        <a:lstStyle/>
        <a:p>
          <a:endParaRPr lang="zh-TW" altLang="en-US"/>
        </a:p>
      </dgm:t>
    </dgm:pt>
    <dgm:pt modelId="{326309E5-FD1A-4CC6-9D16-38EFCC7C4C8B}" type="sibTrans" cxnId="{5F8C407F-6D01-4BB0-B937-B4E87B9CA62E}">
      <dgm:prSet/>
      <dgm:spPr/>
      <dgm:t>
        <a:bodyPr/>
        <a:lstStyle/>
        <a:p>
          <a:endParaRPr lang="zh-TW" altLang="en-US"/>
        </a:p>
      </dgm:t>
    </dgm:pt>
    <dgm:pt modelId="{F0882455-7D08-4E2B-A064-D0979CAC541C}" type="pres">
      <dgm:prSet presAssocID="{8F911A3C-95FD-4D67-860D-33DF7E51F780}" presName="linearFlow" presStyleCnt="0">
        <dgm:presLayoutVars>
          <dgm:resizeHandles val="exact"/>
        </dgm:presLayoutVars>
      </dgm:prSet>
      <dgm:spPr/>
    </dgm:pt>
    <dgm:pt modelId="{FC069DFD-AB4F-4A27-A6F3-29B688F50955}" type="pres">
      <dgm:prSet presAssocID="{E7954637-D41B-4071-81B7-692D10B6783B}" presName="node" presStyleLbl="node1" presStyleIdx="0" presStyleCnt="3" custScaleX="328127">
        <dgm:presLayoutVars>
          <dgm:bulletEnabled val="1"/>
        </dgm:presLayoutVars>
      </dgm:prSet>
      <dgm:spPr/>
      <dgm:t>
        <a:bodyPr/>
        <a:lstStyle/>
        <a:p>
          <a:endParaRPr lang="zh-TW" altLang="en-US"/>
        </a:p>
      </dgm:t>
    </dgm:pt>
    <dgm:pt modelId="{81722755-0E62-43AE-B19D-F316DE1693F5}" type="pres">
      <dgm:prSet presAssocID="{980D6F01-871A-4DD5-BE0F-CE1C86EBA620}" presName="sibTrans" presStyleLbl="sibTrans2D1" presStyleIdx="0" presStyleCnt="2"/>
      <dgm:spPr/>
      <dgm:t>
        <a:bodyPr/>
        <a:lstStyle/>
        <a:p>
          <a:endParaRPr lang="zh-TW" altLang="en-US"/>
        </a:p>
      </dgm:t>
    </dgm:pt>
    <dgm:pt modelId="{374F3EB2-212E-47E4-A22C-1608EC585A7F}" type="pres">
      <dgm:prSet presAssocID="{980D6F01-871A-4DD5-BE0F-CE1C86EBA620}" presName="connectorText" presStyleLbl="sibTrans2D1" presStyleIdx="0" presStyleCnt="2"/>
      <dgm:spPr/>
      <dgm:t>
        <a:bodyPr/>
        <a:lstStyle/>
        <a:p>
          <a:endParaRPr lang="zh-TW" altLang="en-US"/>
        </a:p>
      </dgm:t>
    </dgm:pt>
    <dgm:pt modelId="{FA57AFF3-A449-45F9-B881-9BC0CF44FBAD}" type="pres">
      <dgm:prSet presAssocID="{253B6113-E3C0-4134-A7C0-1FDF9BF40ED2}" presName="node" presStyleLbl="node1" presStyleIdx="1" presStyleCnt="3" custScaleX="333333">
        <dgm:presLayoutVars>
          <dgm:bulletEnabled val="1"/>
        </dgm:presLayoutVars>
      </dgm:prSet>
      <dgm:spPr/>
      <dgm:t>
        <a:bodyPr/>
        <a:lstStyle/>
        <a:p>
          <a:endParaRPr lang="zh-TW" altLang="en-US"/>
        </a:p>
      </dgm:t>
    </dgm:pt>
    <dgm:pt modelId="{66CD2B4E-7FC2-4127-8C99-73D63BC33DE4}" type="pres">
      <dgm:prSet presAssocID="{21612128-B755-46AE-AC67-3581AE064D12}" presName="sibTrans" presStyleLbl="sibTrans2D1" presStyleIdx="1" presStyleCnt="2"/>
      <dgm:spPr/>
      <dgm:t>
        <a:bodyPr/>
        <a:lstStyle/>
        <a:p>
          <a:endParaRPr lang="zh-TW" altLang="en-US"/>
        </a:p>
      </dgm:t>
    </dgm:pt>
    <dgm:pt modelId="{5D6C2B95-225A-49BF-8883-348BE1135FA5}" type="pres">
      <dgm:prSet presAssocID="{21612128-B755-46AE-AC67-3581AE064D12}" presName="connectorText" presStyleLbl="sibTrans2D1" presStyleIdx="1" presStyleCnt="2"/>
      <dgm:spPr/>
      <dgm:t>
        <a:bodyPr/>
        <a:lstStyle/>
        <a:p>
          <a:endParaRPr lang="zh-TW" altLang="en-US"/>
        </a:p>
      </dgm:t>
    </dgm:pt>
    <dgm:pt modelId="{A2FFF7EC-0EE3-44E1-97AD-62FBCF8816A6}" type="pres">
      <dgm:prSet presAssocID="{8EA1E7EE-96D6-45E2-8332-8BD167DB851F}" presName="node" presStyleLbl="node1" presStyleIdx="2" presStyleCnt="3" custScaleX="333333">
        <dgm:presLayoutVars>
          <dgm:bulletEnabled val="1"/>
        </dgm:presLayoutVars>
      </dgm:prSet>
      <dgm:spPr/>
      <dgm:t>
        <a:bodyPr/>
        <a:lstStyle/>
        <a:p>
          <a:endParaRPr lang="zh-TW" altLang="en-US"/>
        </a:p>
      </dgm:t>
    </dgm:pt>
  </dgm:ptLst>
  <dgm:cxnLst>
    <dgm:cxn modelId="{AAE85DC5-876D-4D8F-B58D-91B7ECDFC79C}" type="presOf" srcId="{8F911A3C-95FD-4D67-860D-33DF7E51F780}" destId="{F0882455-7D08-4E2B-A064-D0979CAC541C}" srcOrd="0" destOrd="0" presId="urn:microsoft.com/office/officeart/2005/8/layout/process2"/>
    <dgm:cxn modelId="{CFCADCD8-D2C0-4EC4-91B9-CE30C4759411}" type="presOf" srcId="{980D6F01-871A-4DD5-BE0F-CE1C86EBA620}" destId="{374F3EB2-212E-47E4-A22C-1608EC585A7F}" srcOrd="1" destOrd="0" presId="urn:microsoft.com/office/officeart/2005/8/layout/process2"/>
    <dgm:cxn modelId="{5F8C407F-6D01-4BB0-B937-B4E87B9CA62E}" srcId="{8F911A3C-95FD-4D67-860D-33DF7E51F780}" destId="{8EA1E7EE-96D6-45E2-8332-8BD167DB851F}" srcOrd="2" destOrd="0" parTransId="{E4881E47-355D-4767-84B5-65BAC2AF60A1}" sibTransId="{326309E5-FD1A-4CC6-9D16-38EFCC7C4C8B}"/>
    <dgm:cxn modelId="{C2674D37-E777-4AFC-8539-B69D458B0453}" type="presOf" srcId="{980D6F01-871A-4DD5-BE0F-CE1C86EBA620}" destId="{81722755-0E62-43AE-B19D-F316DE1693F5}" srcOrd="0" destOrd="0" presId="urn:microsoft.com/office/officeart/2005/8/layout/process2"/>
    <dgm:cxn modelId="{19051FD2-1679-4044-9E86-201B5F7DAC3A}" type="presOf" srcId="{21612128-B755-46AE-AC67-3581AE064D12}" destId="{5D6C2B95-225A-49BF-8883-348BE1135FA5}" srcOrd="1" destOrd="0" presId="urn:microsoft.com/office/officeart/2005/8/layout/process2"/>
    <dgm:cxn modelId="{34F55482-26FF-4645-B506-0BE0DABEC3CA}" type="presOf" srcId="{8EA1E7EE-96D6-45E2-8332-8BD167DB851F}" destId="{A2FFF7EC-0EE3-44E1-97AD-62FBCF8816A6}" srcOrd="0" destOrd="0" presId="urn:microsoft.com/office/officeart/2005/8/layout/process2"/>
    <dgm:cxn modelId="{629C6F05-D6DA-4B05-B566-4C909260CB56}" type="presOf" srcId="{21612128-B755-46AE-AC67-3581AE064D12}" destId="{66CD2B4E-7FC2-4127-8C99-73D63BC33DE4}" srcOrd="0" destOrd="0" presId="urn:microsoft.com/office/officeart/2005/8/layout/process2"/>
    <dgm:cxn modelId="{F6DFD2EF-BB72-4E77-B9A4-604089B593DB}" type="presOf" srcId="{253B6113-E3C0-4134-A7C0-1FDF9BF40ED2}" destId="{FA57AFF3-A449-45F9-B881-9BC0CF44FBAD}" srcOrd="0" destOrd="0" presId="urn:microsoft.com/office/officeart/2005/8/layout/process2"/>
    <dgm:cxn modelId="{C8553CCE-9E4B-422C-AAA1-EEDF2836FC45}" srcId="{8F911A3C-95FD-4D67-860D-33DF7E51F780}" destId="{253B6113-E3C0-4134-A7C0-1FDF9BF40ED2}" srcOrd="1" destOrd="0" parTransId="{72E86612-3BFE-4C63-B098-84DB077A2A6F}" sibTransId="{21612128-B755-46AE-AC67-3581AE064D12}"/>
    <dgm:cxn modelId="{B0CA942C-4249-496C-A450-35B02DEF9255}" type="presOf" srcId="{E7954637-D41B-4071-81B7-692D10B6783B}" destId="{FC069DFD-AB4F-4A27-A6F3-29B688F50955}" srcOrd="0" destOrd="0" presId="urn:microsoft.com/office/officeart/2005/8/layout/process2"/>
    <dgm:cxn modelId="{120C012D-9C42-4989-B8D4-A7C45987F1FC}" srcId="{8F911A3C-95FD-4D67-860D-33DF7E51F780}" destId="{E7954637-D41B-4071-81B7-692D10B6783B}" srcOrd="0" destOrd="0" parTransId="{C9DBB8C3-754E-4E00-863D-DA19071E1209}" sibTransId="{980D6F01-871A-4DD5-BE0F-CE1C86EBA620}"/>
    <dgm:cxn modelId="{A3999715-9920-41FC-B9FF-352756EC9330}" type="presParOf" srcId="{F0882455-7D08-4E2B-A064-D0979CAC541C}" destId="{FC069DFD-AB4F-4A27-A6F3-29B688F50955}" srcOrd="0" destOrd="0" presId="urn:microsoft.com/office/officeart/2005/8/layout/process2"/>
    <dgm:cxn modelId="{83EB96CB-CD1C-414A-90FE-BCC9ED0F5136}" type="presParOf" srcId="{F0882455-7D08-4E2B-A064-D0979CAC541C}" destId="{81722755-0E62-43AE-B19D-F316DE1693F5}" srcOrd="1" destOrd="0" presId="urn:microsoft.com/office/officeart/2005/8/layout/process2"/>
    <dgm:cxn modelId="{5F2274FC-6E43-4204-A120-AE00BB3C9B8F}" type="presParOf" srcId="{81722755-0E62-43AE-B19D-F316DE1693F5}" destId="{374F3EB2-212E-47E4-A22C-1608EC585A7F}" srcOrd="0" destOrd="0" presId="urn:microsoft.com/office/officeart/2005/8/layout/process2"/>
    <dgm:cxn modelId="{8C853A0D-F617-49E1-B0F7-AFC5643D59A8}" type="presParOf" srcId="{F0882455-7D08-4E2B-A064-D0979CAC541C}" destId="{FA57AFF3-A449-45F9-B881-9BC0CF44FBAD}" srcOrd="2" destOrd="0" presId="urn:microsoft.com/office/officeart/2005/8/layout/process2"/>
    <dgm:cxn modelId="{7AE35B24-C02E-481A-BD95-5D5C6694EA82}" type="presParOf" srcId="{F0882455-7D08-4E2B-A064-D0979CAC541C}" destId="{66CD2B4E-7FC2-4127-8C99-73D63BC33DE4}" srcOrd="3" destOrd="0" presId="urn:microsoft.com/office/officeart/2005/8/layout/process2"/>
    <dgm:cxn modelId="{9EC0FFDE-9F3B-4D2E-9856-C599BDB78929}" type="presParOf" srcId="{66CD2B4E-7FC2-4127-8C99-73D63BC33DE4}" destId="{5D6C2B95-225A-49BF-8883-348BE1135FA5}" srcOrd="0" destOrd="0" presId="urn:microsoft.com/office/officeart/2005/8/layout/process2"/>
    <dgm:cxn modelId="{706B8BDB-71CE-42C3-9EAC-A8F0DB736BB4}" type="presParOf" srcId="{F0882455-7D08-4E2B-A064-D0979CAC541C}" destId="{A2FFF7EC-0EE3-44E1-97AD-62FBCF8816A6}" srcOrd="4" destOrd="0" presId="urn:microsoft.com/office/officeart/2005/8/layout/process2"/>
  </dgm:cxnLst>
  <dgm:bg/>
  <dgm:whole/>
</dgm:dataModel>
</file>

<file path=ppt/diagrams/data6.xml><?xml version="1.0" encoding="utf-8"?>
<dgm:dataModel xmlns:dgm="http://schemas.openxmlformats.org/drawingml/2006/diagram" xmlns:a="http://schemas.openxmlformats.org/drawingml/2006/main">
  <dgm:ptLst>
    <dgm:pt modelId="{D2CAF9B7-855F-45C9-9715-278B5DC630CE}" type="doc">
      <dgm:prSet loTypeId="urn:microsoft.com/office/officeart/2005/8/layout/vList2" loCatId="list" qsTypeId="urn:microsoft.com/office/officeart/2005/8/quickstyle/3d2" qsCatId="3D" csTypeId="urn:microsoft.com/office/officeart/2005/8/colors/accent1_3" csCatId="accent1" phldr="1"/>
      <dgm:spPr/>
      <dgm:t>
        <a:bodyPr/>
        <a:lstStyle/>
        <a:p>
          <a:endParaRPr lang="zh-TW" altLang="en-US"/>
        </a:p>
      </dgm:t>
    </dgm:pt>
    <dgm:pt modelId="{58A72DBA-CB82-4422-8417-C62EE0329BD0}">
      <dgm:prSet phldrT="[文字]"/>
      <dgm:spPr/>
      <dgm:t>
        <a:bodyPr/>
        <a:lstStyle/>
        <a:p>
          <a:r>
            <a:rPr lang="zh-TW" altLang="en-US" dirty="0" smtClean="0"/>
            <a:t>序論</a:t>
          </a:r>
          <a:endParaRPr lang="zh-TW" altLang="en-US" dirty="0"/>
        </a:p>
      </dgm:t>
    </dgm:pt>
    <dgm:pt modelId="{ED689DEC-CD10-4712-9380-4092769C7D0D}" type="parTrans" cxnId="{481D893E-0B5D-44FE-A1CA-9D5FF9815AA6}">
      <dgm:prSet/>
      <dgm:spPr/>
      <dgm:t>
        <a:bodyPr/>
        <a:lstStyle/>
        <a:p>
          <a:endParaRPr lang="zh-TW" altLang="en-US"/>
        </a:p>
      </dgm:t>
    </dgm:pt>
    <dgm:pt modelId="{F0215609-6E5B-42FB-9B60-96E8B1A22055}" type="sibTrans" cxnId="{481D893E-0B5D-44FE-A1CA-9D5FF9815AA6}">
      <dgm:prSet/>
      <dgm:spPr/>
      <dgm:t>
        <a:bodyPr/>
        <a:lstStyle/>
        <a:p>
          <a:endParaRPr lang="zh-TW" altLang="en-US"/>
        </a:p>
      </dgm:t>
    </dgm:pt>
    <dgm:pt modelId="{A4216C07-B3D3-45D7-8704-B660CCA0CD6A}">
      <dgm:prSet phldrT="[文字]"/>
      <dgm:spPr/>
      <dgm:t>
        <a:bodyPr/>
        <a:lstStyle/>
        <a:p>
          <a:r>
            <a:rPr lang="zh-TW" altLang="en-US" dirty="0" smtClean="0"/>
            <a:t>汙漬清除系統</a:t>
          </a:r>
          <a:r>
            <a:rPr lang="en-US" altLang="zh-TW" dirty="0" smtClean="0"/>
            <a:t>-</a:t>
          </a:r>
          <a:r>
            <a:rPr lang="zh-TW" altLang="en-US" dirty="0" smtClean="0"/>
            <a:t>汙漬偵測</a:t>
          </a:r>
          <a:endParaRPr lang="zh-TW" altLang="en-US" dirty="0"/>
        </a:p>
      </dgm:t>
    </dgm:pt>
    <dgm:pt modelId="{9CDDACAF-5116-4DE5-95BE-9AE69C00FFCF}" type="parTrans" cxnId="{9796868B-4A4C-460B-AA0D-13EF98D0A8D1}">
      <dgm:prSet/>
      <dgm:spPr/>
      <dgm:t>
        <a:bodyPr/>
        <a:lstStyle/>
        <a:p>
          <a:endParaRPr lang="zh-TW" altLang="en-US"/>
        </a:p>
      </dgm:t>
    </dgm:pt>
    <dgm:pt modelId="{2958F2F4-6991-40CD-BC3A-79AA08FAF9C4}" type="sibTrans" cxnId="{9796868B-4A4C-460B-AA0D-13EF98D0A8D1}">
      <dgm:prSet/>
      <dgm:spPr/>
      <dgm:t>
        <a:bodyPr/>
        <a:lstStyle/>
        <a:p>
          <a:endParaRPr lang="zh-TW" altLang="en-US"/>
        </a:p>
      </dgm:t>
    </dgm:pt>
    <dgm:pt modelId="{3FB738D3-45D2-49E6-850C-0561053BA0AB}">
      <dgm:prSet phldrT="[文字]">
        <dgm:style>
          <a:lnRef idx="2">
            <a:schemeClr val="accent1"/>
          </a:lnRef>
          <a:fillRef idx="1">
            <a:schemeClr val="lt1"/>
          </a:fillRef>
          <a:effectRef idx="0">
            <a:schemeClr val="accent1"/>
          </a:effectRef>
          <a:fontRef idx="minor">
            <a:schemeClr val="dk1"/>
          </a:fontRef>
        </dgm:style>
      </dgm:prSet>
      <dgm:spPr>
        <a:solidFill>
          <a:srgbClr val="FFFFCC"/>
        </a:solidFill>
      </dgm:spPr>
      <dgm:t>
        <a:bodyPr/>
        <a:lstStyle/>
        <a:p>
          <a:r>
            <a:rPr lang="zh-TW" altLang="en-US" b="1" dirty="0" smtClean="0">
              <a:solidFill>
                <a:schemeClr val="tx1"/>
              </a:solidFill>
            </a:rPr>
            <a:t>汙漬清除系統</a:t>
          </a:r>
          <a:r>
            <a:rPr lang="en-US" altLang="zh-TW" b="1" dirty="0" smtClean="0">
              <a:solidFill>
                <a:schemeClr val="tx1"/>
              </a:solidFill>
            </a:rPr>
            <a:t>-</a:t>
          </a:r>
          <a:r>
            <a:rPr lang="zh-TW" altLang="en-US" b="1" dirty="0" smtClean="0">
              <a:solidFill>
                <a:schemeClr val="tx1"/>
              </a:solidFill>
            </a:rPr>
            <a:t>汙漬修復</a:t>
          </a:r>
          <a:endParaRPr lang="en-US" altLang="zh-TW" b="1" dirty="0" smtClean="0">
            <a:solidFill>
              <a:schemeClr val="tx1"/>
            </a:solidFill>
          </a:endParaRPr>
        </a:p>
      </dgm:t>
    </dgm:pt>
    <dgm:pt modelId="{987A4B2C-2D04-445D-ACC2-51B2812E6D85}" type="parTrans" cxnId="{6C6C86A6-6FAF-42D7-8F1B-5D2C5F1183B9}">
      <dgm:prSet/>
      <dgm:spPr/>
      <dgm:t>
        <a:bodyPr/>
        <a:lstStyle/>
        <a:p>
          <a:endParaRPr lang="zh-TW" altLang="en-US"/>
        </a:p>
      </dgm:t>
    </dgm:pt>
    <dgm:pt modelId="{D242A552-DC4D-4956-B085-61FB17F25DDC}" type="sibTrans" cxnId="{6C6C86A6-6FAF-42D7-8F1B-5D2C5F1183B9}">
      <dgm:prSet/>
      <dgm:spPr/>
      <dgm:t>
        <a:bodyPr/>
        <a:lstStyle/>
        <a:p>
          <a:endParaRPr lang="zh-TW" altLang="en-US"/>
        </a:p>
      </dgm:t>
    </dgm:pt>
    <dgm:pt modelId="{CC532732-443A-4AE0-86E4-CBB3B1D9D8E1}">
      <dgm:prSet phldrT="[文字]"/>
      <dgm:spPr/>
      <dgm:t>
        <a:bodyPr/>
        <a:lstStyle/>
        <a:p>
          <a:r>
            <a:rPr lang="zh-TW" altLang="en-US" dirty="0" smtClean="0"/>
            <a:t>相關文獻</a:t>
          </a:r>
          <a:endParaRPr lang="zh-TW" altLang="en-US" dirty="0"/>
        </a:p>
      </dgm:t>
    </dgm:pt>
    <dgm:pt modelId="{0ED11E1D-F075-4028-AB43-8D210D6679A4}" type="sibTrans" cxnId="{D94BB2EB-3F96-4443-B6CF-E4BB7E3EFDC0}">
      <dgm:prSet/>
      <dgm:spPr/>
      <dgm:t>
        <a:bodyPr/>
        <a:lstStyle/>
        <a:p>
          <a:endParaRPr lang="zh-TW" altLang="en-US"/>
        </a:p>
      </dgm:t>
    </dgm:pt>
    <dgm:pt modelId="{43C6AF4F-DBDF-4EE0-8F40-99706187034D}" type="parTrans" cxnId="{D94BB2EB-3F96-4443-B6CF-E4BB7E3EFDC0}">
      <dgm:prSet/>
      <dgm:spPr/>
      <dgm:t>
        <a:bodyPr/>
        <a:lstStyle/>
        <a:p>
          <a:endParaRPr lang="zh-TW" altLang="en-US"/>
        </a:p>
      </dgm:t>
    </dgm:pt>
    <dgm:pt modelId="{4F65717C-DECD-43D6-ADC5-546F020BF129}">
      <dgm:prSet phldrT="[文字]"/>
      <dgm:spPr/>
      <dgm:t>
        <a:bodyPr/>
        <a:lstStyle/>
        <a:p>
          <a:r>
            <a:rPr lang="zh-TW" altLang="en-US" dirty="0" smtClean="0"/>
            <a:t>實驗結果</a:t>
          </a:r>
          <a:endParaRPr lang="en-US" altLang="zh-TW" dirty="0" smtClean="0"/>
        </a:p>
      </dgm:t>
    </dgm:pt>
    <dgm:pt modelId="{8D72C772-7FB8-41E0-891E-FA2A82E4C674}" type="parTrans" cxnId="{4B3CD16C-5C3D-486F-8C8A-076AEDC9F0A9}">
      <dgm:prSet/>
      <dgm:spPr/>
      <dgm:t>
        <a:bodyPr/>
        <a:lstStyle/>
        <a:p>
          <a:endParaRPr lang="zh-TW" altLang="en-US"/>
        </a:p>
      </dgm:t>
    </dgm:pt>
    <dgm:pt modelId="{B21B18A7-6D8C-4C7C-B225-8324EC421AEB}" type="sibTrans" cxnId="{4B3CD16C-5C3D-486F-8C8A-076AEDC9F0A9}">
      <dgm:prSet/>
      <dgm:spPr/>
      <dgm:t>
        <a:bodyPr/>
        <a:lstStyle/>
        <a:p>
          <a:endParaRPr lang="zh-TW" altLang="en-US"/>
        </a:p>
      </dgm:t>
    </dgm:pt>
    <dgm:pt modelId="{269D17B3-C51F-4780-9F75-97365B1C02F9}">
      <dgm:prSet phldrT="[文字]"/>
      <dgm:spPr/>
      <dgm:t>
        <a:bodyPr/>
        <a:lstStyle/>
        <a:p>
          <a:r>
            <a:rPr lang="zh-TW" altLang="en-US" dirty="0" smtClean="0"/>
            <a:t>結論</a:t>
          </a:r>
          <a:endParaRPr lang="en-US" altLang="zh-TW" dirty="0" smtClean="0"/>
        </a:p>
      </dgm:t>
    </dgm:pt>
    <dgm:pt modelId="{DDFD891F-DAE6-4136-872C-0B5C1C685446}" type="parTrans" cxnId="{0D3B3E8A-C6E4-4F60-993D-DC79BF1CD583}">
      <dgm:prSet/>
      <dgm:spPr/>
      <dgm:t>
        <a:bodyPr/>
        <a:lstStyle/>
        <a:p>
          <a:endParaRPr lang="zh-TW" altLang="en-US"/>
        </a:p>
      </dgm:t>
    </dgm:pt>
    <dgm:pt modelId="{3E7375A2-9D4B-4E68-80FB-2192D8D92A76}" type="sibTrans" cxnId="{0D3B3E8A-C6E4-4F60-993D-DC79BF1CD583}">
      <dgm:prSet/>
      <dgm:spPr/>
      <dgm:t>
        <a:bodyPr/>
        <a:lstStyle/>
        <a:p>
          <a:endParaRPr lang="zh-TW" altLang="en-US"/>
        </a:p>
      </dgm:t>
    </dgm:pt>
    <dgm:pt modelId="{73D1F4D4-EB02-4B93-AC84-87D7B367F106}" type="pres">
      <dgm:prSet presAssocID="{D2CAF9B7-855F-45C9-9715-278B5DC630CE}" presName="linear" presStyleCnt="0">
        <dgm:presLayoutVars>
          <dgm:animLvl val="lvl"/>
          <dgm:resizeHandles val="exact"/>
        </dgm:presLayoutVars>
      </dgm:prSet>
      <dgm:spPr/>
      <dgm:t>
        <a:bodyPr/>
        <a:lstStyle/>
        <a:p>
          <a:endParaRPr lang="zh-TW" altLang="en-US"/>
        </a:p>
      </dgm:t>
    </dgm:pt>
    <dgm:pt modelId="{06CB3098-164A-4B73-A408-FD97EEBD36F7}" type="pres">
      <dgm:prSet presAssocID="{58A72DBA-CB82-4422-8417-C62EE0329BD0}" presName="parentText" presStyleLbl="node1" presStyleIdx="0" presStyleCnt="6">
        <dgm:presLayoutVars>
          <dgm:chMax val="0"/>
          <dgm:bulletEnabled val="1"/>
        </dgm:presLayoutVars>
      </dgm:prSet>
      <dgm:spPr/>
      <dgm:t>
        <a:bodyPr/>
        <a:lstStyle/>
        <a:p>
          <a:endParaRPr lang="zh-TW" altLang="en-US"/>
        </a:p>
      </dgm:t>
    </dgm:pt>
    <dgm:pt modelId="{7D75A974-6454-4FFB-92B5-842CA6267A17}" type="pres">
      <dgm:prSet presAssocID="{F0215609-6E5B-42FB-9B60-96E8B1A22055}" presName="spacer" presStyleCnt="0"/>
      <dgm:spPr/>
      <dgm:t>
        <a:bodyPr/>
        <a:lstStyle/>
        <a:p>
          <a:endParaRPr lang="zh-TW" altLang="en-US"/>
        </a:p>
      </dgm:t>
    </dgm:pt>
    <dgm:pt modelId="{E1490A29-2852-4956-BFDF-1AE364DD4FD4}" type="pres">
      <dgm:prSet presAssocID="{CC532732-443A-4AE0-86E4-CBB3B1D9D8E1}" presName="parentText" presStyleLbl="node1" presStyleIdx="1" presStyleCnt="6">
        <dgm:presLayoutVars>
          <dgm:chMax val="0"/>
          <dgm:bulletEnabled val="1"/>
        </dgm:presLayoutVars>
      </dgm:prSet>
      <dgm:spPr/>
      <dgm:t>
        <a:bodyPr/>
        <a:lstStyle/>
        <a:p>
          <a:endParaRPr lang="zh-TW" altLang="en-US"/>
        </a:p>
      </dgm:t>
    </dgm:pt>
    <dgm:pt modelId="{2C415CAC-477C-4850-B630-6F115BC09C96}" type="pres">
      <dgm:prSet presAssocID="{0ED11E1D-F075-4028-AB43-8D210D6679A4}" presName="spacer" presStyleCnt="0"/>
      <dgm:spPr/>
      <dgm:t>
        <a:bodyPr/>
        <a:lstStyle/>
        <a:p>
          <a:endParaRPr lang="zh-TW" altLang="en-US"/>
        </a:p>
      </dgm:t>
    </dgm:pt>
    <dgm:pt modelId="{F6B7B0BA-F56D-4E75-AF72-0B7ABC32747E}" type="pres">
      <dgm:prSet presAssocID="{A4216C07-B3D3-45D7-8704-B660CCA0CD6A}" presName="parentText" presStyleLbl="node1" presStyleIdx="2" presStyleCnt="6">
        <dgm:presLayoutVars>
          <dgm:chMax val="0"/>
          <dgm:bulletEnabled val="1"/>
        </dgm:presLayoutVars>
      </dgm:prSet>
      <dgm:spPr/>
      <dgm:t>
        <a:bodyPr/>
        <a:lstStyle/>
        <a:p>
          <a:endParaRPr lang="zh-TW" altLang="en-US"/>
        </a:p>
      </dgm:t>
    </dgm:pt>
    <dgm:pt modelId="{88CAFCFE-24DE-4658-A953-942659E99A86}" type="pres">
      <dgm:prSet presAssocID="{2958F2F4-6991-40CD-BC3A-79AA08FAF9C4}" presName="spacer" presStyleCnt="0"/>
      <dgm:spPr/>
      <dgm:t>
        <a:bodyPr/>
        <a:lstStyle/>
        <a:p>
          <a:endParaRPr lang="zh-TW" altLang="en-US"/>
        </a:p>
      </dgm:t>
    </dgm:pt>
    <dgm:pt modelId="{722717F8-CE0E-49B9-A575-689294CCB778}" type="pres">
      <dgm:prSet presAssocID="{3FB738D3-45D2-49E6-850C-0561053BA0AB}" presName="parentText" presStyleLbl="node1" presStyleIdx="3" presStyleCnt="6">
        <dgm:presLayoutVars>
          <dgm:chMax val="0"/>
          <dgm:bulletEnabled val="1"/>
        </dgm:presLayoutVars>
      </dgm:prSet>
      <dgm:spPr/>
      <dgm:t>
        <a:bodyPr/>
        <a:lstStyle/>
        <a:p>
          <a:endParaRPr lang="zh-TW" altLang="en-US"/>
        </a:p>
      </dgm:t>
    </dgm:pt>
    <dgm:pt modelId="{378B5AB0-29B2-4CCD-AFD8-3493E3743EF9}" type="pres">
      <dgm:prSet presAssocID="{D242A552-DC4D-4956-B085-61FB17F25DDC}" presName="spacer" presStyleCnt="0"/>
      <dgm:spPr/>
      <dgm:t>
        <a:bodyPr/>
        <a:lstStyle/>
        <a:p>
          <a:endParaRPr lang="zh-TW" altLang="en-US"/>
        </a:p>
      </dgm:t>
    </dgm:pt>
    <dgm:pt modelId="{5ABA9FDC-8917-4B31-A208-4AFD0B5345FB}" type="pres">
      <dgm:prSet presAssocID="{4F65717C-DECD-43D6-ADC5-546F020BF129}" presName="parentText" presStyleLbl="node1" presStyleIdx="4" presStyleCnt="6">
        <dgm:presLayoutVars>
          <dgm:chMax val="0"/>
          <dgm:bulletEnabled val="1"/>
        </dgm:presLayoutVars>
      </dgm:prSet>
      <dgm:spPr/>
      <dgm:t>
        <a:bodyPr/>
        <a:lstStyle/>
        <a:p>
          <a:endParaRPr lang="zh-TW" altLang="en-US"/>
        </a:p>
      </dgm:t>
    </dgm:pt>
    <dgm:pt modelId="{FBB4E693-F97B-4618-B656-92FD16A36B76}" type="pres">
      <dgm:prSet presAssocID="{B21B18A7-6D8C-4C7C-B225-8324EC421AEB}" presName="spacer" presStyleCnt="0"/>
      <dgm:spPr/>
      <dgm:t>
        <a:bodyPr/>
        <a:lstStyle/>
        <a:p>
          <a:endParaRPr lang="zh-TW" altLang="en-US"/>
        </a:p>
      </dgm:t>
    </dgm:pt>
    <dgm:pt modelId="{B37434AC-A706-4100-9F2F-BD263C759CC5}" type="pres">
      <dgm:prSet presAssocID="{269D17B3-C51F-4780-9F75-97365B1C02F9}" presName="parentText" presStyleLbl="node1" presStyleIdx="5" presStyleCnt="6">
        <dgm:presLayoutVars>
          <dgm:chMax val="0"/>
          <dgm:bulletEnabled val="1"/>
        </dgm:presLayoutVars>
      </dgm:prSet>
      <dgm:spPr/>
      <dgm:t>
        <a:bodyPr/>
        <a:lstStyle/>
        <a:p>
          <a:endParaRPr lang="zh-TW" altLang="en-US"/>
        </a:p>
      </dgm:t>
    </dgm:pt>
  </dgm:ptLst>
  <dgm:cxnLst>
    <dgm:cxn modelId="{AA0C933B-E8F6-40DD-82F4-916A4312FAC6}" type="presOf" srcId="{A4216C07-B3D3-45D7-8704-B660CCA0CD6A}" destId="{F6B7B0BA-F56D-4E75-AF72-0B7ABC32747E}" srcOrd="0" destOrd="0" presId="urn:microsoft.com/office/officeart/2005/8/layout/vList2"/>
    <dgm:cxn modelId="{2202D53E-6C71-40E1-B743-0D34DB518BAF}" type="presOf" srcId="{CC532732-443A-4AE0-86E4-CBB3B1D9D8E1}" destId="{E1490A29-2852-4956-BFDF-1AE364DD4FD4}" srcOrd="0" destOrd="0" presId="urn:microsoft.com/office/officeart/2005/8/layout/vList2"/>
    <dgm:cxn modelId="{ED6095B9-46D5-492A-BA89-E596F9FE8942}" type="presOf" srcId="{269D17B3-C51F-4780-9F75-97365B1C02F9}" destId="{B37434AC-A706-4100-9F2F-BD263C759CC5}" srcOrd="0" destOrd="0" presId="urn:microsoft.com/office/officeart/2005/8/layout/vList2"/>
    <dgm:cxn modelId="{9AC1697A-E372-4B2B-BD90-B7BFB3381D82}" type="presOf" srcId="{3FB738D3-45D2-49E6-850C-0561053BA0AB}" destId="{722717F8-CE0E-49B9-A575-689294CCB778}" srcOrd="0" destOrd="0" presId="urn:microsoft.com/office/officeart/2005/8/layout/vList2"/>
    <dgm:cxn modelId="{E85E4DEB-99F4-402E-9B0E-FED0F0C9449D}" type="presOf" srcId="{D2CAF9B7-855F-45C9-9715-278B5DC630CE}" destId="{73D1F4D4-EB02-4B93-AC84-87D7B367F106}" srcOrd="0" destOrd="0" presId="urn:microsoft.com/office/officeart/2005/8/layout/vList2"/>
    <dgm:cxn modelId="{481D893E-0B5D-44FE-A1CA-9D5FF9815AA6}" srcId="{D2CAF9B7-855F-45C9-9715-278B5DC630CE}" destId="{58A72DBA-CB82-4422-8417-C62EE0329BD0}" srcOrd="0" destOrd="0" parTransId="{ED689DEC-CD10-4712-9380-4092769C7D0D}" sibTransId="{F0215609-6E5B-42FB-9B60-96E8B1A22055}"/>
    <dgm:cxn modelId="{0D3B3E8A-C6E4-4F60-993D-DC79BF1CD583}" srcId="{D2CAF9B7-855F-45C9-9715-278B5DC630CE}" destId="{269D17B3-C51F-4780-9F75-97365B1C02F9}" srcOrd="5" destOrd="0" parTransId="{DDFD891F-DAE6-4136-872C-0B5C1C685446}" sibTransId="{3E7375A2-9D4B-4E68-80FB-2192D8D92A76}"/>
    <dgm:cxn modelId="{4B3CD16C-5C3D-486F-8C8A-076AEDC9F0A9}" srcId="{D2CAF9B7-855F-45C9-9715-278B5DC630CE}" destId="{4F65717C-DECD-43D6-ADC5-546F020BF129}" srcOrd="4" destOrd="0" parTransId="{8D72C772-7FB8-41E0-891E-FA2A82E4C674}" sibTransId="{B21B18A7-6D8C-4C7C-B225-8324EC421AEB}"/>
    <dgm:cxn modelId="{9796868B-4A4C-460B-AA0D-13EF98D0A8D1}" srcId="{D2CAF9B7-855F-45C9-9715-278B5DC630CE}" destId="{A4216C07-B3D3-45D7-8704-B660CCA0CD6A}" srcOrd="2" destOrd="0" parTransId="{9CDDACAF-5116-4DE5-95BE-9AE69C00FFCF}" sibTransId="{2958F2F4-6991-40CD-BC3A-79AA08FAF9C4}"/>
    <dgm:cxn modelId="{D94BB2EB-3F96-4443-B6CF-E4BB7E3EFDC0}" srcId="{D2CAF9B7-855F-45C9-9715-278B5DC630CE}" destId="{CC532732-443A-4AE0-86E4-CBB3B1D9D8E1}" srcOrd="1" destOrd="0" parTransId="{43C6AF4F-DBDF-4EE0-8F40-99706187034D}" sibTransId="{0ED11E1D-F075-4028-AB43-8D210D6679A4}"/>
    <dgm:cxn modelId="{B57EAD8F-FCF5-4358-AC73-E464F1C0724D}" type="presOf" srcId="{4F65717C-DECD-43D6-ADC5-546F020BF129}" destId="{5ABA9FDC-8917-4B31-A208-4AFD0B5345FB}" srcOrd="0" destOrd="0" presId="urn:microsoft.com/office/officeart/2005/8/layout/vList2"/>
    <dgm:cxn modelId="{835C5D9C-08A6-4E9A-AF8B-EEF45325F29E}" type="presOf" srcId="{58A72DBA-CB82-4422-8417-C62EE0329BD0}" destId="{06CB3098-164A-4B73-A408-FD97EEBD36F7}" srcOrd="0" destOrd="0" presId="urn:microsoft.com/office/officeart/2005/8/layout/vList2"/>
    <dgm:cxn modelId="{6C6C86A6-6FAF-42D7-8F1B-5D2C5F1183B9}" srcId="{D2CAF9B7-855F-45C9-9715-278B5DC630CE}" destId="{3FB738D3-45D2-49E6-850C-0561053BA0AB}" srcOrd="3" destOrd="0" parTransId="{987A4B2C-2D04-445D-ACC2-51B2812E6D85}" sibTransId="{D242A552-DC4D-4956-B085-61FB17F25DDC}"/>
    <dgm:cxn modelId="{D524CCF8-A65A-4551-89B5-3B7968334E96}" type="presParOf" srcId="{73D1F4D4-EB02-4B93-AC84-87D7B367F106}" destId="{06CB3098-164A-4B73-A408-FD97EEBD36F7}" srcOrd="0" destOrd="0" presId="urn:microsoft.com/office/officeart/2005/8/layout/vList2"/>
    <dgm:cxn modelId="{83EC36F4-8972-46DD-B613-865FB13E00DA}" type="presParOf" srcId="{73D1F4D4-EB02-4B93-AC84-87D7B367F106}" destId="{7D75A974-6454-4FFB-92B5-842CA6267A17}" srcOrd="1" destOrd="0" presId="urn:microsoft.com/office/officeart/2005/8/layout/vList2"/>
    <dgm:cxn modelId="{FC9BE2DC-1740-497D-AD11-B448C0F4B318}" type="presParOf" srcId="{73D1F4D4-EB02-4B93-AC84-87D7B367F106}" destId="{E1490A29-2852-4956-BFDF-1AE364DD4FD4}" srcOrd="2" destOrd="0" presId="urn:microsoft.com/office/officeart/2005/8/layout/vList2"/>
    <dgm:cxn modelId="{B80B3C75-CC8E-4CD5-A635-015AC1B06786}" type="presParOf" srcId="{73D1F4D4-EB02-4B93-AC84-87D7B367F106}" destId="{2C415CAC-477C-4850-B630-6F115BC09C96}" srcOrd="3" destOrd="0" presId="urn:microsoft.com/office/officeart/2005/8/layout/vList2"/>
    <dgm:cxn modelId="{AB157EA6-3517-4FD1-8E9C-158C41EBDCDD}" type="presParOf" srcId="{73D1F4D4-EB02-4B93-AC84-87D7B367F106}" destId="{F6B7B0BA-F56D-4E75-AF72-0B7ABC32747E}" srcOrd="4" destOrd="0" presId="urn:microsoft.com/office/officeart/2005/8/layout/vList2"/>
    <dgm:cxn modelId="{208DF409-6B1C-4B5E-8A8D-3B1432E8A9B0}" type="presParOf" srcId="{73D1F4D4-EB02-4B93-AC84-87D7B367F106}" destId="{88CAFCFE-24DE-4658-A953-942659E99A86}" srcOrd="5" destOrd="0" presId="urn:microsoft.com/office/officeart/2005/8/layout/vList2"/>
    <dgm:cxn modelId="{CB16F80F-7FFA-467D-A1E5-62CD7F079821}" type="presParOf" srcId="{73D1F4D4-EB02-4B93-AC84-87D7B367F106}" destId="{722717F8-CE0E-49B9-A575-689294CCB778}" srcOrd="6" destOrd="0" presId="urn:microsoft.com/office/officeart/2005/8/layout/vList2"/>
    <dgm:cxn modelId="{4854EC47-56EF-45B4-803C-74C3BA8ECD03}" type="presParOf" srcId="{73D1F4D4-EB02-4B93-AC84-87D7B367F106}" destId="{378B5AB0-29B2-4CCD-AFD8-3493E3743EF9}" srcOrd="7" destOrd="0" presId="urn:microsoft.com/office/officeart/2005/8/layout/vList2"/>
    <dgm:cxn modelId="{9BB25E2B-C6E3-4FBA-8753-F0824ADA5721}" type="presParOf" srcId="{73D1F4D4-EB02-4B93-AC84-87D7B367F106}" destId="{5ABA9FDC-8917-4B31-A208-4AFD0B5345FB}" srcOrd="8" destOrd="0" presId="urn:microsoft.com/office/officeart/2005/8/layout/vList2"/>
    <dgm:cxn modelId="{85B7BCEA-0BC8-425C-9E1A-F7EA7654F034}" type="presParOf" srcId="{73D1F4D4-EB02-4B93-AC84-87D7B367F106}" destId="{FBB4E693-F97B-4618-B656-92FD16A36B76}" srcOrd="9" destOrd="0" presId="urn:microsoft.com/office/officeart/2005/8/layout/vList2"/>
    <dgm:cxn modelId="{E41C1621-A795-40EA-9A0D-97D253FB1F4C}" type="presParOf" srcId="{73D1F4D4-EB02-4B93-AC84-87D7B367F106}" destId="{B37434AC-A706-4100-9F2F-BD263C759CC5}" srcOrd="10" destOrd="0" presId="urn:microsoft.com/office/officeart/2005/8/layout/vList2"/>
  </dgm:cxnLst>
  <dgm:bg/>
  <dgm:whole/>
</dgm:dataModel>
</file>

<file path=ppt/diagrams/data7.xml><?xml version="1.0" encoding="utf-8"?>
<dgm:dataModel xmlns:dgm="http://schemas.openxmlformats.org/drawingml/2006/diagram" xmlns:a="http://schemas.openxmlformats.org/drawingml/2006/main">
  <dgm:ptLst>
    <dgm:pt modelId="{D2CAF9B7-855F-45C9-9715-278B5DC630CE}" type="doc">
      <dgm:prSet loTypeId="urn:microsoft.com/office/officeart/2005/8/layout/vList2" loCatId="list" qsTypeId="urn:microsoft.com/office/officeart/2005/8/quickstyle/3d2" qsCatId="3D" csTypeId="urn:microsoft.com/office/officeart/2005/8/colors/accent1_3" csCatId="accent1" phldr="1"/>
      <dgm:spPr/>
      <dgm:t>
        <a:bodyPr/>
        <a:lstStyle/>
        <a:p>
          <a:endParaRPr lang="zh-TW" altLang="en-US"/>
        </a:p>
      </dgm:t>
    </dgm:pt>
    <dgm:pt modelId="{58A72DBA-CB82-4422-8417-C62EE0329BD0}">
      <dgm:prSet phldrT="[文字]"/>
      <dgm:spPr/>
      <dgm:t>
        <a:bodyPr/>
        <a:lstStyle/>
        <a:p>
          <a:r>
            <a:rPr lang="zh-TW" altLang="en-US" dirty="0" smtClean="0"/>
            <a:t>序論</a:t>
          </a:r>
          <a:endParaRPr lang="zh-TW" altLang="en-US" dirty="0"/>
        </a:p>
      </dgm:t>
    </dgm:pt>
    <dgm:pt modelId="{ED689DEC-CD10-4712-9380-4092769C7D0D}" type="parTrans" cxnId="{481D893E-0B5D-44FE-A1CA-9D5FF9815AA6}">
      <dgm:prSet/>
      <dgm:spPr/>
      <dgm:t>
        <a:bodyPr/>
        <a:lstStyle/>
        <a:p>
          <a:endParaRPr lang="zh-TW" altLang="en-US"/>
        </a:p>
      </dgm:t>
    </dgm:pt>
    <dgm:pt modelId="{F0215609-6E5B-42FB-9B60-96E8B1A22055}" type="sibTrans" cxnId="{481D893E-0B5D-44FE-A1CA-9D5FF9815AA6}">
      <dgm:prSet/>
      <dgm:spPr/>
      <dgm:t>
        <a:bodyPr/>
        <a:lstStyle/>
        <a:p>
          <a:endParaRPr lang="zh-TW" altLang="en-US"/>
        </a:p>
      </dgm:t>
    </dgm:pt>
    <dgm:pt modelId="{A4216C07-B3D3-45D7-8704-B660CCA0CD6A}">
      <dgm:prSet phldrT="[文字]"/>
      <dgm:spPr/>
      <dgm:t>
        <a:bodyPr/>
        <a:lstStyle/>
        <a:p>
          <a:r>
            <a:rPr lang="zh-TW" altLang="en-US" dirty="0" smtClean="0"/>
            <a:t>汙漬清除系統</a:t>
          </a:r>
          <a:r>
            <a:rPr lang="en-US" altLang="zh-TW" dirty="0" smtClean="0"/>
            <a:t>-</a:t>
          </a:r>
          <a:r>
            <a:rPr lang="zh-TW" altLang="en-US" dirty="0" smtClean="0"/>
            <a:t>汙漬偵測</a:t>
          </a:r>
          <a:endParaRPr lang="zh-TW" altLang="en-US" dirty="0"/>
        </a:p>
      </dgm:t>
    </dgm:pt>
    <dgm:pt modelId="{9CDDACAF-5116-4DE5-95BE-9AE69C00FFCF}" type="parTrans" cxnId="{9796868B-4A4C-460B-AA0D-13EF98D0A8D1}">
      <dgm:prSet/>
      <dgm:spPr/>
      <dgm:t>
        <a:bodyPr/>
        <a:lstStyle/>
        <a:p>
          <a:endParaRPr lang="zh-TW" altLang="en-US"/>
        </a:p>
      </dgm:t>
    </dgm:pt>
    <dgm:pt modelId="{2958F2F4-6991-40CD-BC3A-79AA08FAF9C4}" type="sibTrans" cxnId="{9796868B-4A4C-460B-AA0D-13EF98D0A8D1}">
      <dgm:prSet/>
      <dgm:spPr/>
      <dgm:t>
        <a:bodyPr/>
        <a:lstStyle/>
        <a:p>
          <a:endParaRPr lang="zh-TW" altLang="en-US"/>
        </a:p>
      </dgm:t>
    </dgm:pt>
    <dgm:pt modelId="{3FB738D3-45D2-49E6-850C-0561053BA0AB}">
      <dgm:prSet phldrT="[文字]"/>
      <dgm:spPr/>
      <dgm:t>
        <a:bodyPr/>
        <a:lstStyle/>
        <a:p>
          <a:r>
            <a:rPr lang="zh-TW" altLang="en-US" dirty="0" smtClean="0"/>
            <a:t>汙漬清除系統</a:t>
          </a:r>
          <a:r>
            <a:rPr lang="en-US" altLang="zh-TW" dirty="0" smtClean="0"/>
            <a:t>-</a:t>
          </a:r>
          <a:r>
            <a:rPr lang="zh-TW" altLang="en-US" dirty="0" smtClean="0"/>
            <a:t>汙漬修復</a:t>
          </a:r>
          <a:endParaRPr lang="en-US" altLang="zh-TW" dirty="0" smtClean="0"/>
        </a:p>
      </dgm:t>
    </dgm:pt>
    <dgm:pt modelId="{987A4B2C-2D04-445D-ACC2-51B2812E6D85}" type="parTrans" cxnId="{6C6C86A6-6FAF-42D7-8F1B-5D2C5F1183B9}">
      <dgm:prSet/>
      <dgm:spPr/>
      <dgm:t>
        <a:bodyPr/>
        <a:lstStyle/>
        <a:p>
          <a:endParaRPr lang="zh-TW" altLang="en-US"/>
        </a:p>
      </dgm:t>
    </dgm:pt>
    <dgm:pt modelId="{D242A552-DC4D-4956-B085-61FB17F25DDC}" type="sibTrans" cxnId="{6C6C86A6-6FAF-42D7-8F1B-5D2C5F1183B9}">
      <dgm:prSet/>
      <dgm:spPr/>
      <dgm:t>
        <a:bodyPr/>
        <a:lstStyle/>
        <a:p>
          <a:endParaRPr lang="zh-TW" altLang="en-US"/>
        </a:p>
      </dgm:t>
    </dgm:pt>
    <dgm:pt modelId="{CC532732-443A-4AE0-86E4-CBB3B1D9D8E1}">
      <dgm:prSet phldrT="[文字]"/>
      <dgm:spPr/>
      <dgm:t>
        <a:bodyPr/>
        <a:lstStyle/>
        <a:p>
          <a:r>
            <a:rPr lang="zh-TW" altLang="en-US" dirty="0" smtClean="0"/>
            <a:t>相關文獻</a:t>
          </a:r>
          <a:endParaRPr lang="zh-TW" altLang="en-US" dirty="0"/>
        </a:p>
      </dgm:t>
    </dgm:pt>
    <dgm:pt modelId="{0ED11E1D-F075-4028-AB43-8D210D6679A4}" type="sibTrans" cxnId="{D94BB2EB-3F96-4443-B6CF-E4BB7E3EFDC0}">
      <dgm:prSet/>
      <dgm:spPr/>
      <dgm:t>
        <a:bodyPr/>
        <a:lstStyle/>
        <a:p>
          <a:endParaRPr lang="zh-TW" altLang="en-US"/>
        </a:p>
      </dgm:t>
    </dgm:pt>
    <dgm:pt modelId="{43C6AF4F-DBDF-4EE0-8F40-99706187034D}" type="parTrans" cxnId="{D94BB2EB-3F96-4443-B6CF-E4BB7E3EFDC0}">
      <dgm:prSet/>
      <dgm:spPr/>
      <dgm:t>
        <a:bodyPr/>
        <a:lstStyle/>
        <a:p>
          <a:endParaRPr lang="zh-TW" altLang="en-US"/>
        </a:p>
      </dgm:t>
    </dgm:pt>
    <dgm:pt modelId="{4F65717C-DECD-43D6-ADC5-546F020BF129}">
      <dgm:prSet phldrT="[文字]">
        <dgm:style>
          <a:lnRef idx="2">
            <a:schemeClr val="accent1"/>
          </a:lnRef>
          <a:fillRef idx="1">
            <a:schemeClr val="lt1"/>
          </a:fillRef>
          <a:effectRef idx="0">
            <a:schemeClr val="accent1"/>
          </a:effectRef>
          <a:fontRef idx="minor">
            <a:schemeClr val="dk1"/>
          </a:fontRef>
        </dgm:style>
      </dgm:prSet>
      <dgm:spPr>
        <a:solidFill>
          <a:srgbClr val="FFFFCC"/>
        </a:solidFill>
      </dgm:spPr>
      <dgm:t>
        <a:bodyPr/>
        <a:lstStyle/>
        <a:p>
          <a:r>
            <a:rPr lang="zh-TW" altLang="en-US" b="1" dirty="0" smtClean="0">
              <a:solidFill>
                <a:schemeClr val="tx1"/>
              </a:solidFill>
            </a:rPr>
            <a:t>實驗結果</a:t>
          </a:r>
          <a:endParaRPr lang="en-US" altLang="zh-TW" b="1" dirty="0" smtClean="0">
            <a:solidFill>
              <a:schemeClr val="tx1"/>
            </a:solidFill>
          </a:endParaRPr>
        </a:p>
      </dgm:t>
    </dgm:pt>
    <dgm:pt modelId="{8D72C772-7FB8-41E0-891E-FA2A82E4C674}" type="parTrans" cxnId="{4B3CD16C-5C3D-486F-8C8A-076AEDC9F0A9}">
      <dgm:prSet/>
      <dgm:spPr/>
      <dgm:t>
        <a:bodyPr/>
        <a:lstStyle/>
        <a:p>
          <a:endParaRPr lang="zh-TW" altLang="en-US"/>
        </a:p>
      </dgm:t>
    </dgm:pt>
    <dgm:pt modelId="{B21B18A7-6D8C-4C7C-B225-8324EC421AEB}" type="sibTrans" cxnId="{4B3CD16C-5C3D-486F-8C8A-076AEDC9F0A9}">
      <dgm:prSet/>
      <dgm:spPr/>
      <dgm:t>
        <a:bodyPr/>
        <a:lstStyle/>
        <a:p>
          <a:endParaRPr lang="zh-TW" altLang="en-US"/>
        </a:p>
      </dgm:t>
    </dgm:pt>
    <dgm:pt modelId="{269D17B3-C51F-4780-9F75-97365B1C02F9}">
      <dgm:prSet phldrT="[文字]"/>
      <dgm:spPr/>
      <dgm:t>
        <a:bodyPr/>
        <a:lstStyle/>
        <a:p>
          <a:r>
            <a:rPr lang="zh-TW" altLang="en-US" dirty="0" smtClean="0"/>
            <a:t>結論</a:t>
          </a:r>
          <a:endParaRPr lang="en-US" altLang="zh-TW" dirty="0" smtClean="0"/>
        </a:p>
      </dgm:t>
    </dgm:pt>
    <dgm:pt modelId="{DDFD891F-DAE6-4136-872C-0B5C1C685446}" type="parTrans" cxnId="{0D3B3E8A-C6E4-4F60-993D-DC79BF1CD583}">
      <dgm:prSet/>
      <dgm:spPr/>
      <dgm:t>
        <a:bodyPr/>
        <a:lstStyle/>
        <a:p>
          <a:endParaRPr lang="zh-TW" altLang="en-US"/>
        </a:p>
      </dgm:t>
    </dgm:pt>
    <dgm:pt modelId="{3E7375A2-9D4B-4E68-80FB-2192D8D92A76}" type="sibTrans" cxnId="{0D3B3E8A-C6E4-4F60-993D-DC79BF1CD583}">
      <dgm:prSet/>
      <dgm:spPr/>
      <dgm:t>
        <a:bodyPr/>
        <a:lstStyle/>
        <a:p>
          <a:endParaRPr lang="zh-TW" altLang="en-US"/>
        </a:p>
      </dgm:t>
    </dgm:pt>
    <dgm:pt modelId="{73D1F4D4-EB02-4B93-AC84-87D7B367F106}" type="pres">
      <dgm:prSet presAssocID="{D2CAF9B7-855F-45C9-9715-278B5DC630CE}" presName="linear" presStyleCnt="0">
        <dgm:presLayoutVars>
          <dgm:animLvl val="lvl"/>
          <dgm:resizeHandles val="exact"/>
        </dgm:presLayoutVars>
      </dgm:prSet>
      <dgm:spPr/>
      <dgm:t>
        <a:bodyPr/>
        <a:lstStyle/>
        <a:p>
          <a:endParaRPr lang="zh-TW" altLang="en-US"/>
        </a:p>
      </dgm:t>
    </dgm:pt>
    <dgm:pt modelId="{06CB3098-164A-4B73-A408-FD97EEBD36F7}" type="pres">
      <dgm:prSet presAssocID="{58A72DBA-CB82-4422-8417-C62EE0329BD0}" presName="parentText" presStyleLbl="node1" presStyleIdx="0" presStyleCnt="6">
        <dgm:presLayoutVars>
          <dgm:chMax val="0"/>
          <dgm:bulletEnabled val="1"/>
        </dgm:presLayoutVars>
      </dgm:prSet>
      <dgm:spPr/>
      <dgm:t>
        <a:bodyPr/>
        <a:lstStyle/>
        <a:p>
          <a:endParaRPr lang="zh-TW" altLang="en-US"/>
        </a:p>
      </dgm:t>
    </dgm:pt>
    <dgm:pt modelId="{7D75A974-6454-4FFB-92B5-842CA6267A17}" type="pres">
      <dgm:prSet presAssocID="{F0215609-6E5B-42FB-9B60-96E8B1A22055}" presName="spacer" presStyleCnt="0"/>
      <dgm:spPr/>
      <dgm:t>
        <a:bodyPr/>
        <a:lstStyle/>
        <a:p>
          <a:endParaRPr lang="zh-TW" altLang="en-US"/>
        </a:p>
      </dgm:t>
    </dgm:pt>
    <dgm:pt modelId="{E1490A29-2852-4956-BFDF-1AE364DD4FD4}" type="pres">
      <dgm:prSet presAssocID="{CC532732-443A-4AE0-86E4-CBB3B1D9D8E1}" presName="parentText" presStyleLbl="node1" presStyleIdx="1" presStyleCnt="6">
        <dgm:presLayoutVars>
          <dgm:chMax val="0"/>
          <dgm:bulletEnabled val="1"/>
        </dgm:presLayoutVars>
      </dgm:prSet>
      <dgm:spPr/>
      <dgm:t>
        <a:bodyPr/>
        <a:lstStyle/>
        <a:p>
          <a:endParaRPr lang="zh-TW" altLang="en-US"/>
        </a:p>
      </dgm:t>
    </dgm:pt>
    <dgm:pt modelId="{2C415CAC-477C-4850-B630-6F115BC09C96}" type="pres">
      <dgm:prSet presAssocID="{0ED11E1D-F075-4028-AB43-8D210D6679A4}" presName="spacer" presStyleCnt="0"/>
      <dgm:spPr/>
      <dgm:t>
        <a:bodyPr/>
        <a:lstStyle/>
        <a:p>
          <a:endParaRPr lang="zh-TW" altLang="en-US"/>
        </a:p>
      </dgm:t>
    </dgm:pt>
    <dgm:pt modelId="{F6B7B0BA-F56D-4E75-AF72-0B7ABC32747E}" type="pres">
      <dgm:prSet presAssocID="{A4216C07-B3D3-45D7-8704-B660CCA0CD6A}" presName="parentText" presStyleLbl="node1" presStyleIdx="2" presStyleCnt="6">
        <dgm:presLayoutVars>
          <dgm:chMax val="0"/>
          <dgm:bulletEnabled val="1"/>
        </dgm:presLayoutVars>
      </dgm:prSet>
      <dgm:spPr/>
      <dgm:t>
        <a:bodyPr/>
        <a:lstStyle/>
        <a:p>
          <a:endParaRPr lang="zh-TW" altLang="en-US"/>
        </a:p>
      </dgm:t>
    </dgm:pt>
    <dgm:pt modelId="{88CAFCFE-24DE-4658-A953-942659E99A86}" type="pres">
      <dgm:prSet presAssocID="{2958F2F4-6991-40CD-BC3A-79AA08FAF9C4}" presName="spacer" presStyleCnt="0"/>
      <dgm:spPr/>
      <dgm:t>
        <a:bodyPr/>
        <a:lstStyle/>
        <a:p>
          <a:endParaRPr lang="zh-TW" altLang="en-US"/>
        </a:p>
      </dgm:t>
    </dgm:pt>
    <dgm:pt modelId="{722717F8-CE0E-49B9-A575-689294CCB778}" type="pres">
      <dgm:prSet presAssocID="{3FB738D3-45D2-49E6-850C-0561053BA0AB}" presName="parentText" presStyleLbl="node1" presStyleIdx="3" presStyleCnt="6">
        <dgm:presLayoutVars>
          <dgm:chMax val="0"/>
          <dgm:bulletEnabled val="1"/>
        </dgm:presLayoutVars>
      </dgm:prSet>
      <dgm:spPr/>
      <dgm:t>
        <a:bodyPr/>
        <a:lstStyle/>
        <a:p>
          <a:endParaRPr lang="zh-TW" altLang="en-US"/>
        </a:p>
      </dgm:t>
    </dgm:pt>
    <dgm:pt modelId="{378B5AB0-29B2-4CCD-AFD8-3493E3743EF9}" type="pres">
      <dgm:prSet presAssocID="{D242A552-DC4D-4956-B085-61FB17F25DDC}" presName="spacer" presStyleCnt="0"/>
      <dgm:spPr/>
      <dgm:t>
        <a:bodyPr/>
        <a:lstStyle/>
        <a:p>
          <a:endParaRPr lang="zh-TW" altLang="en-US"/>
        </a:p>
      </dgm:t>
    </dgm:pt>
    <dgm:pt modelId="{5ABA9FDC-8917-4B31-A208-4AFD0B5345FB}" type="pres">
      <dgm:prSet presAssocID="{4F65717C-DECD-43D6-ADC5-546F020BF129}" presName="parentText" presStyleLbl="node1" presStyleIdx="4" presStyleCnt="6">
        <dgm:presLayoutVars>
          <dgm:chMax val="0"/>
          <dgm:bulletEnabled val="1"/>
        </dgm:presLayoutVars>
      </dgm:prSet>
      <dgm:spPr/>
      <dgm:t>
        <a:bodyPr/>
        <a:lstStyle/>
        <a:p>
          <a:endParaRPr lang="zh-TW" altLang="en-US"/>
        </a:p>
      </dgm:t>
    </dgm:pt>
    <dgm:pt modelId="{FBB4E693-F97B-4618-B656-92FD16A36B76}" type="pres">
      <dgm:prSet presAssocID="{B21B18A7-6D8C-4C7C-B225-8324EC421AEB}" presName="spacer" presStyleCnt="0"/>
      <dgm:spPr/>
      <dgm:t>
        <a:bodyPr/>
        <a:lstStyle/>
        <a:p>
          <a:endParaRPr lang="zh-TW" altLang="en-US"/>
        </a:p>
      </dgm:t>
    </dgm:pt>
    <dgm:pt modelId="{B37434AC-A706-4100-9F2F-BD263C759CC5}" type="pres">
      <dgm:prSet presAssocID="{269D17B3-C51F-4780-9F75-97365B1C02F9}" presName="parentText" presStyleLbl="node1" presStyleIdx="5" presStyleCnt="6">
        <dgm:presLayoutVars>
          <dgm:chMax val="0"/>
          <dgm:bulletEnabled val="1"/>
        </dgm:presLayoutVars>
      </dgm:prSet>
      <dgm:spPr/>
      <dgm:t>
        <a:bodyPr/>
        <a:lstStyle/>
        <a:p>
          <a:endParaRPr lang="zh-TW" altLang="en-US"/>
        </a:p>
      </dgm:t>
    </dgm:pt>
  </dgm:ptLst>
  <dgm:cxnLst>
    <dgm:cxn modelId="{481D893E-0B5D-44FE-A1CA-9D5FF9815AA6}" srcId="{D2CAF9B7-855F-45C9-9715-278B5DC630CE}" destId="{58A72DBA-CB82-4422-8417-C62EE0329BD0}" srcOrd="0" destOrd="0" parTransId="{ED689DEC-CD10-4712-9380-4092769C7D0D}" sibTransId="{F0215609-6E5B-42FB-9B60-96E8B1A22055}"/>
    <dgm:cxn modelId="{0D3B3E8A-C6E4-4F60-993D-DC79BF1CD583}" srcId="{D2CAF9B7-855F-45C9-9715-278B5DC630CE}" destId="{269D17B3-C51F-4780-9F75-97365B1C02F9}" srcOrd="5" destOrd="0" parTransId="{DDFD891F-DAE6-4136-872C-0B5C1C685446}" sibTransId="{3E7375A2-9D4B-4E68-80FB-2192D8D92A76}"/>
    <dgm:cxn modelId="{10DA613E-717D-4FAC-868A-ED6E4310F51A}" type="presOf" srcId="{CC532732-443A-4AE0-86E4-CBB3B1D9D8E1}" destId="{E1490A29-2852-4956-BFDF-1AE364DD4FD4}" srcOrd="0" destOrd="0" presId="urn:microsoft.com/office/officeart/2005/8/layout/vList2"/>
    <dgm:cxn modelId="{981163DA-18B4-4301-9BCD-CACCB2977FD4}" type="presOf" srcId="{3FB738D3-45D2-49E6-850C-0561053BA0AB}" destId="{722717F8-CE0E-49B9-A575-689294CCB778}" srcOrd="0" destOrd="0" presId="urn:microsoft.com/office/officeart/2005/8/layout/vList2"/>
    <dgm:cxn modelId="{9796868B-4A4C-460B-AA0D-13EF98D0A8D1}" srcId="{D2CAF9B7-855F-45C9-9715-278B5DC630CE}" destId="{A4216C07-B3D3-45D7-8704-B660CCA0CD6A}" srcOrd="2" destOrd="0" parTransId="{9CDDACAF-5116-4DE5-95BE-9AE69C00FFCF}" sibTransId="{2958F2F4-6991-40CD-BC3A-79AA08FAF9C4}"/>
    <dgm:cxn modelId="{4B3CD16C-5C3D-486F-8C8A-076AEDC9F0A9}" srcId="{D2CAF9B7-855F-45C9-9715-278B5DC630CE}" destId="{4F65717C-DECD-43D6-ADC5-546F020BF129}" srcOrd="4" destOrd="0" parTransId="{8D72C772-7FB8-41E0-891E-FA2A82E4C674}" sibTransId="{B21B18A7-6D8C-4C7C-B225-8324EC421AEB}"/>
    <dgm:cxn modelId="{D94BB2EB-3F96-4443-B6CF-E4BB7E3EFDC0}" srcId="{D2CAF9B7-855F-45C9-9715-278B5DC630CE}" destId="{CC532732-443A-4AE0-86E4-CBB3B1D9D8E1}" srcOrd="1" destOrd="0" parTransId="{43C6AF4F-DBDF-4EE0-8F40-99706187034D}" sibTransId="{0ED11E1D-F075-4028-AB43-8D210D6679A4}"/>
    <dgm:cxn modelId="{EC69E04B-2F6B-42C2-BEC8-C2A5CEC04F03}" type="presOf" srcId="{A4216C07-B3D3-45D7-8704-B660CCA0CD6A}" destId="{F6B7B0BA-F56D-4E75-AF72-0B7ABC32747E}" srcOrd="0" destOrd="0" presId="urn:microsoft.com/office/officeart/2005/8/layout/vList2"/>
    <dgm:cxn modelId="{6C6C86A6-6FAF-42D7-8F1B-5D2C5F1183B9}" srcId="{D2CAF9B7-855F-45C9-9715-278B5DC630CE}" destId="{3FB738D3-45D2-49E6-850C-0561053BA0AB}" srcOrd="3" destOrd="0" parTransId="{987A4B2C-2D04-445D-ACC2-51B2812E6D85}" sibTransId="{D242A552-DC4D-4956-B085-61FB17F25DDC}"/>
    <dgm:cxn modelId="{24CB8820-D993-4B07-91E1-E9FD97FE298F}" type="presOf" srcId="{269D17B3-C51F-4780-9F75-97365B1C02F9}" destId="{B37434AC-A706-4100-9F2F-BD263C759CC5}" srcOrd="0" destOrd="0" presId="urn:microsoft.com/office/officeart/2005/8/layout/vList2"/>
    <dgm:cxn modelId="{F92F610B-01F7-4F28-8D88-3B36F221088E}" type="presOf" srcId="{D2CAF9B7-855F-45C9-9715-278B5DC630CE}" destId="{73D1F4D4-EB02-4B93-AC84-87D7B367F106}" srcOrd="0" destOrd="0" presId="urn:microsoft.com/office/officeart/2005/8/layout/vList2"/>
    <dgm:cxn modelId="{41EDB6E8-6860-422C-BC5D-B909692DEEB3}" type="presOf" srcId="{58A72DBA-CB82-4422-8417-C62EE0329BD0}" destId="{06CB3098-164A-4B73-A408-FD97EEBD36F7}" srcOrd="0" destOrd="0" presId="urn:microsoft.com/office/officeart/2005/8/layout/vList2"/>
    <dgm:cxn modelId="{99088C71-E22E-4886-ADED-5FB65850DAFC}" type="presOf" srcId="{4F65717C-DECD-43D6-ADC5-546F020BF129}" destId="{5ABA9FDC-8917-4B31-A208-4AFD0B5345FB}" srcOrd="0" destOrd="0" presId="urn:microsoft.com/office/officeart/2005/8/layout/vList2"/>
    <dgm:cxn modelId="{EC8D81FA-B188-4CB7-92D0-BD1DBD0FE611}" type="presParOf" srcId="{73D1F4D4-EB02-4B93-AC84-87D7B367F106}" destId="{06CB3098-164A-4B73-A408-FD97EEBD36F7}" srcOrd="0" destOrd="0" presId="urn:microsoft.com/office/officeart/2005/8/layout/vList2"/>
    <dgm:cxn modelId="{3F7485FD-19FD-4019-A922-7AA1583C9875}" type="presParOf" srcId="{73D1F4D4-EB02-4B93-AC84-87D7B367F106}" destId="{7D75A974-6454-4FFB-92B5-842CA6267A17}" srcOrd="1" destOrd="0" presId="urn:microsoft.com/office/officeart/2005/8/layout/vList2"/>
    <dgm:cxn modelId="{BD0E7EAA-2B48-4FC7-BD1E-13583874D28D}" type="presParOf" srcId="{73D1F4D4-EB02-4B93-AC84-87D7B367F106}" destId="{E1490A29-2852-4956-BFDF-1AE364DD4FD4}" srcOrd="2" destOrd="0" presId="urn:microsoft.com/office/officeart/2005/8/layout/vList2"/>
    <dgm:cxn modelId="{D35DB1D4-C620-4AF0-A402-9404037064C4}" type="presParOf" srcId="{73D1F4D4-EB02-4B93-AC84-87D7B367F106}" destId="{2C415CAC-477C-4850-B630-6F115BC09C96}" srcOrd="3" destOrd="0" presId="urn:microsoft.com/office/officeart/2005/8/layout/vList2"/>
    <dgm:cxn modelId="{79B597DF-B76D-4313-B0BD-3C16F0B9D9AE}" type="presParOf" srcId="{73D1F4D4-EB02-4B93-AC84-87D7B367F106}" destId="{F6B7B0BA-F56D-4E75-AF72-0B7ABC32747E}" srcOrd="4" destOrd="0" presId="urn:microsoft.com/office/officeart/2005/8/layout/vList2"/>
    <dgm:cxn modelId="{C793207E-6C98-43C4-A12C-9143EB4121D2}" type="presParOf" srcId="{73D1F4D4-EB02-4B93-AC84-87D7B367F106}" destId="{88CAFCFE-24DE-4658-A953-942659E99A86}" srcOrd="5" destOrd="0" presId="urn:microsoft.com/office/officeart/2005/8/layout/vList2"/>
    <dgm:cxn modelId="{6EA2BC1C-8DD4-483D-A94F-AAB891E985C0}" type="presParOf" srcId="{73D1F4D4-EB02-4B93-AC84-87D7B367F106}" destId="{722717F8-CE0E-49B9-A575-689294CCB778}" srcOrd="6" destOrd="0" presId="urn:microsoft.com/office/officeart/2005/8/layout/vList2"/>
    <dgm:cxn modelId="{604408CA-7814-4923-8710-3A4D88A56AC4}" type="presParOf" srcId="{73D1F4D4-EB02-4B93-AC84-87D7B367F106}" destId="{378B5AB0-29B2-4CCD-AFD8-3493E3743EF9}" srcOrd="7" destOrd="0" presId="urn:microsoft.com/office/officeart/2005/8/layout/vList2"/>
    <dgm:cxn modelId="{E78E10C9-4BBC-4425-B6B5-0272B8F9A21B}" type="presParOf" srcId="{73D1F4D4-EB02-4B93-AC84-87D7B367F106}" destId="{5ABA9FDC-8917-4B31-A208-4AFD0B5345FB}" srcOrd="8" destOrd="0" presId="urn:microsoft.com/office/officeart/2005/8/layout/vList2"/>
    <dgm:cxn modelId="{1AA3A74F-F577-4F29-B227-3A252D9D1A78}" type="presParOf" srcId="{73D1F4D4-EB02-4B93-AC84-87D7B367F106}" destId="{FBB4E693-F97B-4618-B656-92FD16A36B76}" srcOrd="9" destOrd="0" presId="urn:microsoft.com/office/officeart/2005/8/layout/vList2"/>
    <dgm:cxn modelId="{414F6AAE-BD59-4FA4-89BD-5EE6BB0886BB}" type="presParOf" srcId="{73D1F4D4-EB02-4B93-AC84-87D7B367F106}" destId="{B37434AC-A706-4100-9F2F-BD263C759CC5}" srcOrd="10" destOrd="0" presId="urn:microsoft.com/office/officeart/2005/8/layout/vList2"/>
  </dgm:cxnLst>
  <dgm:bg/>
  <dgm:whole/>
</dgm:dataModel>
</file>

<file path=ppt/diagrams/data8.xml><?xml version="1.0" encoding="utf-8"?>
<dgm:dataModel xmlns:dgm="http://schemas.openxmlformats.org/drawingml/2006/diagram" xmlns:a="http://schemas.openxmlformats.org/drawingml/2006/main">
  <dgm:ptLst>
    <dgm:pt modelId="{D2CAF9B7-855F-45C9-9715-278B5DC630CE}" type="doc">
      <dgm:prSet loTypeId="urn:microsoft.com/office/officeart/2005/8/layout/vList2" loCatId="list" qsTypeId="urn:microsoft.com/office/officeart/2005/8/quickstyle/3d2" qsCatId="3D" csTypeId="urn:microsoft.com/office/officeart/2005/8/colors/accent1_3" csCatId="accent1" phldr="1"/>
      <dgm:spPr/>
      <dgm:t>
        <a:bodyPr/>
        <a:lstStyle/>
        <a:p>
          <a:endParaRPr lang="zh-TW" altLang="en-US"/>
        </a:p>
      </dgm:t>
    </dgm:pt>
    <dgm:pt modelId="{58A72DBA-CB82-4422-8417-C62EE0329BD0}">
      <dgm:prSet phldrT="[文字]"/>
      <dgm:spPr/>
      <dgm:t>
        <a:bodyPr/>
        <a:lstStyle/>
        <a:p>
          <a:r>
            <a:rPr lang="zh-TW" altLang="en-US" dirty="0" smtClean="0"/>
            <a:t>序論</a:t>
          </a:r>
          <a:endParaRPr lang="zh-TW" altLang="en-US" dirty="0"/>
        </a:p>
      </dgm:t>
    </dgm:pt>
    <dgm:pt modelId="{ED689DEC-CD10-4712-9380-4092769C7D0D}" type="parTrans" cxnId="{481D893E-0B5D-44FE-A1CA-9D5FF9815AA6}">
      <dgm:prSet/>
      <dgm:spPr/>
      <dgm:t>
        <a:bodyPr/>
        <a:lstStyle/>
        <a:p>
          <a:endParaRPr lang="zh-TW" altLang="en-US"/>
        </a:p>
      </dgm:t>
    </dgm:pt>
    <dgm:pt modelId="{F0215609-6E5B-42FB-9B60-96E8B1A22055}" type="sibTrans" cxnId="{481D893E-0B5D-44FE-A1CA-9D5FF9815AA6}">
      <dgm:prSet/>
      <dgm:spPr/>
      <dgm:t>
        <a:bodyPr/>
        <a:lstStyle/>
        <a:p>
          <a:endParaRPr lang="zh-TW" altLang="en-US"/>
        </a:p>
      </dgm:t>
    </dgm:pt>
    <dgm:pt modelId="{A4216C07-B3D3-45D7-8704-B660CCA0CD6A}">
      <dgm:prSet phldrT="[文字]"/>
      <dgm:spPr/>
      <dgm:t>
        <a:bodyPr/>
        <a:lstStyle/>
        <a:p>
          <a:r>
            <a:rPr lang="zh-TW" altLang="en-US" dirty="0" smtClean="0"/>
            <a:t>汙漬清除系統</a:t>
          </a:r>
          <a:r>
            <a:rPr lang="en-US" altLang="zh-TW" dirty="0" smtClean="0"/>
            <a:t>-</a:t>
          </a:r>
          <a:r>
            <a:rPr lang="zh-TW" altLang="en-US" dirty="0" smtClean="0"/>
            <a:t>汙漬偵測</a:t>
          </a:r>
          <a:endParaRPr lang="zh-TW" altLang="en-US" dirty="0"/>
        </a:p>
      </dgm:t>
    </dgm:pt>
    <dgm:pt modelId="{9CDDACAF-5116-4DE5-95BE-9AE69C00FFCF}" type="parTrans" cxnId="{9796868B-4A4C-460B-AA0D-13EF98D0A8D1}">
      <dgm:prSet/>
      <dgm:spPr/>
      <dgm:t>
        <a:bodyPr/>
        <a:lstStyle/>
        <a:p>
          <a:endParaRPr lang="zh-TW" altLang="en-US"/>
        </a:p>
      </dgm:t>
    </dgm:pt>
    <dgm:pt modelId="{2958F2F4-6991-40CD-BC3A-79AA08FAF9C4}" type="sibTrans" cxnId="{9796868B-4A4C-460B-AA0D-13EF98D0A8D1}">
      <dgm:prSet/>
      <dgm:spPr/>
      <dgm:t>
        <a:bodyPr/>
        <a:lstStyle/>
        <a:p>
          <a:endParaRPr lang="zh-TW" altLang="en-US"/>
        </a:p>
      </dgm:t>
    </dgm:pt>
    <dgm:pt modelId="{3FB738D3-45D2-49E6-850C-0561053BA0AB}">
      <dgm:prSet phldrT="[文字]"/>
      <dgm:spPr/>
      <dgm:t>
        <a:bodyPr/>
        <a:lstStyle/>
        <a:p>
          <a:r>
            <a:rPr lang="zh-TW" altLang="en-US" dirty="0" smtClean="0"/>
            <a:t>汙漬清除系統</a:t>
          </a:r>
          <a:r>
            <a:rPr lang="en-US" altLang="zh-TW" dirty="0" smtClean="0"/>
            <a:t>-</a:t>
          </a:r>
          <a:r>
            <a:rPr lang="zh-TW" altLang="en-US" dirty="0" smtClean="0"/>
            <a:t>汙漬修復</a:t>
          </a:r>
          <a:endParaRPr lang="en-US" altLang="zh-TW" dirty="0" smtClean="0"/>
        </a:p>
      </dgm:t>
    </dgm:pt>
    <dgm:pt modelId="{987A4B2C-2D04-445D-ACC2-51B2812E6D85}" type="parTrans" cxnId="{6C6C86A6-6FAF-42D7-8F1B-5D2C5F1183B9}">
      <dgm:prSet/>
      <dgm:spPr/>
      <dgm:t>
        <a:bodyPr/>
        <a:lstStyle/>
        <a:p>
          <a:endParaRPr lang="zh-TW" altLang="en-US"/>
        </a:p>
      </dgm:t>
    </dgm:pt>
    <dgm:pt modelId="{D242A552-DC4D-4956-B085-61FB17F25DDC}" type="sibTrans" cxnId="{6C6C86A6-6FAF-42D7-8F1B-5D2C5F1183B9}">
      <dgm:prSet/>
      <dgm:spPr/>
      <dgm:t>
        <a:bodyPr/>
        <a:lstStyle/>
        <a:p>
          <a:endParaRPr lang="zh-TW" altLang="en-US"/>
        </a:p>
      </dgm:t>
    </dgm:pt>
    <dgm:pt modelId="{CC532732-443A-4AE0-86E4-CBB3B1D9D8E1}">
      <dgm:prSet phldrT="[文字]"/>
      <dgm:spPr/>
      <dgm:t>
        <a:bodyPr/>
        <a:lstStyle/>
        <a:p>
          <a:r>
            <a:rPr lang="zh-TW" altLang="en-US" dirty="0" smtClean="0"/>
            <a:t>相關文獻</a:t>
          </a:r>
          <a:endParaRPr lang="zh-TW" altLang="en-US" dirty="0"/>
        </a:p>
      </dgm:t>
    </dgm:pt>
    <dgm:pt modelId="{0ED11E1D-F075-4028-AB43-8D210D6679A4}" type="sibTrans" cxnId="{D94BB2EB-3F96-4443-B6CF-E4BB7E3EFDC0}">
      <dgm:prSet/>
      <dgm:spPr/>
      <dgm:t>
        <a:bodyPr/>
        <a:lstStyle/>
        <a:p>
          <a:endParaRPr lang="zh-TW" altLang="en-US"/>
        </a:p>
      </dgm:t>
    </dgm:pt>
    <dgm:pt modelId="{43C6AF4F-DBDF-4EE0-8F40-99706187034D}" type="parTrans" cxnId="{D94BB2EB-3F96-4443-B6CF-E4BB7E3EFDC0}">
      <dgm:prSet/>
      <dgm:spPr/>
      <dgm:t>
        <a:bodyPr/>
        <a:lstStyle/>
        <a:p>
          <a:endParaRPr lang="zh-TW" altLang="en-US"/>
        </a:p>
      </dgm:t>
    </dgm:pt>
    <dgm:pt modelId="{4F65717C-DECD-43D6-ADC5-546F020BF129}">
      <dgm:prSet phldrT="[文字]"/>
      <dgm:spPr/>
      <dgm:t>
        <a:bodyPr/>
        <a:lstStyle/>
        <a:p>
          <a:r>
            <a:rPr lang="zh-TW" altLang="en-US" dirty="0" smtClean="0"/>
            <a:t>實驗結果</a:t>
          </a:r>
          <a:endParaRPr lang="en-US" altLang="zh-TW" dirty="0" smtClean="0"/>
        </a:p>
      </dgm:t>
    </dgm:pt>
    <dgm:pt modelId="{8D72C772-7FB8-41E0-891E-FA2A82E4C674}" type="parTrans" cxnId="{4B3CD16C-5C3D-486F-8C8A-076AEDC9F0A9}">
      <dgm:prSet/>
      <dgm:spPr/>
      <dgm:t>
        <a:bodyPr/>
        <a:lstStyle/>
        <a:p>
          <a:endParaRPr lang="zh-TW" altLang="en-US"/>
        </a:p>
      </dgm:t>
    </dgm:pt>
    <dgm:pt modelId="{B21B18A7-6D8C-4C7C-B225-8324EC421AEB}" type="sibTrans" cxnId="{4B3CD16C-5C3D-486F-8C8A-076AEDC9F0A9}">
      <dgm:prSet/>
      <dgm:spPr/>
      <dgm:t>
        <a:bodyPr/>
        <a:lstStyle/>
        <a:p>
          <a:endParaRPr lang="zh-TW" altLang="en-US"/>
        </a:p>
      </dgm:t>
    </dgm:pt>
    <dgm:pt modelId="{269D17B3-C51F-4780-9F75-97365B1C02F9}">
      <dgm:prSet phldrT="[文字]">
        <dgm:style>
          <a:lnRef idx="2">
            <a:schemeClr val="accent1"/>
          </a:lnRef>
          <a:fillRef idx="1">
            <a:schemeClr val="lt1"/>
          </a:fillRef>
          <a:effectRef idx="0">
            <a:schemeClr val="accent1"/>
          </a:effectRef>
          <a:fontRef idx="minor">
            <a:schemeClr val="dk1"/>
          </a:fontRef>
        </dgm:style>
      </dgm:prSet>
      <dgm:spPr>
        <a:solidFill>
          <a:srgbClr val="FFFFCC"/>
        </a:solidFill>
      </dgm:spPr>
      <dgm:t>
        <a:bodyPr/>
        <a:lstStyle/>
        <a:p>
          <a:r>
            <a:rPr lang="zh-TW" altLang="en-US" b="1" dirty="0" smtClean="0">
              <a:solidFill>
                <a:schemeClr val="tx1"/>
              </a:solidFill>
            </a:rPr>
            <a:t>結論</a:t>
          </a:r>
          <a:endParaRPr lang="en-US" altLang="zh-TW" b="1" dirty="0" smtClean="0">
            <a:solidFill>
              <a:schemeClr val="tx1"/>
            </a:solidFill>
          </a:endParaRPr>
        </a:p>
      </dgm:t>
    </dgm:pt>
    <dgm:pt modelId="{DDFD891F-DAE6-4136-872C-0B5C1C685446}" type="parTrans" cxnId="{0D3B3E8A-C6E4-4F60-993D-DC79BF1CD583}">
      <dgm:prSet/>
      <dgm:spPr/>
      <dgm:t>
        <a:bodyPr/>
        <a:lstStyle/>
        <a:p>
          <a:endParaRPr lang="zh-TW" altLang="en-US"/>
        </a:p>
      </dgm:t>
    </dgm:pt>
    <dgm:pt modelId="{3E7375A2-9D4B-4E68-80FB-2192D8D92A76}" type="sibTrans" cxnId="{0D3B3E8A-C6E4-4F60-993D-DC79BF1CD583}">
      <dgm:prSet/>
      <dgm:spPr/>
      <dgm:t>
        <a:bodyPr/>
        <a:lstStyle/>
        <a:p>
          <a:endParaRPr lang="zh-TW" altLang="en-US"/>
        </a:p>
      </dgm:t>
    </dgm:pt>
    <dgm:pt modelId="{73D1F4D4-EB02-4B93-AC84-87D7B367F106}" type="pres">
      <dgm:prSet presAssocID="{D2CAF9B7-855F-45C9-9715-278B5DC630CE}" presName="linear" presStyleCnt="0">
        <dgm:presLayoutVars>
          <dgm:animLvl val="lvl"/>
          <dgm:resizeHandles val="exact"/>
        </dgm:presLayoutVars>
      </dgm:prSet>
      <dgm:spPr/>
      <dgm:t>
        <a:bodyPr/>
        <a:lstStyle/>
        <a:p>
          <a:endParaRPr lang="zh-TW" altLang="en-US"/>
        </a:p>
      </dgm:t>
    </dgm:pt>
    <dgm:pt modelId="{06CB3098-164A-4B73-A408-FD97EEBD36F7}" type="pres">
      <dgm:prSet presAssocID="{58A72DBA-CB82-4422-8417-C62EE0329BD0}" presName="parentText" presStyleLbl="node1" presStyleIdx="0" presStyleCnt="6">
        <dgm:presLayoutVars>
          <dgm:chMax val="0"/>
          <dgm:bulletEnabled val="1"/>
        </dgm:presLayoutVars>
      </dgm:prSet>
      <dgm:spPr/>
      <dgm:t>
        <a:bodyPr/>
        <a:lstStyle/>
        <a:p>
          <a:endParaRPr lang="zh-TW" altLang="en-US"/>
        </a:p>
      </dgm:t>
    </dgm:pt>
    <dgm:pt modelId="{7D75A974-6454-4FFB-92B5-842CA6267A17}" type="pres">
      <dgm:prSet presAssocID="{F0215609-6E5B-42FB-9B60-96E8B1A22055}" presName="spacer" presStyleCnt="0"/>
      <dgm:spPr/>
      <dgm:t>
        <a:bodyPr/>
        <a:lstStyle/>
        <a:p>
          <a:endParaRPr lang="zh-TW" altLang="en-US"/>
        </a:p>
      </dgm:t>
    </dgm:pt>
    <dgm:pt modelId="{E1490A29-2852-4956-BFDF-1AE364DD4FD4}" type="pres">
      <dgm:prSet presAssocID="{CC532732-443A-4AE0-86E4-CBB3B1D9D8E1}" presName="parentText" presStyleLbl="node1" presStyleIdx="1" presStyleCnt="6">
        <dgm:presLayoutVars>
          <dgm:chMax val="0"/>
          <dgm:bulletEnabled val="1"/>
        </dgm:presLayoutVars>
      </dgm:prSet>
      <dgm:spPr/>
      <dgm:t>
        <a:bodyPr/>
        <a:lstStyle/>
        <a:p>
          <a:endParaRPr lang="zh-TW" altLang="en-US"/>
        </a:p>
      </dgm:t>
    </dgm:pt>
    <dgm:pt modelId="{2C415CAC-477C-4850-B630-6F115BC09C96}" type="pres">
      <dgm:prSet presAssocID="{0ED11E1D-F075-4028-AB43-8D210D6679A4}" presName="spacer" presStyleCnt="0"/>
      <dgm:spPr/>
      <dgm:t>
        <a:bodyPr/>
        <a:lstStyle/>
        <a:p>
          <a:endParaRPr lang="zh-TW" altLang="en-US"/>
        </a:p>
      </dgm:t>
    </dgm:pt>
    <dgm:pt modelId="{F6B7B0BA-F56D-4E75-AF72-0B7ABC32747E}" type="pres">
      <dgm:prSet presAssocID="{A4216C07-B3D3-45D7-8704-B660CCA0CD6A}" presName="parentText" presStyleLbl="node1" presStyleIdx="2" presStyleCnt="6">
        <dgm:presLayoutVars>
          <dgm:chMax val="0"/>
          <dgm:bulletEnabled val="1"/>
        </dgm:presLayoutVars>
      </dgm:prSet>
      <dgm:spPr/>
      <dgm:t>
        <a:bodyPr/>
        <a:lstStyle/>
        <a:p>
          <a:endParaRPr lang="zh-TW" altLang="en-US"/>
        </a:p>
      </dgm:t>
    </dgm:pt>
    <dgm:pt modelId="{88CAFCFE-24DE-4658-A953-942659E99A86}" type="pres">
      <dgm:prSet presAssocID="{2958F2F4-6991-40CD-BC3A-79AA08FAF9C4}" presName="spacer" presStyleCnt="0"/>
      <dgm:spPr/>
      <dgm:t>
        <a:bodyPr/>
        <a:lstStyle/>
        <a:p>
          <a:endParaRPr lang="zh-TW" altLang="en-US"/>
        </a:p>
      </dgm:t>
    </dgm:pt>
    <dgm:pt modelId="{722717F8-CE0E-49B9-A575-689294CCB778}" type="pres">
      <dgm:prSet presAssocID="{3FB738D3-45D2-49E6-850C-0561053BA0AB}" presName="parentText" presStyleLbl="node1" presStyleIdx="3" presStyleCnt="6">
        <dgm:presLayoutVars>
          <dgm:chMax val="0"/>
          <dgm:bulletEnabled val="1"/>
        </dgm:presLayoutVars>
      </dgm:prSet>
      <dgm:spPr/>
      <dgm:t>
        <a:bodyPr/>
        <a:lstStyle/>
        <a:p>
          <a:endParaRPr lang="zh-TW" altLang="en-US"/>
        </a:p>
      </dgm:t>
    </dgm:pt>
    <dgm:pt modelId="{378B5AB0-29B2-4CCD-AFD8-3493E3743EF9}" type="pres">
      <dgm:prSet presAssocID="{D242A552-DC4D-4956-B085-61FB17F25DDC}" presName="spacer" presStyleCnt="0"/>
      <dgm:spPr/>
      <dgm:t>
        <a:bodyPr/>
        <a:lstStyle/>
        <a:p>
          <a:endParaRPr lang="zh-TW" altLang="en-US"/>
        </a:p>
      </dgm:t>
    </dgm:pt>
    <dgm:pt modelId="{5ABA9FDC-8917-4B31-A208-4AFD0B5345FB}" type="pres">
      <dgm:prSet presAssocID="{4F65717C-DECD-43D6-ADC5-546F020BF129}" presName="parentText" presStyleLbl="node1" presStyleIdx="4" presStyleCnt="6">
        <dgm:presLayoutVars>
          <dgm:chMax val="0"/>
          <dgm:bulletEnabled val="1"/>
        </dgm:presLayoutVars>
      </dgm:prSet>
      <dgm:spPr/>
      <dgm:t>
        <a:bodyPr/>
        <a:lstStyle/>
        <a:p>
          <a:endParaRPr lang="zh-TW" altLang="en-US"/>
        </a:p>
      </dgm:t>
    </dgm:pt>
    <dgm:pt modelId="{FBB4E693-F97B-4618-B656-92FD16A36B76}" type="pres">
      <dgm:prSet presAssocID="{B21B18A7-6D8C-4C7C-B225-8324EC421AEB}" presName="spacer" presStyleCnt="0"/>
      <dgm:spPr/>
      <dgm:t>
        <a:bodyPr/>
        <a:lstStyle/>
        <a:p>
          <a:endParaRPr lang="zh-TW" altLang="en-US"/>
        </a:p>
      </dgm:t>
    </dgm:pt>
    <dgm:pt modelId="{B37434AC-A706-4100-9F2F-BD263C759CC5}" type="pres">
      <dgm:prSet presAssocID="{269D17B3-C51F-4780-9F75-97365B1C02F9}" presName="parentText" presStyleLbl="node1" presStyleIdx="5" presStyleCnt="6">
        <dgm:presLayoutVars>
          <dgm:chMax val="0"/>
          <dgm:bulletEnabled val="1"/>
        </dgm:presLayoutVars>
      </dgm:prSet>
      <dgm:spPr/>
      <dgm:t>
        <a:bodyPr/>
        <a:lstStyle/>
        <a:p>
          <a:endParaRPr lang="zh-TW" altLang="en-US"/>
        </a:p>
      </dgm:t>
    </dgm:pt>
  </dgm:ptLst>
  <dgm:cxnLst>
    <dgm:cxn modelId="{03A55CBA-39FC-42AE-9187-5525A36208AA}" type="presOf" srcId="{3FB738D3-45D2-49E6-850C-0561053BA0AB}" destId="{722717F8-CE0E-49B9-A575-689294CCB778}" srcOrd="0" destOrd="0" presId="urn:microsoft.com/office/officeart/2005/8/layout/vList2"/>
    <dgm:cxn modelId="{7DF782FE-B26E-4285-8393-6757D585F74D}" type="presOf" srcId="{A4216C07-B3D3-45D7-8704-B660CCA0CD6A}" destId="{F6B7B0BA-F56D-4E75-AF72-0B7ABC32747E}" srcOrd="0" destOrd="0" presId="urn:microsoft.com/office/officeart/2005/8/layout/vList2"/>
    <dgm:cxn modelId="{F7F338E7-E4A0-4FF2-BD89-F41B8338D4C5}" type="presOf" srcId="{CC532732-443A-4AE0-86E4-CBB3B1D9D8E1}" destId="{E1490A29-2852-4956-BFDF-1AE364DD4FD4}" srcOrd="0" destOrd="0" presId="urn:microsoft.com/office/officeart/2005/8/layout/vList2"/>
    <dgm:cxn modelId="{481D893E-0B5D-44FE-A1CA-9D5FF9815AA6}" srcId="{D2CAF9B7-855F-45C9-9715-278B5DC630CE}" destId="{58A72DBA-CB82-4422-8417-C62EE0329BD0}" srcOrd="0" destOrd="0" parTransId="{ED689DEC-CD10-4712-9380-4092769C7D0D}" sibTransId="{F0215609-6E5B-42FB-9B60-96E8B1A22055}"/>
    <dgm:cxn modelId="{0D3B3E8A-C6E4-4F60-993D-DC79BF1CD583}" srcId="{D2CAF9B7-855F-45C9-9715-278B5DC630CE}" destId="{269D17B3-C51F-4780-9F75-97365B1C02F9}" srcOrd="5" destOrd="0" parTransId="{DDFD891F-DAE6-4136-872C-0B5C1C685446}" sibTransId="{3E7375A2-9D4B-4E68-80FB-2192D8D92A76}"/>
    <dgm:cxn modelId="{4B3CD16C-5C3D-486F-8C8A-076AEDC9F0A9}" srcId="{D2CAF9B7-855F-45C9-9715-278B5DC630CE}" destId="{4F65717C-DECD-43D6-ADC5-546F020BF129}" srcOrd="4" destOrd="0" parTransId="{8D72C772-7FB8-41E0-891E-FA2A82E4C674}" sibTransId="{B21B18A7-6D8C-4C7C-B225-8324EC421AEB}"/>
    <dgm:cxn modelId="{9796868B-4A4C-460B-AA0D-13EF98D0A8D1}" srcId="{D2CAF9B7-855F-45C9-9715-278B5DC630CE}" destId="{A4216C07-B3D3-45D7-8704-B660CCA0CD6A}" srcOrd="2" destOrd="0" parTransId="{9CDDACAF-5116-4DE5-95BE-9AE69C00FFCF}" sibTransId="{2958F2F4-6991-40CD-BC3A-79AA08FAF9C4}"/>
    <dgm:cxn modelId="{D94BB2EB-3F96-4443-B6CF-E4BB7E3EFDC0}" srcId="{D2CAF9B7-855F-45C9-9715-278B5DC630CE}" destId="{CC532732-443A-4AE0-86E4-CBB3B1D9D8E1}" srcOrd="1" destOrd="0" parTransId="{43C6AF4F-DBDF-4EE0-8F40-99706187034D}" sibTransId="{0ED11E1D-F075-4028-AB43-8D210D6679A4}"/>
    <dgm:cxn modelId="{85E149CB-D734-45DC-B6EB-5B882FA2B2F0}" type="presOf" srcId="{D2CAF9B7-855F-45C9-9715-278B5DC630CE}" destId="{73D1F4D4-EB02-4B93-AC84-87D7B367F106}" srcOrd="0" destOrd="0" presId="urn:microsoft.com/office/officeart/2005/8/layout/vList2"/>
    <dgm:cxn modelId="{6C6C86A6-6FAF-42D7-8F1B-5D2C5F1183B9}" srcId="{D2CAF9B7-855F-45C9-9715-278B5DC630CE}" destId="{3FB738D3-45D2-49E6-850C-0561053BA0AB}" srcOrd="3" destOrd="0" parTransId="{987A4B2C-2D04-445D-ACC2-51B2812E6D85}" sibTransId="{D242A552-DC4D-4956-B085-61FB17F25DDC}"/>
    <dgm:cxn modelId="{3DF4200C-253D-4D7B-8EFD-105141271D4D}" type="presOf" srcId="{58A72DBA-CB82-4422-8417-C62EE0329BD0}" destId="{06CB3098-164A-4B73-A408-FD97EEBD36F7}" srcOrd="0" destOrd="0" presId="urn:microsoft.com/office/officeart/2005/8/layout/vList2"/>
    <dgm:cxn modelId="{1D2B2EE4-3264-4D61-9D08-144CE5E2D52A}" type="presOf" srcId="{4F65717C-DECD-43D6-ADC5-546F020BF129}" destId="{5ABA9FDC-8917-4B31-A208-4AFD0B5345FB}" srcOrd="0" destOrd="0" presId="urn:microsoft.com/office/officeart/2005/8/layout/vList2"/>
    <dgm:cxn modelId="{C739818B-965C-4E89-84CF-B927BC7D242E}" type="presOf" srcId="{269D17B3-C51F-4780-9F75-97365B1C02F9}" destId="{B37434AC-A706-4100-9F2F-BD263C759CC5}" srcOrd="0" destOrd="0" presId="urn:microsoft.com/office/officeart/2005/8/layout/vList2"/>
    <dgm:cxn modelId="{C6B237B0-97D2-41E2-B86C-B9B500C85B5A}" type="presParOf" srcId="{73D1F4D4-EB02-4B93-AC84-87D7B367F106}" destId="{06CB3098-164A-4B73-A408-FD97EEBD36F7}" srcOrd="0" destOrd="0" presId="urn:microsoft.com/office/officeart/2005/8/layout/vList2"/>
    <dgm:cxn modelId="{8D4FC431-F235-44BC-A7AD-26544AD0C2A5}" type="presParOf" srcId="{73D1F4D4-EB02-4B93-AC84-87D7B367F106}" destId="{7D75A974-6454-4FFB-92B5-842CA6267A17}" srcOrd="1" destOrd="0" presId="urn:microsoft.com/office/officeart/2005/8/layout/vList2"/>
    <dgm:cxn modelId="{8A386F5D-D581-4484-AD36-5CEA2B414F39}" type="presParOf" srcId="{73D1F4D4-EB02-4B93-AC84-87D7B367F106}" destId="{E1490A29-2852-4956-BFDF-1AE364DD4FD4}" srcOrd="2" destOrd="0" presId="urn:microsoft.com/office/officeart/2005/8/layout/vList2"/>
    <dgm:cxn modelId="{CEBBE335-FAFA-432D-86AF-8AB988E77854}" type="presParOf" srcId="{73D1F4D4-EB02-4B93-AC84-87D7B367F106}" destId="{2C415CAC-477C-4850-B630-6F115BC09C96}" srcOrd="3" destOrd="0" presId="urn:microsoft.com/office/officeart/2005/8/layout/vList2"/>
    <dgm:cxn modelId="{94CDFCA5-5ABA-4061-B905-279A67DDA534}" type="presParOf" srcId="{73D1F4D4-EB02-4B93-AC84-87D7B367F106}" destId="{F6B7B0BA-F56D-4E75-AF72-0B7ABC32747E}" srcOrd="4" destOrd="0" presId="urn:microsoft.com/office/officeart/2005/8/layout/vList2"/>
    <dgm:cxn modelId="{5F0A152E-E28B-4D64-B3B6-A45FA6111F30}" type="presParOf" srcId="{73D1F4D4-EB02-4B93-AC84-87D7B367F106}" destId="{88CAFCFE-24DE-4658-A953-942659E99A86}" srcOrd="5" destOrd="0" presId="urn:microsoft.com/office/officeart/2005/8/layout/vList2"/>
    <dgm:cxn modelId="{4E705645-F886-4115-89AA-AF85A5EE6FAB}" type="presParOf" srcId="{73D1F4D4-EB02-4B93-AC84-87D7B367F106}" destId="{722717F8-CE0E-49B9-A575-689294CCB778}" srcOrd="6" destOrd="0" presId="urn:microsoft.com/office/officeart/2005/8/layout/vList2"/>
    <dgm:cxn modelId="{498073F1-10A8-479D-A3AA-5CF9C0D91FC4}" type="presParOf" srcId="{73D1F4D4-EB02-4B93-AC84-87D7B367F106}" destId="{378B5AB0-29B2-4CCD-AFD8-3493E3743EF9}" srcOrd="7" destOrd="0" presId="urn:microsoft.com/office/officeart/2005/8/layout/vList2"/>
    <dgm:cxn modelId="{89DC2868-4A50-43AB-BD4E-4346FB00512B}" type="presParOf" srcId="{73D1F4D4-EB02-4B93-AC84-87D7B367F106}" destId="{5ABA9FDC-8917-4B31-A208-4AFD0B5345FB}" srcOrd="8" destOrd="0" presId="urn:microsoft.com/office/officeart/2005/8/layout/vList2"/>
    <dgm:cxn modelId="{A271E210-6655-4E87-8442-39BBCCE1241B}" type="presParOf" srcId="{73D1F4D4-EB02-4B93-AC84-87D7B367F106}" destId="{FBB4E693-F97B-4618-B656-92FD16A36B76}" srcOrd="9" destOrd="0" presId="urn:microsoft.com/office/officeart/2005/8/layout/vList2"/>
    <dgm:cxn modelId="{7984985B-F7A9-4505-9055-1C3B817DC35D}" type="presParOf" srcId="{73D1F4D4-EB02-4B93-AC84-87D7B367F106}" destId="{B37434AC-A706-4100-9F2F-BD263C759CC5}" srcOrd="10"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14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5" Type="http://schemas.openxmlformats.org/officeDocument/2006/relationships/image" Target="../media/image147.wmf"/><Relationship Id="rId4" Type="http://schemas.openxmlformats.org/officeDocument/2006/relationships/image" Target="../media/image1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2918142" cy="493316"/>
          </a:xfrm>
          <a:prstGeom prst="rect">
            <a:avLst/>
          </a:prstGeom>
        </p:spPr>
        <p:txBody>
          <a:bodyPr vert="horz" lIns="91047" tIns="45523" rIns="91047" bIns="45523" rtlCol="0"/>
          <a:lstStyle>
            <a:lvl1pPr algn="l">
              <a:defRPr sz="1200"/>
            </a:lvl1pPr>
          </a:lstStyle>
          <a:p>
            <a:endParaRPr lang="zh-TW" altLang="en-US"/>
          </a:p>
        </p:txBody>
      </p:sp>
      <p:sp>
        <p:nvSpPr>
          <p:cNvPr id="3" name="日期版面配置區 2"/>
          <p:cNvSpPr>
            <a:spLocks noGrp="1"/>
          </p:cNvSpPr>
          <p:nvPr>
            <p:ph type="dt" sz="quarter" idx="1"/>
          </p:nvPr>
        </p:nvSpPr>
        <p:spPr>
          <a:xfrm>
            <a:off x="3814475" y="1"/>
            <a:ext cx="2918142" cy="493316"/>
          </a:xfrm>
          <a:prstGeom prst="rect">
            <a:avLst/>
          </a:prstGeom>
        </p:spPr>
        <p:txBody>
          <a:bodyPr vert="horz" lIns="91047" tIns="45523" rIns="91047" bIns="45523" rtlCol="0"/>
          <a:lstStyle>
            <a:lvl1pPr algn="r">
              <a:defRPr sz="1200"/>
            </a:lvl1pPr>
          </a:lstStyle>
          <a:p>
            <a:fld id="{04D5A96F-EFA5-4C4F-B0B6-BC3B4653D62E}" type="datetimeFigureOut">
              <a:rPr lang="zh-TW" altLang="en-US" smtClean="0"/>
              <a:pPr/>
              <a:t>2009/7/19</a:t>
            </a:fld>
            <a:endParaRPr lang="zh-TW" altLang="en-US"/>
          </a:p>
        </p:txBody>
      </p:sp>
      <p:sp>
        <p:nvSpPr>
          <p:cNvPr id="4" name="頁尾版面配置區 3"/>
          <p:cNvSpPr>
            <a:spLocks noGrp="1"/>
          </p:cNvSpPr>
          <p:nvPr>
            <p:ph type="ftr" sz="quarter" idx="2"/>
          </p:nvPr>
        </p:nvSpPr>
        <p:spPr>
          <a:xfrm>
            <a:off x="1" y="9371286"/>
            <a:ext cx="2918142" cy="493316"/>
          </a:xfrm>
          <a:prstGeom prst="rect">
            <a:avLst/>
          </a:prstGeom>
        </p:spPr>
        <p:txBody>
          <a:bodyPr vert="horz" lIns="91047" tIns="45523" rIns="91047" bIns="45523"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14475" y="9371286"/>
            <a:ext cx="2918142" cy="493316"/>
          </a:xfrm>
          <a:prstGeom prst="rect">
            <a:avLst/>
          </a:prstGeom>
        </p:spPr>
        <p:txBody>
          <a:bodyPr vert="horz" lIns="91047" tIns="45523" rIns="91047" bIns="45523" rtlCol="0" anchor="b"/>
          <a:lstStyle>
            <a:lvl1pPr algn="r">
              <a:defRPr sz="1200"/>
            </a:lvl1pPr>
          </a:lstStyle>
          <a:p>
            <a:fld id="{C13B584F-DD6D-4243-ACAD-1A17DF89A593}"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2918142" cy="493316"/>
          </a:xfrm>
          <a:prstGeom prst="rect">
            <a:avLst/>
          </a:prstGeom>
        </p:spPr>
        <p:txBody>
          <a:bodyPr vert="horz" lIns="91047" tIns="45523" rIns="91047" bIns="45523" rtlCol="0"/>
          <a:lstStyle>
            <a:lvl1pPr algn="l">
              <a:defRPr sz="1200"/>
            </a:lvl1pPr>
          </a:lstStyle>
          <a:p>
            <a:endParaRPr lang="zh-TW" altLang="en-US"/>
          </a:p>
        </p:txBody>
      </p:sp>
      <p:sp>
        <p:nvSpPr>
          <p:cNvPr id="3" name="日期版面配置區 2"/>
          <p:cNvSpPr>
            <a:spLocks noGrp="1"/>
          </p:cNvSpPr>
          <p:nvPr>
            <p:ph type="dt" idx="1"/>
          </p:nvPr>
        </p:nvSpPr>
        <p:spPr>
          <a:xfrm>
            <a:off x="3814475" y="1"/>
            <a:ext cx="2918142" cy="493316"/>
          </a:xfrm>
          <a:prstGeom prst="rect">
            <a:avLst/>
          </a:prstGeom>
        </p:spPr>
        <p:txBody>
          <a:bodyPr vert="horz" lIns="91047" tIns="45523" rIns="91047" bIns="45523" rtlCol="0"/>
          <a:lstStyle>
            <a:lvl1pPr algn="r">
              <a:defRPr sz="1200"/>
            </a:lvl1pPr>
          </a:lstStyle>
          <a:p>
            <a:fld id="{2B98A9D8-1EE6-4770-A6A4-3648EF9DED60}" type="datetimeFigureOut">
              <a:rPr lang="zh-TW" altLang="en-US" smtClean="0"/>
              <a:pPr/>
              <a:t>2009/7/19</a:t>
            </a:fld>
            <a:endParaRPr lang="zh-TW" altLang="en-US"/>
          </a:p>
        </p:txBody>
      </p:sp>
      <p:sp>
        <p:nvSpPr>
          <p:cNvPr id="4" name="投影片圖像版面配置區 3"/>
          <p:cNvSpPr>
            <a:spLocks noGrp="1" noRot="1" noChangeAspect="1"/>
          </p:cNvSpPr>
          <p:nvPr>
            <p:ph type="sldImg" idx="2"/>
          </p:nvPr>
        </p:nvSpPr>
        <p:spPr>
          <a:xfrm>
            <a:off x="901700" y="741363"/>
            <a:ext cx="4930775" cy="3698875"/>
          </a:xfrm>
          <a:prstGeom prst="rect">
            <a:avLst/>
          </a:prstGeom>
          <a:noFill/>
          <a:ln w="12700">
            <a:solidFill>
              <a:prstClr val="black"/>
            </a:solidFill>
          </a:ln>
        </p:spPr>
        <p:txBody>
          <a:bodyPr vert="horz" lIns="91047" tIns="45523" rIns="91047" bIns="45523" rtlCol="0" anchor="ctr"/>
          <a:lstStyle/>
          <a:p>
            <a:endParaRPr lang="zh-TW" altLang="en-US"/>
          </a:p>
        </p:txBody>
      </p:sp>
      <p:sp>
        <p:nvSpPr>
          <p:cNvPr id="5" name="備忘稿版面配置區 4"/>
          <p:cNvSpPr>
            <a:spLocks noGrp="1"/>
          </p:cNvSpPr>
          <p:nvPr>
            <p:ph type="body" sz="quarter" idx="3"/>
          </p:nvPr>
        </p:nvSpPr>
        <p:spPr>
          <a:xfrm>
            <a:off x="673418" y="4686500"/>
            <a:ext cx="5387340" cy="4439841"/>
          </a:xfrm>
          <a:prstGeom prst="rect">
            <a:avLst/>
          </a:prstGeom>
        </p:spPr>
        <p:txBody>
          <a:bodyPr vert="horz" lIns="91047" tIns="45523" rIns="91047" bIns="4552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1" y="9371286"/>
            <a:ext cx="2918142" cy="493316"/>
          </a:xfrm>
          <a:prstGeom prst="rect">
            <a:avLst/>
          </a:prstGeom>
        </p:spPr>
        <p:txBody>
          <a:bodyPr vert="horz" lIns="91047" tIns="45523" rIns="91047" bIns="45523"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4475" y="9371286"/>
            <a:ext cx="2918142" cy="493316"/>
          </a:xfrm>
          <a:prstGeom prst="rect">
            <a:avLst/>
          </a:prstGeom>
        </p:spPr>
        <p:txBody>
          <a:bodyPr vert="horz" lIns="91047" tIns="45523" rIns="91047" bIns="45523" rtlCol="0" anchor="b"/>
          <a:lstStyle>
            <a:lvl1pPr algn="r">
              <a:defRPr sz="1200"/>
            </a:lvl1pPr>
          </a:lstStyle>
          <a:p>
            <a:fld id="{5555BC34-DDB9-4881-A2EF-B9862C20A968}"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zh-TW" altLang="en-US" dirty="0" smtClean="0"/>
              <a:t>影像金字塔的應用，使得我們系統搜尋到的污漬區域更加完整</a:t>
            </a:r>
            <a:endParaRPr lang="en-US" altLang="zh-TW" dirty="0" smtClean="0"/>
          </a:p>
          <a:p>
            <a:pPr defTabSz="910468">
              <a:defRPr/>
            </a:pPr>
            <a:r>
              <a:rPr lang="zh-TW" altLang="en-US" dirty="0" smtClean="0"/>
              <a:t>系統可在階層數越高的影像中搜尋到的大區域性的污漬，</a:t>
            </a:r>
            <a:endParaRPr lang="en-US" altLang="zh-TW" dirty="0" smtClean="0"/>
          </a:p>
          <a:p>
            <a:pPr defTabSz="910468">
              <a:defRPr/>
            </a:pPr>
            <a:r>
              <a:rPr lang="zh-TW" altLang="en-US" dirty="0" smtClean="0"/>
              <a:t>而在階層數越低的影像中搜尋則可以找到階層數高的影像不易搜尋到的小區域性污漬。</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16</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影像金字塔的應用，使得我們系統搜尋到的污漬區域更加完整</a:t>
            </a:r>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17</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zh-TW" altLang="en-US" dirty="0" smtClean="0"/>
              <a:t>首先，對影像進行灰階化，第一回合找出此影像中的亮度值位於前</a:t>
            </a:r>
            <a:r>
              <a:rPr lang="en-US" dirty="0" smtClean="0"/>
              <a:t>5%</a:t>
            </a:r>
            <a:r>
              <a:rPr lang="zh-TW" altLang="en-US" dirty="0" smtClean="0"/>
              <a:t>低的像素，我們將這些像素認定為影像中可能的污漬；</a:t>
            </a:r>
            <a:endParaRPr lang="en-US" altLang="zh-TW" dirty="0" smtClean="0"/>
          </a:p>
          <a:p>
            <a:pPr defTabSz="910468">
              <a:defRPr/>
            </a:pPr>
            <a:r>
              <a:rPr lang="zh-TW" altLang="en-US" dirty="0" smtClean="0"/>
              <a:t>接著，利用這些像素之間的連通性質找出污漬連通元件，基於污漬的集中性，</a:t>
            </a:r>
            <a:r>
              <a:rPr lang="zh-TW" altLang="en-US" b="1" dirty="0" smtClean="0">
                <a:solidFill>
                  <a:srgbClr val="FF0000"/>
                </a:solidFill>
              </a:rPr>
              <a:t>我們發現當偵測到的污漬連通元件面積太小時</a:t>
            </a:r>
            <a:r>
              <a:rPr lang="en-US" b="1" dirty="0" smtClean="0">
                <a:solidFill>
                  <a:srgbClr val="FF0000"/>
                </a:solidFill>
              </a:rPr>
              <a:t>(</a:t>
            </a:r>
            <a:r>
              <a:rPr lang="zh-TW" altLang="en-US" b="1" dirty="0" smtClean="0">
                <a:solidFill>
                  <a:srgbClr val="FF0000"/>
                </a:solidFill>
              </a:rPr>
              <a:t>系統預設面積小於</a:t>
            </a:r>
            <a:r>
              <a:rPr lang="en-US" b="1" dirty="0" smtClean="0">
                <a:solidFill>
                  <a:srgbClr val="FF0000"/>
                </a:solidFill>
              </a:rPr>
              <a:t>32pixels)</a:t>
            </a:r>
            <a:r>
              <a:rPr lang="zh-TW" altLang="en-US" b="1" dirty="0" smtClean="0">
                <a:solidFill>
                  <a:srgbClr val="FF0000"/>
                </a:solidFill>
              </a:rPr>
              <a:t>，這些污漬連通元件往往是牆壁的材質或是磚瓦的結構，所以這些污漬連通元件將被我們系統排除並判定為非污漬，</a:t>
            </a:r>
            <a:r>
              <a:rPr lang="zh-TW" altLang="en-US" dirty="0" smtClean="0"/>
              <a:t>其他被判定為污漬的像素設定其髒污程度值</a:t>
            </a:r>
            <a:r>
              <a:rPr lang="en-US" dirty="0" smtClean="0"/>
              <a:t>(dirty degree) (</a:t>
            </a:r>
            <a:r>
              <a:rPr lang="zh-TW" altLang="en-US" dirty="0" smtClean="0"/>
              <a:t>髒污程度值的定義在下面會提到</a:t>
            </a:r>
            <a:r>
              <a:rPr lang="en-US" dirty="0" smtClean="0"/>
              <a:t>)</a:t>
            </a:r>
            <a:r>
              <a:rPr lang="zh-TW" altLang="en-US" dirty="0" smtClean="0"/>
              <a:t>，其中我們找出連通元件的方法是利用</a:t>
            </a:r>
            <a:r>
              <a:rPr lang="en-US" dirty="0" err="1" smtClean="0"/>
              <a:t>Lifeng</a:t>
            </a:r>
            <a:r>
              <a:rPr lang="en-US" dirty="0" smtClean="0"/>
              <a:t> He </a:t>
            </a:r>
            <a:r>
              <a:rPr lang="zh-TW" altLang="en-US" dirty="0" smtClean="0"/>
              <a:t>等人</a:t>
            </a:r>
            <a:r>
              <a:rPr lang="en-US" dirty="0" smtClean="0"/>
              <a:t>2008</a:t>
            </a:r>
            <a:r>
              <a:rPr lang="zh-TW" altLang="en-US" dirty="0" smtClean="0"/>
              <a:t>年發表的</a:t>
            </a:r>
            <a:r>
              <a:rPr lang="en-US" dirty="0" smtClean="0"/>
              <a:t>A Run-Based Two-Scan Labeling Algorithm</a:t>
            </a:r>
            <a:r>
              <a:rPr lang="zh-TW" altLang="en-US" dirty="0" smtClean="0"/>
              <a:t>。</a:t>
            </a:r>
            <a:endParaRPr lang="en-US" altLang="zh-TW" dirty="0" smtClean="0"/>
          </a:p>
          <a:p>
            <a:pPr defTabSz="910468">
              <a:defRPr/>
            </a:pPr>
            <a:r>
              <a:rPr lang="zh-TW" altLang="en-US" dirty="0" smtClean="0"/>
              <a:t>最後，將這些污漬的像素由影像中排除</a:t>
            </a:r>
            <a:r>
              <a:rPr lang="en-US" dirty="0" smtClean="0"/>
              <a:t>(</a:t>
            </a:r>
            <a:r>
              <a:rPr lang="zh-TW" altLang="en-US" dirty="0" smtClean="0"/>
              <a:t>亮度值設為</a:t>
            </a:r>
            <a:r>
              <a:rPr lang="en-US" dirty="0" smtClean="0"/>
              <a:t>255)</a:t>
            </a:r>
            <a:r>
              <a:rPr lang="zh-TW" altLang="en-US" dirty="0" smtClean="0"/>
              <a:t>以便讓接下來階段找尋更多的污漬，完成第一回合的篩選；為了將污漬與鄰近區域之間亮度的差異特性也考量到我們系統，我們將影像切割成許多有重疊的子影像</a:t>
            </a:r>
            <a:r>
              <a:rPr lang="en-US" dirty="0" smtClean="0"/>
              <a:t>(</a:t>
            </a:r>
            <a:r>
              <a:rPr lang="zh-TW" altLang="en-US" dirty="0" smtClean="0"/>
              <a:t>其中子影像的長寬分別為原影像的</a:t>
            </a:r>
            <a:r>
              <a:rPr lang="en-US" dirty="0" smtClean="0"/>
              <a:t>1/2</a:t>
            </a:r>
            <a:r>
              <a:rPr lang="zh-TW" altLang="en-US" dirty="0" smtClean="0"/>
              <a:t>，重疊區域的長寬為子影像長寬的</a:t>
            </a:r>
            <a:r>
              <a:rPr lang="en-US" dirty="0" smtClean="0"/>
              <a:t>1/2</a:t>
            </a:r>
            <a:r>
              <a:rPr lang="zh-TW" altLang="en-US" dirty="0" smtClean="0"/>
              <a:t>，如下圖所示</a:t>
            </a:r>
            <a:r>
              <a:rPr lang="en-US" dirty="0" smtClean="0"/>
              <a:t>)</a:t>
            </a:r>
            <a:r>
              <a:rPr lang="zh-TW" altLang="en-US" dirty="0" smtClean="0"/>
              <a:t>進行第二回合的篩選，依上面同樣步驟，尋找每個子影像前</a:t>
            </a:r>
            <a:r>
              <a:rPr lang="en-US" dirty="0" smtClean="0"/>
              <a:t>5%</a:t>
            </a:r>
            <a:r>
              <a:rPr lang="zh-TW" altLang="en-US" dirty="0" smtClean="0"/>
              <a:t>暗的像素將其視為可能的污漬，將所有子影像所偵測到可能的污漬像素聯集起來尋找其連通元件，排除面積太小的非污漬的連通元件，並記錄系統在第二回合找到的污漬像素的髒污程度值，最後移除污漬像素並結束第二回合；系統一直持續依照上面同樣的步驟以迭代的方法切割子影像並找尋污漬，直到切割的子影像的長或寬小於系統設定的門檻值則篩選停止。</a:t>
            </a:r>
            <a:r>
              <a:rPr lang="en-US" dirty="0" smtClean="0"/>
              <a:t>(</a:t>
            </a:r>
            <a:r>
              <a:rPr lang="zh-TW" altLang="en-US" dirty="0" smtClean="0"/>
              <a:t>在我們的系統中設定</a:t>
            </a:r>
            <a:r>
              <a:rPr lang="en-US" dirty="0" smtClean="0"/>
              <a:t>35pixels)</a:t>
            </a:r>
            <a:r>
              <a:rPr lang="zh-TW" altLang="en-US" dirty="0" smtClean="0"/>
              <a:t>。</a:t>
            </a: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18</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zh-TW" altLang="en-US" dirty="0" smtClean="0"/>
              <a:t>最後，將這些污漬的像素由影像中排除</a:t>
            </a:r>
            <a:r>
              <a:rPr lang="en-US" dirty="0" smtClean="0"/>
              <a:t>(</a:t>
            </a:r>
            <a:r>
              <a:rPr lang="zh-TW" altLang="en-US" dirty="0" smtClean="0"/>
              <a:t>亮度值設為</a:t>
            </a:r>
            <a:r>
              <a:rPr lang="en-US" dirty="0" smtClean="0"/>
              <a:t>255)</a:t>
            </a:r>
            <a:r>
              <a:rPr lang="zh-TW" altLang="en-US" dirty="0" smtClean="0"/>
              <a:t>以便讓接下來階段找尋更多的污漬，完成第一回合的篩選；為了將污漬與鄰近區域之間亮度的差異特性也考量到我們系統，我們將影像切割成許多有重疊的子影像</a:t>
            </a:r>
            <a:r>
              <a:rPr lang="en-US" dirty="0" smtClean="0"/>
              <a:t>(</a:t>
            </a:r>
            <a:r>
              <a:rPr lang="zh-TW" altLang="en-US" b="1" i="1" dirty="0" smtClean="0"/>
              <a:t>其中子影像的長寬分別為原影像的</a:t>
            </a:r>
            <a:r>
              <a:rPr lang="en-US" b="1" i="1" dirty="0" smtClean="0"/>
              <a:t>1/2</a:t>
            </a:r>
            <a:r>
              <a:rPr lang="zh-TW" altLang="en-US" b="1" i="1" dirty="0" smtClean="0"/>
              <a:t>，重疊區域的長寬為子影像長寬的</a:t>
            </a:r>
            <a:r>
              <a:rPr lang="en-US" b="1" i="1" dirty="0" smtClean="0"/>
              <a:t>1/2</a:t>
            </a:r>
            <a:r>
              <a:rPr lang="zh-TW" altLang="en-US" b="1" i="1" dirty="0" smtClean="0"/>
              <a:t>，如下圖所示</a:t>
            </a:r>
            <a:r>
              <a:rPr lang="en-US" dirty="0" smtClean="0"/>
              <a:t>)</a:t>
            </a:r>
            <a:r>
              <a:rPr lang="zh-TW" altLang="en-US" dirty="0" smtClean="0"/>
              <a:t>進行第二回合的篩選，依上面同樣步驟，尋找每個子影像前</a:t>
            </a:r>
            <a:r>
              <a:rPr lang="en-US" dirty="0" smtClean="0"/>
              <a:t>5%</a:t>
            </a:r>
            <a:r>
              <a:rPr lang="zh-TW" altLang="en-US" dirty="0" smtClean="0"/>
              <a:t>暗的像素將其視為可能的污漬，將所有子影像所偵測到可能的污漬像素聯集起來尋找其連通元件，排除面積太小的非污漬的連通元件，並記錄系統在第二回合找到的污漬像素的髒污程度值，最後移除污漬像素並結束第二回合；系統一直持續依照上面同樣的步驟以迭代的方法切割子影像並找尋污漬，直到切割的子影像的長或寬小於系統設定的門檻值則篩選停止。</a:t>
            </a:r>
            <a:r>
              <a:rPr lang="en-US" dirty="0" smtClean="0"/>
              <a:t>(</a:t>
            </a:r>
            <a:r>
              <a:rPr lang="zh-TW" altLang="en-US" dirty="0" smtClean="0"/>
              <a:t>在我們的系統中設定</a:t>
            </a:r>
            <a:r>
              <a:rPr lang="en-US" dirty="0" smtClean="0"/>
              <a:t>35pixels)</a:t>
            </a:r>
            <a:r>
              <a:rPr lang="zh-TW" altLang="en-US" dirty="0" smtClean="0"/>
              <a:t>。</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19</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zh-TW" altLang="en-US" dirty="0" smtClean="0"/>
              <a:t>排除將</a:t>
            </a:r>
            <a:r>
              <a:rPr lang="en-US" dirty="0" smtClean="0"/>
              <a:t>edge</a:t>
            </a:r>
            <a:r>
              <a:rPr lang="zh-TW" altLang="en-US" dirty="0" smtClean="0"/>
              <a:t>視為污漬的可能性</a:t>
            </a:r>
            <a:endParaRPr lang="en-US" altLang="zh-TW" dirty="0" smtClean="0"/>
          </a:p>
          <a:p>
            <a:pPr defTabSz="910468">
              <a:defRPr/>
            </a:pPr>
            <a:r>
              <a:rPr lang="zh-TW" altLang="en-US" dirty="0" smtClean="0"/>
              <a:t>亮度較低的邊點也可能被系統在偵測為污漬，但實際上這些很有可能僅僅是牆壁磚瓦的結構，並非是實際上人眼認定的污漬，考量到污漬具有集中性，所以污漬的形狀通常不是以線條型的形式出現，</a:t>
            </a:r>
            <a:endParaRPr lang="en-US" altLang="zh-TW" dirty="0" smtClean="0"/>
          </a:p>
          <a:p>
            <a:pPr defTabSz="910468">
              <a:defRPr/>
            </a:pPr>
            <a:endParaRPr lang="en-US" altLang="zh-TW" dirty="0" smtClean="0"/>
          </a:p>
          <a:p>
            <a:pPr defTabSz="910468">
              <a:defRPr/>
            </a:pPr>
            <a:r>
              <a:rPr lang="zh-TW" altLang="en-US" dirty="0" smtClean="0"/>
              <a:t>下面的圖，先進行</a:t>
            </a:r>
            <a:r>
              <a:rPr lang="en-US" dirty="0" smtClean="0"/>
              <a:t>First Scan</a:t>
            </a:r>
            <a:r>
              <a:rPr lang="zh-TW" altLang="en-US" dirty="0" smtClean="0"/>
              <a:t>，計算</a:t>
            </a:r>
            <a:r>
              <a:rPr lang="en-US" dirty="0" smtClean="0"/>
              <a:t>image</a:t>
            </a:r>
            <a:r>
              <a:rPr lang="zh-TW" altLang="en-US" dirty="0" smtClean="0"/>
              <a:t>上每個點與左邊最鄰近</a:t>
            </a:r>
            <a:r>
              <a:rPr lang="en-US" dirty="0" smtClean="0"/>
              <a:t>contour</a:t>
            </a:r>
            <a:r>
              <a:rPr lang="zh-TW" altLang="en-US" dirty="0" smtClean="0"/>
              <a:t>的點之距離</a:t>
            </a:r>
            <a:r>
              <a:rPr lang="en-US" dirty="0" smtClean="0"/>
              <a:t>(</a:t>
            </a:r>
            <a:r>
              <a:rPr lang="zh-TW" altLang="en-US" dirty="0" smtClean="0"/>
              <a:t>若本身是</a:t>
            </a:r>
            <a:r>
              <a:rPr lang="en-US" dirty="0" smtClean="0"/>
              <a:t>contour</a:t>
            </a:r>
            <a:r>
              <a:rPr lang="zh-TW" altLang="en-US" dirty="0" smtClean="0"/>
              <a:t>則距離設為</a:t>
            </a:r>
            <a:r>
              <a:rPr lang="en-US" dirty="0" smtClean="0"/>
              <a:t>0)</a:t>
            </a:r>
            <a:r>
              <a:rPr lang="zh-TW" altLang="en-US" dirty="0" smtClean="0"/>
              <a:t>，</a:t>
            </a:r>
            <a:endParaRPr lang="en-US" altLang="zh-TW" dirty="0" smtClean="0"/>
          </a:p>
          <a:p>
            <a:pPr defTabSz="910468">
              <a:defRPr/>
            </a:pPr>
            <a:r>
              <a:rPr lang="zh-TW" altLang="en-US" dirty="0" smtClean="0"/>
              <a:t>接著進行</a:t>
            </a:r>
            <a:r>
              <a:rPr lang="en-US" dirty="0" smtClean="0"/>
              <a:t>Second Scan</a:t>
            </a:r>
            <a:r>
              <a:rPr lang="zh-TW" altLang="en-US" dirty="0" smtClean="0"/>
              <a:t>，計算每一個點與右邊最鄰近</a:t>
            </a:r>
            <a:r>
              <a:rPr lang="en-US" dirty="0" smtClean="0"/>
              <a:t>contour</a:t>
            </a:r>
            <a:r>
              <a:rPr lang="zh-TW" altLang="en-US" dirty="0" smtClean="0"/>
              <a:t>的點之距離並與之前此點計算左邊最鄰近</a:t>
            </a:r>
            <a:r>
              <a:rPr lang="en-US" dirty="0" smtClean="0"/>
              <a:t>contour</a:t>
            </a:r>
            <a:r>
              <a:rPr lang="zh-TW" altLang="en-US" dirty="0" smtClean="0"/>
              <a:t>的點之距離取較小者</a:t>
            </a:r>
            <a:r>
              <a:rPr lang="en-US" dirty="0" smtClean="0"/>
              <a:t>(</a:t>
            </a:r>
            <a:r>
              <a:rPr lang="zh-TW" altLang="en-US" dirty="0" smtClean="0"/>
              <a:t>若本身是</a:t>
            </a:r>
            <a:r>
              <a:rPr lang="en-US" dirty="0" smtClean="0"/>
              <a:t>contour</a:t>
            </a:r>
            <a:r>
              <a:rPr lang="zh-TW" altLang="en-US" dirty="0" smtClean="0"/>
              <a:t>則距離設為</a:t>
            </a:r>
            <a:r>
              <a:rPr lang="en-US" dirty="0" smtClean="0"/>
              <a:t>0)</a:t>
            </a:r>
            <a:r>
              <a:rPr lang="zh-TW" altLang="en-US" dirty="0" smtClean="0"/>
              <a:t>，其他方向的做法也依此類推。</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20</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en-US" dirty="0" smtClean="0"/>
              <a:t>Dirty-Degree-Map</a:t>
            </a:r>
            <a:r>
              <a:rPr lang="zh-TW" altLang="en-US" dirty="0" smtClean="0"/>
              <a:t>是經由區域亮度門檻篩選後所產生的，</a:t>
            </a:r>
            <a:endParaRPr lang="en-US" altLang="zh-TW" dirty="0" smtClean="0"/>
          </a:p>
          <a:p>
            <a:pPr defTabSz="910468">
              <a:defRPr/>
            </a:pPr>
            <a:r>
              <a:rPr lang="en-US" dirty="0" err="1" smtClean="0"/>
              <a:t>DirtyDegreeMap</a:t>
            </a:r>
            <a:r>
              <a:rPr lang="zh-TW" altLang="en-US" dirty="0" smtClean="0"/>
              <a:t>的大小和原影像大小一樣的二維陣列，</a:t>
            </a:r>
            <a:endParaRPr lang="en-US" altLang="zh-TW" dirty="0" smtClean="0"/>
          </a:p>
          <a:p>
            <a:pPr defTabSz="910468">
              <a:defRPr/>
            </a:pPr>
            <a:r>
              <a:rPr lang="en-US" dirty="0" err="1" smtClean="0"/>
              <a:t>DirtyDegreeMap</a:t>
            </a:r>
            <a:r>
              <a:rPr lang="zh-TW" altLang="en-US" dirty="0" smtClean="0"/>
              <a:t>中每個</a:t>
            </a:r>
            <a:r>
              <a:rPr lang="zh-TW" altLang="en-US" dirty="0" smtClean="0">
                <a:solidFill>
                  <a:srgbClr val="FF0000"/>
                </a:solidFill>
              </a:rPr>
              <a:t>位置記錄</a:t>
            </a:r>
            <a:r>
              <a:rPr lang="zh-TW" altLang="en-US" dirty="0" smtClean="0"/>
              <a:t>的值是代表著這個位置</a:t>
            </a:r>
            <a:r>
              <a:rPr lang="zh-TW" altLang="en-US" dirty="0" smtClean="0">
                <a:solidFill>
                  <a:srgbClr val="FF0000"/>
                </a:solidFill>
              </a:rPr>
              <a:t>髒污的程度</a:t>
            </a:r>
            <a:r>
              <a:rPr lang="zh-TW" altLang="en-US" dirty="0" smtClean="0"/>
              <a:t>。</a:t>
            </a:r>
            <a:endParaRPr lang="en-US" altLang="zh-TW" dirty="0" smtClean="0"/>
          </a:p>
          <a:p>
            <a:pPr defTabSz="910468">
              <a:defRPr/>
            </a:pPr>
            <a:endParaRPr lang="en-US" altLang="zh-TW" dirty="0" smtClean="0"/>
          </a:p>
          <a:p>
            <a:pPr defTabSz="910468">
              <a:defRPr/>
            </a:pPr>
            <a:endParaRPr lang="en-US" altLang="zh-TW" dirty="0" smtClean="0"/>
          </a:p>
          <a:p>
            <a:pPr defTabSz="910468">
              <a:defRPr/>
            </a:pPr>
            <a:r>
              <a:rPr lang="zh-TW" altLang="en-US" dirty="0" smtClean="0"/>
              <a:t>原因是我們在</a:t>
            </a:r>
            <a:r>
              <a:rPr lang="en-US" dirty="0" smtClean="0"/>
              <a:t>1/4</a:t>
            </a:r>
            <a:r>
              <a:rPr lang="zh-TW" altLang="en-US" dirty="0" smtClean="0"/>
              <a:t>大小的子影像搜尋污漬，所以系統只能保證這些在子影像所搜尋出來的污漬，</a:t>
            </a:r>
            <a:endParaRPr lang="en-US" altLang="zh-TW" dirty="0" smtClean="0"/>
          </a:p>
          <a:p>
            <a:pPr defTabSz="910468">
              <a:defRPr/>
            </a:pPr>
            <a:r>
              <a:rPr lang="zh-TW" altLang="en-US" dirty="0" smtClean="0"/>
              <a:t>亮度值能低於原影像中屬於此</a:t>
            </a:r>
            <a:r>
              <a:rPr lang="en-US" dirty="0" smtClean="0"/>
              <a:t>1/4</a:t>
            </a:r>
            <a:r>
              <a:rPr lang="zh-TW" altLang="en-US" dirty="0" smtClean="0"/>
              <a:t>子影像的其他非污漬的像素，我們只敢以這</a:t>
            </a:r>
            <a:r>
              <a:rPr lang="en-US" dirty="0" smtClean="0"/>
              <a:t>1/4</a:t>
            </a:r>
            <a:r>
              <a:rPr lang="zh-TW" altLang="en-US" dirty="0" smtClean="0"/>
              <a:t>的機率去猜測。</a:t>
            </a:r>
            <a:endParaRPr lang="en-US" altLang="zh-TW" dirty="0" smtClean="0"/>
          </a:p>
          <a:p>
            <a:pPr defTabSz="910468">
              <a:defRPr/>
            </a:pPr>
            <a:r>
              <a:rPr lang="zh-TW" altLang="en-US" dirty="0" smtClean="0"/>
              <a:t>其他回合所找到的污漬的髒污程度也依此類推。</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21</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污漬修復步驟：</a:t>
            </a:r>
            <a:endParaRPr lang="en-US" altLang="zh-TW" dirty="0" smtClean="0"/>
          </a:p>
          <a:p>
            <a:pPr marL="846735" lvl="1" indent="-455234">
              <a:buFont typeface="Wingdings" pitchFamily="2" charset="2"/>
              <a:buAutoNum type="circleNumWdWhitePlain"/>
            </a:pPr>
            <a:r>
              <a:rPr lang="zh-TW" altLang="en-US" dirty="0" smtClean="0"/>
              <a:t>對每一個污漬的連通元件找出一個可以包含此元件的最小矩形，視為污漬區域。</a:t>
            </a:r>
          </a:p>
          <a:p>
            <a:pPr marL="846735" lvl="1" indent="-455234">
              <a:buFont typeface="Wingdings" pitchFamily="2" charset="2"/>
              <a:buAutoNum type="circleNumWdWhitePlain"/>
            </a:pPr>
            <a:r>
              <a:rPr lang="zh-TW" altLang="en-US" dirty="0" smtClean="0"/>
              <a:t>依照系統定義的污漬修復的順序對每個污漬區域進行材質合成。</a:t>
            </a:r>
            <a:endParaRPr lang="en-US" altLang="zh-TW" dirty="0" smtClean="0"/>
          </a:p>
          <a:p>
            <a:pPr marL="1083457" lvl="2" indent="-455234">
              <a:buFont typeface="+mj-lt"/>
              <a:buAutoNum type="alphaLcParenR"/>
            </a:pPr>
            <a:r>
              <a:rPr lang="zh-TW" altLang="en-US" dirty="0" smtClean="0"/>
              <a:t>乾淨區域偵測</a:t>
            </a:r>
            <a:endParaRPr lang="en-US" altLang="zh-TW" dirty="0" smtClean="0"/>
          </a:p>
          <a:p>
            <a:pPr marL="1083457" lvl="2" indent="-455234">
              <a:buFont typeface="+mj-lt"/>
              <a:buAutoNum type="alphaLcParenR"/>
            </a:pPr>
            <a:r>
              <a:rPr lang="zh-TW" altLang="en-US" dirty="0" smtClean="0"/>
              <a:t>找到汙漬修復順序</a:t>
            </a:r>
            <a:endParaRPr lang="en-US" altLang="zh-TW" dirty="0" smtClean="0"/>
          </a:p>
          <a:p>
            <a:pPr marL="1083457" lvl="2" indent="-455234">
              <a:buFont typeface="+mj-lt"/>
              <a:buAutoNum type="alphaLcParenR"/>
            </a:pPr>
            <a:r>
              <a:rPr lang="zh-TW" altLang="en-US" dirty="0" smtClean="0"/>
              <a:t>材質合成</a:t>
            </a:r>
          </a:p>
          <a:p>
            <a:pPr marL="846735" lvl="1" indent="-455234">
              <a:buFont typeface="Wingdings" pitchFamily="2" charset="2"/>
              <a:buAutoNum type="circleNumWdWhitePlain"/>
            </a:pPr>
            <a:r>
              <a:rPr lang="zh-TW" altLang="en-US" b="1" dirty="0" smtClean="0"/>
              <a:t>若需要</a:t>
            </a:r>
            <a:r>
              <a:rPr lang="zh-TW" altLang="en-US" dirty="0" smtClean="0"/>
              <a:t>可以進行</a:t>
            </a:r>
            <a:r>
              <a:rPr lang="en-US" dirty="0" smtClean="0"/>
              <a:t>Adaptive Poisson Editing</a:t>
            </a:r>
            <a:r>
              <a:rPr lang="zh-TW" altLang="en-US" dirty="0" smtClean="0"/>
              <a:t>來進行無縫接合使得合成的區域顏色與周圍一致</a:t>
            </a:r>
            <a:r>
              <a:rPr lang="en-US" dirty="0" smtClean="0"/>
              <a:t>(</a:t>
            </a:r>
            <a:r>
              <a:rPr lang="zh-TW" altLang="en-US" dirty="0" smtClean="0"/>
              <a:t>非必要</a:t>
            </a:r>
            <a:r>
              <a:rPr lang="en-US" dirty="0" smtClean="0"/>
              <a:t>)</a:t>
            </a:r>
            <a:r>
              <a:rPr lang="zh-TW" altLang="en-US" dirty="0" smtClean="0"/>
              <a:t>。</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26</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zh-TW" altLang="en-US" dirty="0" smtClean="0"/>
              <a:t>污漬修復的順序之決定</a:t>
            </a:r>
            <a:endParaRPr lang="en-US" altLang="zh-TW" dirty="0" smtClean="0"/>
          </a:p>
          <a:p>
            <a:pPr defTabSz="910468">
              <a:defRPr/>
            </a:pPr>
            <a:endParaRPr lang="en-US" altLang="zh-TW" dirty="0" smtClean="0"/>
          </a:p>
          <a:p>
            <a:pPr defTabSz="910468">
              <a:defRPr/>
            </a:pPr>
            <a:r>
              <a:rPr lang="zh-TW" altLang="en-US" dirty="0" smtClean="0"/>
              <a:t>原因</a:t>
            </a:r>
            <a:r>
              <a:rPr lang="zh-TW" altLang="en-US" dirty="0" smtClean="0">
                <a:latin typeface="新細明體"/>
                <a:ea typeface="+mn-ea"/>
              </a:rPr>
              <a:t>：</a:t>
            </a:r>
            <a:r>
              <a:rPr lang="zh-TW" altLang="en-US" dirty="0" smtClean="0"/>
              <a:t>因為通常在解析度越小的影像中所偵測出來的污漬更加的多且連續，當將此污漬對應回原解析度時，會發現有些污漬的連通元件明顯的大，</a:t>
            </a:r>
            <a:endParaRPr lang="en-US" altLang="zh-TW" dirty="0" smtClean="0"/>
          </a:p>
          <a:p>
            <a:pPr defTabSz="910468">
              <a:defRPr/>
            </a:pPr>
            <a:r>
              <a:rPr lang="zh-TW" altLang="en-US" dirty="0" smtClean="0"/>
              <a:t>在進行修復時，可能會出現以相對小的乾淨區域來合成到大污漬區域，造成合成結果出現明顯的規律，</a:t>
            </a:r>
            <a:endParaRPr lang="en-US" altLang="zh-TW" dirty="0" smtClean="0"/>
          </a:p>
          <a:p>
            <a:pPr defTabSz="910468">
              <a:defRPr/>
            </a:pPr>
            <a:r>
              <a:rPr lang="zh-TW" altLang="en-US" dirty="0" smtClean="0"/>
              <a:t>此外，也可能會因為僅參考一個相對小的區域來合成大區域時破壞必須尊重原本影像中材質的區域多樣性。</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27</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lvl="1" defTabSz="910468">
              <a:defRPr/>
            </a:pPr>
            <a:r>
              <a:rPr lang="zh-TW" altLang="en-US" dirty="0" smtClean="0"/>
              <a:t>計算完需要修補污漬區域的平均髒污程度</a:t>
            </a:r>
            <a:r>
              <a:rPr lang="zh-TW" altLang="en-US" dirty="0" smtClean="0">
                <a:latin typeface="新細明體"/>
                <a:ea typeface="+mn-ea"/>
              </a:rPr>
              <a:t>：</a:t>
            </a:r>
            <a:r>
              <a:rPr lang="zh-TW" altLang="en-US" dirty="0" smtClean="0"/>
              <a:t>區域中髒污程度的大小主要是依據系統在偵測污漬時所建立的</a:t>
            </a:r>
            <a:r>
              <a:rPr lang="en-US" dirty="0" err="1" smtClean="0"/>
              <a:t>DirtyDegreeMap</a:t>
            </a:r>
            <a:r>
              <a:rPr lang="zh-TW" altLang="en-US" dirty="0" smtClean="0"/>
              <a:t>，系統會先計算目前需要修補污漬區域的平均髒污程度，而平均髒污程度</a:t>
            </a:r>
            <a:r>
              <a:rPr lang="en-US" dirty="0" smtClean="0"/>
              <a:t>=</a:t>
            </a:r>
            <a:r>
              <a:rPr lang="zh-TW" altLang="en-US" dirty="0" smtClean="0"/>
              <a:t>區域髒污程度和</a:t>
            </a:r>
            <a:r>
              <a:rPr lang="en-US" dirty="0" smtClean="0"/>
              <a:t>/</a:t>
            </a:r>
            <a:r>
              <a:rPr lang="zh-TW" altLang="en-US" dirty="0" smtClean="0"/>
              <a:t>區域大小</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28</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使用</a:t>
            </a:r>
            <a:r>
              <a:rPr lang="en-US" dirty="0" err="1" smtClean="0"/>
              <a:t>Efros</a:t>
            </a:r>
            <a:r>
              <a:rPr lang="zh-TW" altLang="en-US" dirty="0" smtClean="0"/>
              <a:t>等人提出的</a:t>
            </a:r>
            <a:r>
              <a:rPr lang="en-US" dirty="0" smtClean="0"/>
              <a:t>Image Quilting for Texture Synthesis and Transfer</a:t>
            </a:r>
            <a:r>
              <a:rPr lang="zh-TW" altLang="en-US" dirty="0" smtClean="0"/>
              <a:t>材質合成演算法來實作。</a:t>
            </a:r>
            <a:endParaRPr lang="en-US" altLang="zh-TW" dirty="0" smtClean="0"/>
          </a:p>
          <a:p>
            <a:pPr marL="846735" lvl="1" indent="-455234">
              <a:buFont typeface="Wingdings" pitchFamily="2" charset="2"/>
              <a:buAutoNum type="circleNumWdWhitePlain"/>
            </a:pPr>
            <a:r>
              <a:rPr lang="zh-TW" altLang="en-US" dirty="0" smtClean="0"/>
              <a:t>每回合皆由左而右、由上而下的掃描方式將一個區塊合成到目前材質結果上。</a:t>
            </a:r>
          </a:p>
          <a:p>
            <a:pPr marL="846735" lvl="1" indent="-455234">
              <a:buFont typeface="Wingdings" pitchFamily="2" charset="2"/>
              <a:buAutoNum type="circleNumWdWhitePlain"/>
            </a:pPr>
            <a:r>
              <a:rPr lang="zh-TW" altLang="en-US" dirty="0" smtClean="0"/>
              <a:t>第一回合的區塊是從樣本材質中隨機挑選的。</a:t>
            </a:r>
          </a:p>
          <a:p>
            <a:pPr marL="846735" lvl="1" indent="-455234">
              <a:buFont typeface="Wingdings" pitchFamily="2" charset="2"/>
              <a:buAutoNum type="circleNumWdWhitePlain"/>
            </a:pPr>
            <a:r>
              <a:rPr lang="zh-TW" altLang="en-US" dirty="0" smtClean="0"/>
              <a:t>接下來每回合中，區塊的選擇是依照目前已經合成的材質部分與樣本材質中所有可能被選擇到的區塊之間重疊區域</a:t>
            </a:r>
            <a:r>
              <a:rPr lang="en-US" dirty="0" smtClean="0"/>
              <a:t>(</a:t>
            </a:r>
            <a:r>
              <a:rPr lang="zh-TW" altLang="en-US" dirty="0" smtClean="0"/>
              <a:t>可能有上面或左邊的重疊區域</a:t>
            </a:r>
            <a:r>
              <a:rPr lang="en-US" dirty="0" smtClean="0"/>
              <a:t>)</a:t>
            </a:r>
            <a:r>
              <a:rPr lang="zh-TW" altLang="en-US" dirty="0" smtClean="0"/>
              <a:t>計算平方差之和</a:t>
            </a:r>
            <a:r>
              <a:rPr lang="en-US" dirty="0" smtClean="0"/>
              <a:t>(sum of squared differences)</a:t>
            </a:r>
            <a:r>
              <a:rPr lang="zh-TW" altLang="en-US" dirty="0" smtClean="0"/>
              <a:t>，接著隨機選擇樣本材質的區塊中與已經合成的材質部分重疊區域之平方差小於等於</a:t>
            </a:r>
            <a:r>
              <a:rPr lang="en-US" dirty="0" smtClean="0"/>
              <a:t>(1+err)*(</a:t>
            </a:r>
            <a:r>
              <a:rPr lang="zh-TW" altLang="en-US" dirty="0" smtClean="0"/>
              <a:t>樣本材質的區塊中與已經合成的材質部分重疊區域擁有的最小平方差之和</a:t>
            </a:r>
            <a:r>
              <a:rPr lang="en-US" dirty="0" smtClean="0"/>
              <a:t>)  (</a:t>
            </a:r>
            <a:r>
              <a:rPr lang="zh-TW" altLang="en-US" dirty="0" smtClean="0"/>
              <a:t>系統預設</a:t>
            </a:r>
            <a:r>
              <a:rPr lang="en-US" dirty="0" smtClean="0"/>
              <a:t>err=0.1)</a:t>
            </a:r>
            <a:r>
              <a:rPr lang="zh-TW" altLang="en-US" dirty="0" smtClean="0"/>
              <a:t>。</a:t>
            </a:r>
          </a:p>
          <a:p>
            <a:pPr marL="846735" lvl="1" indent="-455234">
              <a:buFont typeface="Wingdings" pitchFamily="2" charset="2"/>
              <a:buAutoNum type="circleNumWdWhitePlain"/>
            </a:pPr>
            <a:r>
              <a:rPr lang="zh-TW" altLang="en-US" dirty="0" smtClean="0"/>
              <a:t>利用</a:t>
            </a:r>
            <a:r>
              <a:rPr lang="en-US" dirty="0" smtClean="0"/>
              <a:t>Dynamic Programming</a:t>
            </a:r>
            <a:r>
              <a:rPr lang="zh-TW" altLang="en-US" dirty="0" smtClean="0"/>
              <a:t>找出這回合中用來合成的區塊與已經合成的材質部分之間重疊區域的最小成本路徑</a:t>
            </a:r>
            <a:r>
              <a:rPr lang="en-US" dirty="0" smtClean="0"/>
              <a:t>(minimum cost path)</a:t>
            </a:r>
            <a:r>
              <a:rPr lang="zh-TW" altLang="en-US" dirty="0" smtClean="0"/>
              <a:t>，以此路徑做為最小錯誤邊界切割</a:t>
            </a:r>
            <a:r>
              <a:rPr lang="en-US" dirty="0" smtClean="0"/>
              <a:t>(minimum error boundary cut)</a:t>
            </a:r>
            <a:r>
              <a:rPr lang="zh-TW" altLang="en-US" dirty="0" smtClean="0"/>
              <a:t>的依據，盡可能地減少區塊貼合時產生的瑕疵。</a:t>
            </a:r>
          </a:p>
          <a:p>
            <a:pPr marL="846735" lvl="1" indent="-455234">
              <a:buFont typeface="Wingdings" pitchFamily="2" charset="2"/>
              <a:buAutoNum type="circleNumWdWhitePlain"/>
            </a:pPr>
            <a:r>
              <a:rPr lang="zh-TW" altLang="en-US" dirty="0" smtClean="0"/>
              <a:t>依照第</a:t>
            </a:r>
            <a:r>
              <a:rPr lang="en-US" dirty="0" smtClean="0"/>
              <a:t>3</a:t>
            </a:r>
            <a:r>
              <a:rPr lang="zh-TW" altLang="en-US" dirty="0" smtClean="0"/>
              <a:t>、</a:t>
            </a:r>
            <a:r>
              <a:rPr lang="en-US" dirty="0" smtClean="0"/>
              <a:t>4</a:t>
            </a:r>
            <a:r>
              <a:rPr lang="zh-TW" altLang="en-US" dirty="0" smtClean="0"/>
              <a:t>一直不斷找適合的區塊並切割後貼合到已經合成的材質上，直到填滿需填補的區域。</a:t>
            </a: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30</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zh-TW" altLang="en-US" dirty="0" smtClean="0"/>
              <a:t>使用數位影像紀錄生活周遭事物的人們俱增，造就數位影像處理的蓬勃發展。其中，修復影像內容就是常見的一個熱門的議題。由於在拍照時常常有很多因素是不能控制的，例如：被拍攝物原本的外觀、遮蔽物的影響</a:t>
            </a:r>
            <a:r>
              <a:rPr lang="en-US" dirty="0" smtClean="0"/>
              <a:t>…</a:t>
            </a:r>
            <a:r>
              <a:rPr lang="zh-TW" altLang="en-US" dirty="0" smtClean="0"/>
              <a:t>等，以上因素都可能使得拍攝後影像並不如攝影者想像中的完美</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4</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a:t>
            </a:r>
            <a:r>
              <a:rPr lang="en-US" dirty="0" smtClean="0"/>
              <a:t>Ax=b</a:t>
            </a:r>
            <a:r>
              <a:rPr lang="zh-TW" altLang="en-US" dirty="0" smtClean="0"/>
              <a:t>）其中</a:t>
            </a:r>
            <a:r>
              <a:rPr lang="en-US" dirty="0" smtClean="0"/>
              <a:t>A</a:t>
            </a:r>
            <a:r>
              <a:rPr lang="zh-TW" altLang="en-US" dirty="0" smtClean="0"/>
              <a:t>是</a:t>
            </a:r>
            <a:r>
              <a:rPr lang="en-US" dirty="0" smtClean="0"/>
              <a:t>Laplace Sparse Matrix</a:t>
            </a:r>
            <a:r>
              <a:rPr lang="zh-TW" altLang="en-US" dirty="0" smtClean="0"/>
              <a:t>，</a:t>
            </a:r>
            <a:r>
              <a:rPr lang="en-US" dirty="0" smtClean="0"/>
              <a:t>x</a:t>
            </a:r>
            <a:r>
              <a:rPr lang="zh-TW" altLang="en-US" dirty="0" smtClean="0"/>
              <a:t>為</a:t>
            </a:r>
            <a:r>
              <a:rPr lang="en-US" altLang="zh-TW" dirty="0" smtClean="0"/>
              <a:t>Ω</a:t>
            </a:r>
            <a:r>
              <a:rPr lang="zh-TW" altLang="en-US" dirty="0" smtClean="0"/>
              <a:t>中我們所要估計的</a:t>
            </a:r>
            <a:r>
              <a:rPr lang="en-US" i="1" dirty="0" smtClean="0"/>
              <a:t>f</a:t>
            </a:r>
            <a:r>
              <a:rPr lang="zh-TW" altLang="en-US" dirty="0" smtClean="0"/>
              <a:t>純量場，</a:t>
            </a:r>
            <a:r>
              <a:rPr lang="en-US" dirty="0" smtClean="0"/>
              <a:t>b</a:t>
            </a:r>
            <a:r>
              <a:rPr lang="zh-TW" altLang="en-US" dirty="0" smtClean="0"/>
              <a:t>是來源影像中每個點的</a:t>
            </a:r>
            <a:r>
              <a:rPr lang="en-US" dirty="0" smtClean="0"/>
              <a:t>gradient</a:t>
            </a:r>
            <a:r>
              <a:rPr lang="zh-TW" altLang="en-US" dirty="0" smtClean="0"/>
              <a:t>和加上</a:t>
            </a:r>
            <a:r>
              <a:rPr lang="en-US" i="1" dirty="0" smtClean="0"/>
              <a:t>f</a:t>
            </a:r>
            <a:r>
              <a:rPr lang="en-US" i="1" baseline="30000" dirty="0" smtClean="0"/>
              <a:t>*</a:t>
            </a:r>
            <a:r>
              <a:rPr lang="zh-TW" altLang="en-US" dirty="0" smtClean="0"/>
              <a:t>在</a:t>
            </a:r>
            <a:r>
              <a:rPr lang="en-US" dirty="0" smtClean="0"/>
              <a:t>∂</a:t>
            </a:r>
            <a:r>
              <a:rPr lang="en-US" altLang="zh-TW" dirty="0" smtClean="0"/>
              <a:t>Ω</a:t>
            </a:r>
            <a:r>
              <a:rPr lang="zh-TW" altLang="en-US" dirty="0" smtClean="0"/>
              <a:t>上的純量值所組成的。</a:t>
            </a:r>
            <a:endParaRPr lang="en-US" altLang="zh-TW" dirty="0" smtClean="0"/>
          </a:p>
          <a:p>
            <a:endParaRPr lang="en-US" altLang="zh-TW" dirty="0" smtClean="0"/>
          </a:p>
          <a:p>
            <a:pPr defTabSz="910468">
              <a:defRPr/>
            </a:pPr>
            <a:r>
              <a:rPr lang="zh-TW" altLang="en-US" dirty="0" smtClean="0"/>
              <a:t>（</a:t>
            </a:r>
            <a:r>
              <a:rPr lang="en-US" dirty="0" smtClean="0"/>
              <a:t>Adaptive Poisson Image Editing</a:t>
            </a:r>
            <a:r>
              <a:rPr lang="zh-TW" altLang="en-US" dirty="0" smtClean="0"/>
              <a:t>）即使我們使用</a:t>
            </a:r>
            <a:r>
              <a:rPr lang="en-US" dirty="0" smtClean="0"/>
              <a:t>Poisson Image Editing</a:t>
            </a:r>
            <a:r>
              <a:rPr lang="zh-TW" altLang="en-US" dirty="0" smtClean="0"/>
              <a:t>來調整合成的乾淨材質得以無縫貼圖到污漬區域，可是我們發現成效沒我們想像中好，當我們深入觀察後發現，由於我們並沒有保證</a:t>
            </a:r>
            <a:r>
              <a:rPr lang="en-US" dirty="0" smtClean="0"/>
              <a:t>∂</a:t>
            </a:r>
            <a:r>
              <a:rPr lang="en-US" altLang="zh-TW" dirty="0" smtClean="0"/>
              <a:t>Ω</a:t>
            </a:r>
            <a:r>
              <a:rPr lang="zh-TW" altLang="en-US" dirty="0" smtClean="0"/>
              <a:t>上沒有污漬或者是亮度值較低的邊點在其中，而可能使得</a:t>
            </a:r>
            <a:r>
              <a:rPr lang="en-US" dirty="0" smtClean="0"/>
              <a:t>Poisson Image Editing</a:t>
            </a:r>
            <a:r>
              <a:rPr lang="zh-TW" altLang="en-US" dirty="0" smtClean="0"/>
              <a:t>貼合到污漬區域後原本乾淨的材質變暗或變髒了，於是我們提出了一個方法使得在進行</a:t>
            </a:r>
            <a:r>
              <a:rPr lang="en-US" dirty="0" smtClean="0"/>
              <a:t>Poisson Image Editing</a:t>
            </a:r>
            <a:r>
              <a:rPr lang="zh-TW" altLang="en-US" dirty="0" smtClean="0"/>
              <a:t>前先偵測</a:t>
            </a:r>
            <a:r>
              <a:rPr lang="en-US" dirty="0" smtClean="0"/>
              <a:t>∂</a:t>
            </a:r>
            <a:r>
              <a:rPr lang="en-US" altLang="zh-TW" dirty="0" smtClean="0"/>
              <a:t>Ω</a:t>
            </a:r>
            <a:r>
              <a:rPr lang="zh-TW" altLang="en-US" dirty="0" smtClean="0"/>
              <a:t>上的污漬或是亮度值較低的邊點並設法排除它，我們稱之為</a:t>
            </a:r>
            <a:r>
              <a:rPr lang="en-US" dirty="0" smtClean="0"/>
              <a:t>Adaptive Poisson Image Editing</a:t>
            </a:r>
            <a:r>
              <a:rPr lang="zh-TW" altLang="en-US" dirty="0" smtClean="0"/>
              <a:t>。</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36</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dirty="0" smtClean="0"/>
              <a:t>((</a:t>
            </a:r>
            <a:r>
              <a:rPr lang="en-US" dirty="0" err="1" smtClean="0"/>
              <a:t>x</a:t>
            </a:r>
            <a:r>
              <a:rPr lang="en-US" baseline="-25000" dirty="0" err="1" smtClean="0"/>
              <a:t>p</a:t>
            </a:r>
            <a:r>
              <a:rPr lang="en-US" dirty="0" err="1" smtClean="0"/>
              <a:t>,y</a:t>
            </a:r>
            <a:r>
              <a:rPr lang="en-US" baseline="-25000" dirty="0" err="1" smtClean="0"/>
              <a:t>p</a:t>
            </a:r>
            <a:r>
              <a:rPr lang="en-US" dirty="0" smtClean="0"/>
              <a:t>)</a:t>
            </a:r>
            <a:r>
              <a:rPr lang="zh-TW" altLang="en-US" dirty="0" smtClean="0"/>
              <a:t>為</a:t>
            </a:r>
            <a:r>
              <a:rPr lang="en-US" dirty="0" smtClean="0"/>
              <a:t>p</a:t>
            </a:r>
            <a:r>
              <a:rPr lang="zh-TW" altLang="en-US" dirty="0" smtClean="0"/>
              <a:t>在影像中的位置，</a:t>
            </a:r>
            <a:r>
              <a:rPr lang="en-US" dirty="0" smtClean="0"/>
              <a:t>(</a:t>
            </a:r>
            <a:r>
              <a:rPr lang="en-US" dirty="0" err="1" smtClean="0"/>
              <a:t>x</a:t>
            </a:r>
            <a:r>
              <a:rPr lang="en-US" baseline="-25000" dirty="0" err="1" smtClean="0"/>
              <a:t>q</a:t>
            </a:r>
            <a:r>
              <a:rPr lang="en-US" dirty="0" err="1" smtClean="0"/>
              <a:t>,y</a:t>
            </a:r>
            <a:r>
              <a:rPr lang="en-US" baseline="-25000" dirty="0" err="1" smtClean="0"/>
              <a:t>q</a:t>
            </a:r>
            <a:r>
              <a:rPr lang="en-US" dirty="0" smtClean="0"/>
              <a:t>)</a:t>
            </a:r>
            <a:r>
              <a:rPr lang="zh-TW" altLang="en-US" dirty="0" smtClean="0"/>
              <a:t>為</a:t>
            </a:r>
            <a:r>
              <a:rPr lang="en-US" dirty="0" smtClean="0"/>
              <a:t>q</a:t>
            </a:r>
            <a:r>
              <a:rPr lang="zh-TW" altLang="en-US" dirty="0" smtClean="0"/>
              <a:t>在影像中的位置</a:t>
            </a:r>
            <a:r>
              <a:rPr lang="en-US" dirty="0" smtClean="0"/>
              <a:t>)</a:t>
            </a:r>
            <a:endParaRPr lang="zh-TW" altLang="en-US" dirty="0" smtClean="0"/>
          </a:p>
          <a:p>
            <a:r>
              <a:rPr lang="en-US" dirty="0" err="1" smtClean="0"/>
              <a:t>contrainedMap</a:t>
            </a:r>
            <a:r>
              <a:rPr lang="en-US" dirty="0" smtClean="0"/>
              <a:t>(</a:t>
            </a:r>
            <a:r>
              <a:rPr lang="en-US" dirty="0" err="1" smtClean="0"/>
              <a:t>x</a:t>
            </a:r>
            <a:r>
              <a:rPr lang="en-US" baseline="-25000" dirty="0" err="1" smtClean="0"/>
              <a:t>p</a:t>
            </a:r>
            <a:r>
              <a:rPr lang="en-US" dirty="0" err="1" smtClean="0"/>
              <a:t>,y</a:t>
            </a:r>
            <a:r>
              <a:rPr lang="en-US" baseline="-25000" dirty="0" err="1" smtClean="0"/>
              <a:t>p</a:t>
            </a:r>
            <a:r>
              <a:rPr lang="en-US" dirty="0" smtClean="0"/>
              <a:t>)+ </a:t>
            </a:r>
            <a:r>
              <a:rPr lang="en-US" dirty="0" err="1" smtClean="0"/>
              <a:t>contrainedMap</a:t>
            </a:r>
            <a:r>
              <a:rPr lang="en-US" dirty="0" smtClean="0"/>
              <a:t> (</a:t>
            </a:r>
            <a:r>
              <a:rPr lang="en-US" dirty="0" err="1" smtClean="0"/>
              <a:t>x</a:t>
            </a:r>
            <a:r>
              <a:rPr lang="en-US" baseline="-25000" dirty="0" err="1" smtClean="0"/>
              <a:t>q</a:t>
            </a:r>
            <a:r>
              <a:rPr lang="en-US" dirty="0" err="1" smtClean="0"/>
              <a:t>,y</a:t>
            </a:r>
            <a:r>
              <a:rPr lang="en-US" baseline="-25000" dirty="0" err="1" smtClean="0"/>
              <a:t>q</a:t>
            </a:r>
            <a:r>
              <a:rPr lang="en-US" dirty="0" smtClean="0"/>
              <a:t>)=1</a:t>
            </a:r>
            <a:r>
              <a:rPr lang="zh-TW" altLang="en-US" dirty="0" smtClean="0"/>
              <a:t>的意義為來源影像和目標影像邊界處的兩端一邊是污漬或是亮度值暗的邊點，一邊不是，使得經過</a:t>
            </a:r>
            <a:r>
              <a:rPr lang="en-US" dirty="0" smtClean="0"/>
              <a:t>Poisson Image Editing</a:t>
            </a:r>
            <a:r>
              <a:rPr lang="zh-TW" altLang="en-US" dirty="0" smtClean="0"/>
              <a:t>處理後顏色不自然</a:t>
            </a:r>
            <a:r>
              <a:rPr lang="en-US" dirty="0" smtClean="0"/>
              <a:t>(</a:t>
            </a:r>
            <a:r>
              <a:rPr lang="zh-TW" altLang="en-US" dirty="0" smtClean="0"/>
              <a:t>過亮或過暗</a:t>
            </a:r>
            <a:r>
              <a:rPr lang="en-US" dirty="0" smtClean="0"/>
              <a:t>)</a:t>
            </a:r>
            <a:r>
              <a:rPr lang="zh-TW" altLang="en-US" dirty="0" smtClean="0"/>
              <a:t>。</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37</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41</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43</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使用者只需輸入一張含有污漬的建築物影像，並用工具框選出非牆壁的部分，系統即可自動化的偵測污漬並清除。若不滿意結果，使用者也可以手動的框選需要修補的區域與參考的材質區域自行修補。</a:t>
            </a:r>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54</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使用者僅需要輸入一張含有污漬的建築物影像並決定是否在修補的過程中搭配無縫貼圖的技術，即可開始使用我們的系統來進行清除建築物牆壁上的污漬。</a:t>
            </a:r>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57</a:t>
            </a:fld>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lvl="1"/>
            <a:r>
              <a:rPr lang="en-US" dirty="0" smtClean="0"/>
              <a:t>S</a:t>
            </a:r>
            <a:r>
              <a:rPr lang="zh-TW" altLang="en-US" dirty="0" smtClean="0"/>
              <a:t>代表目標影像區域</a:t>
            </a:r>
            <a:endParaRPr lang="en-US" altLang="zh-TW" dirty="0" smtClean="0"/>
          </a:p>
          <a:p>
            <a:pPr lvl="1"/>
            <a:r>
              <a:rPr lang="en-US" altLang="zh-TW" dirty="0" smtClean="0"/>
              <a:t>Ω</a:t>
            </a:r>
            <a:r>
              <a:rPr lang="zh-TW" altLang="en-US" dirty="0" smtClean="0"/>
              <a:t>為</a:t>
            </a:r>
            <a:r>
              <a:rPr lang="en-US" dirty="0" smtClean="0"/>
              <a:t>S</a:t>
            </a:r>
            <a:r>
              <a:rPr lang="zh-TW" altLang="en-US" dirty="0" smtClean="0"/>
              <a:t>的子集合而</a:t>
            </a:r>
            <a:r>
              <a:rPr lang="en-US" dirty="0" smtClean="0"/>
              <a:t>∂</a:t>
            </a:r>
            <a:r>
              <a:rPr lang="en-US" altLang="zh-TW" dirty="0" smtClean="0"/>
              <a:t>Ω</a:t>
            </a:r>
            <a:r>
              <a:rPr lang="zh-TW" altLang="en-US" dirty="0" smtClean="0"/>
              <a:t>代表</a:t>
            </a:r>
            <a:r>
              <a:rPr lang="en-US" altLang="zh-TW" dirty="0" smtClean="0"/>
              <a:t>Ω</a:t>
            </a:r>
            <a:r>
              <a:rPr lang="zh-TW" altLang="en-US" dirty="0" smtClean="0"/>
              <a:t>的邊界</a:t>
            </a:r>
            <a:endParaRPr lang="en-US" altLang="zh-TW" dirty="0" smtClean="0"/>
          </a:p>
          <a:p>
            <a:pPr lvl="1"/>
            <a:r>
              <a:rPr lang="zh-TW" altLang="en-US" dirty="0" smtClean="0"/>
              <a:t>假設</a:t>
            </a:r>
            <a:r>
              <a:rPr lang="en-US" i="1" dirty="0" smtClean="0"/>
              <a:t>f</a:t>
            </a:r>
            <a:r>
              <a:rPr lang="en-US" i="1" baseline="30000" dirty="0" smtClean="0"/>
              <a:t>*</a:t>
            </a:r>
            <a:r>
              <a:rPr lang="zh-TW" altLang="en-US" dirty="0" smtClean="0"/>
              <a:t>是一個定義在</a:t>
            </a:r>
            <a:r>
              <a:rPr lang="en-US" dirty="0" smtClean="0"/>
              <a:t>S-</a:t>
            </a:r>
            <a:r>
              <a:rPr lang="en-US" altLang="zh-TW" dirty="0" smtClean="0"/>
              <a:t>Ω</a:t>
            </a:r>
            <a:r>
              <a:rPr lang="zh-TW" altLang="en-US" dirty="0" smtClean="0"/>
              <a:t>上已知的純量函數</a:t>
            </a:r>
            <a:endParaRPr lang="en-US" altLang="zh-TW" dirty="0" smtClean="0"/>
          </a:p>
          <a:p>
            <a:pPr lvl="1"/>
            <a:r>
              <a:rPr lang="en-US" i="1" dirty="0" smtClean="0"/>
              <a:t>f</a:t>
            </a:r>
            <a:r>
              <a:rPr lang="zh-TW" altLang="en-US" dirty="0" smtClean="0"/>
              <a:t>是一個定義在</a:t>
            </a:r>
            <a:r>
              <a:rPr lang="en-US" altLang="zh-TW" dirty="0" smtClean="0"/>
              <a:t>Ω</a:t>
            </a:r>
            <a:r>
              <a:rPr lang="zh-TW" altLang="en-US" dirty="0" smtClean="0"/>
              <a:t>未知的純量函數</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58</a:t>
            </a:fld>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a:t>
            </a:r>
            <a:r>
              <a:rPr lang="zh-TW" altLang="en-US" dirty="0" smtClean="0"/>
              <a:t>圖</a:t>
            </a:r>
            <a:r>
              <a:rPr lang="en-US" altLang="zh-TW" dirty="0" smtClean="0"/>
              <a:t>)</a:t>
            </a:r>
            <a:r>
              <a:rPr lang="zh-TW" altLang="en-US" dirty="0" smtClean="0"/>
              <a:t>而其中</a:t>
            </a:r>
            <a:r>
              <a:rPr lang="en-US" dirty="0" smtClean="0"/>
              <a:t>S</a:t>
            </a:r>
            <a:r>
              <a:rPr lang="zh-TW" altLang="en-US" dirty="0" smtClean="0"/>
              <a:t>代表需修復污漬的建築物影像，跟</a:t>
            </a:r>
            <a:r>
              <a:rPr lang="en-US" altLang="zh-TW" dirty="0" smtClean="0"/>
              <a:t>Ω</a:t>
            </a:r>
            <a:r>
              <a:rPr lang="zh-TW" altLang="en-US" dirty="0" smtClean="0"/>
              <a:t>代表即將貼合覆蓋到污漬區域的乾淨材質</a:t>
            </a:r>
            <a:endParaRPr lang="en-US" altLang="zh-TW" dirty="0" smtClean="0"/>
          </a:p>
          <a:p>
            <a:endParaRPr lang="en-US" altLang="zh-TW" dirty="0" smtClean="0"/>
          </a:p>
          <a:p>
            <a:r>
              <a:rPr lang="en-US" altLang="zh-TW" dirty="0" smtClean="0"/>
              <a:t>(</a:t>
            </a:r>
            <a:r>
              <a:rPr lang="zh-TW" altLang="en-US" dirty="0" smtClean="0"/>
              <a:t>四鄰居點</a:t>
            </a:r>
            <a:r>
              <a:rPr lang="en-US" altLang="zh-TW" dirty="0" smtClean="0"/>
              <a:t>)</a:t>
            </a:r>
            <a:r>
              <a:rPr lang="zh-TW" altLang="en-US" dirty="0" smtClean="0"/>
              <a:t>假設像素之間相連的關係為四連通圖</a:t>
            </a:r>
            <a:endParaRPr lang="en-US" altLang="zh-TW" dirty="0" smtClean="0"/>
          </a:p>
          <a:p>
            <a:endParaRPr lang="en-US" altLang="zh-TW" dirty="0" smtClean="0"/>
          </a:p>
          <a:p>
            <a:r>
              <a:rPr lang="en-US" altLang="zh-TW" dirty="0" smtClean="0"/>
              <a:t>(</a:t>
            </a:r>
            <a:r>
              <a:rPr lang="zh-TW" altLang="en-US" dirty="0" smtClean="0"/>
              <a:t>公式</a:t>
            </a:r>
            <a:r>
              <a:rPr lang="en-US" altLang="zh-TW" dirty="0" smtClean="0"/>
              <a:t>7)</a:t>
            </a:r>
            <a:r>
              <a:rPr lang="zh-TW" altLang="en-US" dirty="0" smtClean="0"/>
              <a:t>當</a:t>
            </a:r>
            <a:r>
              <a:rPr lang="en-US" altLang="zh-TW" dirty="0" smtClean="0"/>
              <a:t>Ω</a:t>
            </a:r>
            <a:r>
              <a:rPr lang="zh-TW" altLang="en-US" dirty="0" smtClean="0"/>
              <a:t>擁有包含在</a:t>
            </a:r>
            <a:r>
              <a:rPr lang="en-US" dirty="0" smtClean="0"/>
              <a:t>S</a:t>
            </a:r>
            <a:r>
              <a:rPr lang="zh-TW" altLang="en-US" dirty="0" smtClean="0"/>
              <a:t>邊緣上的點之情形時</a:t>
            </a:r>
            <a:r>
              <a:rPr lang="en-US" dirty="0" smtClean="0"/>
              <a:t>(</a:t>
            </a:r>
            <a:r>
              <a:rPr lang="zh-TW" altLang="en-US" dirty="0" smtClean="0"/>
              <a:t>如圖</a:t>
            </a:r>
            <a:r>
              <a:rPr lang="en-US" dirty="0" smtClean="0"/>
              <a:t>3-23)</a:t>
            </a:r>
            <a:r>
              <a:rPr lang="zh-TW" altLang="en-US" dirty="0" smtClean="0"/>
              <a:t>，由於</a:t>
            </a:r>
            <a:r>
              <a:rPr lang="en-US" dirty="0" smtClean="0"/>
              <a:t>S</a:t>
            </a:r>
            <a:r>
              <a:rPr lang="zh-TW" altLang="en-US" dirty="0" smtClean="0"/>
              <a:t>邊緣的點不可能四個方向都有鄰居，意指</a:t>
            </a:r>
            <a:r>
              <a:rPr lang="en-US" dirty="0" smtClean="0"/>
              <a:t> </a:t>
            </a:r>
            <a:r>
              <a:rPr lang="zh-TW" altLang="en-US" dirty="0" smtClean="0"/>
              <a:t>，所以當</a:t>
            </a:r>
            <a:r>
              <a:rPr lang="en-US" dirty="0" smtClean="0"/>
              <a:t>p</a:t>
            </a:r>
            <a:r>
              <a:rPr lang="zh-TW" altLang="en-US" dirty="0" smtClean="0"/>
              <a:t>屬於</a:t>
            </a:r>
            <a:r>
              <a:rPr lang="en-US" altLang="zh-TW" dirty="0" smtClean="0"/>
              <a:t>Ω</a:t>
            </a:r>
            <a:r>
              <a:rPr lang="zh-TW" altLang="en-US" dirty="0" smtClean="0"/>
              <a:t>區域中的一點且又在</a:t>
            </a:r>
            <a:r>
              <a:rPr lang="en-US" dirty="0" smtClean="0"/>
              <a:t>S</a:t>
            </a:r>
            <a:r>
              <a:rPr lang="zh-TW" altLang="en-US" dirty="0" smtClean="0"/>
              <a:t>邊緣，代表</a:t>
            </a:r>
            <a:r>
              <a:rPr lang="en-US" dirty="0" smtClean="0"/>
              <a:t>p</a:t>
            </a:r>
            <a:r>
              <a:rPr lang="zh-TW" altLang="en-US" dirty="0" smtClean="0"/>
              <a:t>所有的鄰居都在</a:t>
            </a:r>
            <a:r>
              <a:rPr lang="en-US" altLang="zh-TW" dirty="0" smtClean="0"/>
              <a:t>Ω</a:t>
            </a:r>
            <a:r>
              <a:rPr lang="zh-TW" altLang="en-US" dirty="0" smtClean="0"/>
              <a:t>區域內</a:t>
            </a:r>
            <a:r>
              <a:rPr lang="en-US" dirty="0" smtClean="0"/>
              <a:t>( )</a:t>
            </a:r>
            <a:r>
              <a:rPr lang="zh-TW" altLang="en-US" dirty="0" smtClean="0"/>
              <a:t>，此時在公式</a:t>
            </a:r>
            <a:r>
              <a:rPr lang="en-US" dirty="0" smtClean="0"/>
              <a:t>(6)</a:t>
            </a:r>
            <a:r>
              <a:rPr lang="zh-TW" altLang="en-US" dirty="0" smtClean="0"/>
              <a:t>的等號右邊並沒有邊界情形，因此公式</a:t>
            </a:r>
            <a:r>
              <a:rPr lang="en-US" dirty="0" smtClean="0"/>
              <a:t>(6)</a:t>
            </a:r>
            <a:r>
              <a:rPr lang="zh-TW" altLang="en-US" dirty="0" smtClean="0"/>
              <a:t>變成如下：</a:t>
            </a:r>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60</a:t>
            </a:fld>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a:t>
            </a:r>
            <a:r>
              <a:rPr lang="en-US" dirty="0" smtClean="0"/>
              <a:t>Ax=b</a:t>
            </a:r>
            <a:r>
              <a:rPr lang="zh-TW" altLang="en-US" dirty="0" smtClean="0"/>
              <a:t>）其中</a:t>
            </a:r>
            <a:r>
              <a:rPr lang="en-US" dirty="0" smtClean="0"/>
              <a:t>A</a:t>
            </a:r>
            <a:r>
              <a:rPr lang="zh-TW" altLang="en-US" dirty="0" smtClean="0"/>
              <a:t>是</a:t>
            </a:r>
            <a:r>
              <a:rPr lang="en-US" dirty="0" smtClean="0"/>
              <a:t>Laplace Sparse Matrix</a:t>
            </a:r>
            <a:r>
              <a:rPr lang="zh-TW" altLang="en-US" dirty="0" smtClean="0"/>
              <a:t>，</a:t>
            </a:r>
            <a:r>
              <a:rPr lang="en-US" dirty="0" smtClean="0"/>
              <a:t>x</a:t>
            </a:r>
            <a:r>
              <a:rPr lang="zh-TW" altLang="en-US" dirty="0" smtClean="0"/>
              <a:t>為</a:t>
            </a:r>
            <a:r>
              <a:rPr lang="en-US" altLang="zh-TW" dirty="0" smtClean="0"/>
              <a:t>Ω</a:t>
            </a:r>
            <a:r>
              <a:rPr lang="zh-TW" altLang="en-US" dirty="0" smtClean="0"/>
              <a:t>中我們所要估計的</a:t>
            </a:r>
            <a:r>
              <a:rPr lang="en-US" i="1" dirty="0" smtClean="0"/>
              <a:t>f</a:t>
            </a:r>
            <a:r>
              <a:rPr lang="zh-TW" altLang="en-US" dirty="0" smtClean="0"/>
              <a:t>純量場，</a:t>
            </a:r>
            <a:r>
              <a:rPr lang="en-US" dirty="0" smtClean="0"/>
              <a:t>b</a:t>
            </a:r>
            <a:r>
              <a:rPr lang="zh-TW" altLang="en-US" dirty="0" smtClean="0"/>
              <a:t>是來源影像中每個點的</a:t>
            </a:r>
            <a:r>
              <a:rPr lang="en-US" dirty="0" smtClean="0"/>
              <a:t>gradient</a:t>
            </a:r>
            <a:r>
              <a:rPr lang="zh-TW" altLang="en-US" dirty="0" smtClean="0"/>
              <a:t>和加上</a:t>
            </a:r>
            <a:r>
              <a:rPr lang="en-US" i="1" dirty="0" smtClean="0"/>
              <a:t>f</a:t>
            </a:r>
            <a:r>
              <a:rPr lang="en-US" i="1" baseline="30000" dirty="0" smtClean="0"/>
              <a:t>*</a:t>
            </a:r>
            <a:r>
              <a:rPr lang="zh-TW" altLang="en-US" dirty="0" smtClean="0"/>
              <a:t>在</a:t>
            </a:r>
            <a:r>
              <a:rPr lang="en-US" dirty="0" smtClean="0"/>
              <a:t>∂</a:t>
            </a:r>
            <a:r>
              <a:rPr lang="en-US" altLang="zh-TW" dirty="0" smtClean="0"/>
              <a:t>Ω</a:t>
            </a:r>
            <a:r>
              <a:rPr lang="zh-TW" altLang="en-US" dirty="0" smtClean="0"/>
              <a:t>上的純量值所組成的。</a:t>
            </a:r>
            <a:endParaRPr lang="en-US" altLang="zh-TW" dirty="0" smtClean="0"/>
          </a:p>
          <a:p>
            <a:endParaRPr lang="en-US" altLang="zh-TW" dirty="0" smtClean="0"/>
          </a:p>
          <a:p>
            <a:pPr defTabSz="910468">
              <a:defRPr/>
            </a:pPr>
            <a:r>
              <a:rPr lang="zh-TW" altLang="en-US" dirty="0" smtClean="0"/>
              <a:t>（</a:t>
            </a:r>
            <a:r>
              <a:rPr lang="en-US" dirty="0" smtClean="0"/>
              <a:t>Adaptive Poisson Image Editing</a:t>
            </a:r>
            <a:r>
              <a:rPr lang="zh-TW" altLang="en-US" dirty="0" smtClean="0"/>
              <a:t>）即使我們使用</a:t>
            </a:r>
            <a:r>
              <a:rPr lang="en-US" dirty="0" smtClean="0"/>
              <a:t>Poisson Image Editing</a:t>
            </a:r>
            <a:r>
              <a:rPr lang="zh-TW" altLang="en-US" dirty="0" smtClean="0"/>
              <a:t>來調整合成的乾淨材質得以無縫貼圖到污漬區域，可是我們發現成效沒我們想像中好，當我們深入觀察後發現，由於我們並沒有保證</a:t>
            </a:r>
            <a:r>
              <a:rPr lang="en-US" dirty="0" smtClean="0"/>
              <a:t>∂</a:t>
            </a:r>
            <a:r>
              <a:rPr lang="en-US" altLang="zh-TW" dirty="0" smtClean="0"/>
              <a:t>Ω</a:t>
            </a:r>
            <a:r>
              <a:rPr lang="zh-TW" altLang="en-US" dirty="0" smtClean="0"/>
              <a:t>上沒有污漬或者是亮度值較低的邊點在其中，而可能使得</a:t>
            </a:r>
            <a:r>
              <a:rPr lang="en-US" dirty="0" smtClean="0"/>
              <a:t>Poisson Image Editing</a:t>
            </a:r>
            <a:r>
              <a:rPr lang="zh-TW" altLang="en-US" dirty="0" smtClean="0"/>
              <a:t>貼合到污漬區域後原本乾淨的材質變暗或變髒了，於是我們提出了一個方法使得在進行</a:t>
            </a:r>
            <a:r>
              <a:rPr lang="en-US" dirty="0" smtClean="0"/>
              <a:t>Poisson Image Editing</a:t>
            </a:r>
            <a:r>
              <a:rPr lang="zh-TW" altLang="en-US" dirty="0" smtClean="0"/>
              <a:t>前先偵測</a:t>
            </a:r>
            <a:r>
              <a:rPr lang="en-US" dirty="0" smtClean="0"/>
              <a:t>∂</a:t>
            </a:r>
            <a:r>
              <a:rPr lang="en-US" altLang="zh-TW" dirty="0" smtClean="0"/>
              <a:t>Ω</a:t>
            </a:r>
            <a:r>
              <a:rPr lang="zh-TW" altLang="en-US" dirty="0" smtClean="0"/>
              <a:t>上的污漬或是亮度值較低的邊點並設法排除它，我們稱之為</a:t>
            </a:r>
            <a:r>
              <a:rPr lang="en-US" dirty="0" smtClean="0"/>
              <a:t>Adaptive Poisson Image Editing</a:t>
            </a:r>
            <a:r>
              <a:rPr lang="zh-TW" altLang="en-US" dirty="0" smtClean="0"/>
              <a:t>。</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61</a:t>
            </a:fld>
            <a:endParaRPr lang="zh-TW"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zh-TW" altLang="en-US" dirty="0" smtClean="0"/>
              <a:t>排除將</a:t>
            </a:r>
            <a:r>
              <a:rPr lang="en-US" dirty="0" smtClean="0"/>
              <a:t>edge</a:t>
            </a:r>
            <a:r>
              <a:rPr lang="zh-TW" altLang="en-US" dirty="0" smtClean="0"/>
              <a:t>視為污漬的可能性</a:t>
            </a:r>
            <a:endParaRPr lang="en-US" altLang="zh-TW" dirty="0" smtClean="0"/>
          </a:p>
          <a:p>
            <a:pPr defTabSz="910468">
              <a:defRPr/>
            </a:pPr>
            <a:r>
              <a:rPr lang="zh-TW" altLang="en-US" dirty="0" smtClean="0"/>
              <a:t>亮度較低的邊點也可能被系統在偵測為污漬，但實際上這些很有可能僅僅是牆壁磚瓦的結構，並非是實際上人眼認定的污漬，考量到污漬具有集中性，所以污漬的形狀通常不是以線條型的形式出現，</a:t>
            </a:r>
            <a:endParaRPr lang="en-US" altLang="zh-TW" dirty="0" smtClean="0"/>
          </a:p>
          <a:p>
            <a:pPr defTabSz="910468">
              <a:defRPr/>
            </a:pPr>
            <a:endParaRPr lang="en-US" altLang="zh-TW" dirty="0" smtClean="0"/>
          </a:p>
          <a:p>
            <a:pPr defTabSz="910468">
              <a:defRPr/>
            </a:pPr>
            <a:r>
              <a:rPr lang="zh-TW" altLang="en-US" dirty="0" smtClean="0"/>
              <a:t>下面的圖，先進行</a:t>
            </a:r>
            <a:r>
              <a:rPr lang="en-US" dirty="0" smtClean="0"/>
              <a:t>First Scan</a:t>
            </a:r>
            <a:r>
              <a:rPr lang="zh-TW" altLang="en-US" dirty="0" smtClean="0"/>
              <a:t>，計算</a:t>
            </a:r>
            <a:r>
              <a:rPr lang="en-US" dirty="0" smtClean="0"/>
              <a:t>image</a:t>
            </a:r>
            <a:r>
              <a:rPr lang="zh-TW" altLang="en-US" dirty="0" smtClean="0"/>
              <a:t>上每個點與左邊最鄰近</a:t>
            </a:r>
            <a:r>
              <a:rPr lang="en-US" dirty="0" smtClean="0"/>
              <a:t>contour</a:t>
            </a:r>
            <a:r>
              <a:rPr lang="zh-TW" altLang="en-US" dirty="0" smtClean="0"/>
              <a:t>的點之距離</a:t>
            </a:r>
            <a:r>
              <a:rPr lang="en-US" dirty="0" smtClean="0"/>
              <a:t>(</a:t>
            </a:r>
            <a:r>
              <a:rPr lang="zh-TW" altLang="en-US" dirty="0" smtClean="0"/>
              <a:t>若本身是</a:t>
            </a:r>
            <a:r>
              <a:rPr lang="en-US" dirty="0" smtClean="0"/>
              <a:t>contour</a:t>
            </a:r>
            <a:r>
              <a:rPr lang="zh-TW" altLang="en-US" dirty="0" smtClean="0"/>
              <a:t>則距離設為</a:t>
            </a:r>
            <a:r>
              <a:rPr lang="en-US" dirty="0" smtClean="0"/>
              <a:t>0)</a:t>
            </a:r>
            <a:r>
              <a:rPr lang="zh-TW" altLang="en-US" dirty="0" smtClean="0"/>
              <a:t>，</a:t>
            </a:r>
            <a:endParaRPr lang="en-US" altLang="zh-TW" dirty="0" smtClean="0"/>
          </a:p>
          <a:p>
            <a:pPr defTabSz="910468">
              <a:defRPr/>
            </a:pPr>
            <a:r>
              <a:rPr lang="zh-TW" altLang="en-US" dirty="0" smtClean="0"/>
              <a:t>接著進行</a:t>
            </a:r>
            <a:r>
              <a:rPr lang="en-US" dirty="0" smtClean="0"/>
              <a:t>Second Scan</a:t>
            </a:r>
            <a:r>
              <a:rPr lang="zh-TW" altLang="en-US" dirty="0" smtClean="0"/>
              <a:t>，計算每一個點與右邊最鄰近</a:t>
            </a:r>
            <a:r>
              <a:rPr lang="en-US" dirty="0" smtClean="0"/>
              <a:t>contour</a:t>
            </a:r>
            <a:r>
              <a:rPr lang="zh-TW" altLang="en-US" dirty="0" smtClean="0"/>
              <a:t>的點之距離並與之前此點計算左邊最鄰近</a:t>
            </a:r>
            <a:r>
              <a:rPr lang="en-US" dirty="0" smtClean="0"/>
              <a:t>contour</a:t>
            </a:r>
            <a:r>
              <a:rPr lang="zh-TW" altLang="en-US" dirty="0" smtClean="0"/>
              <a:t>的點之距離取較小者</a:t>
            </a:r>
            <a:r>
              <a:rPr lang="en-US" dirty="0" smtClean="0"/>
              <a:t>(</a:t>
            </a:r>
            <a:r>
              <a:rPr lang="zh-TW" altLang="en-US" dirty="0" smtClean="0"/>
              <a:t>若本身是</a:t>
            </a:r>
            <a:r>
              <a:rPr lang="en-US" dirty="0" smtClean="0"/>
              <a:t>contour</a:t>
            </a:r>
            <a:r>
              <a:rPr lang="zh-TW" altLang="en-US" dirty="0" smtClean="0"/>
              <a:t>則距離設為</a:t>
            </a:r>
            <a:r>
              <a:rPr lang="en-US" dirty="0" smtClean="0"/>
              <a:t>0)</a:t>
            </a:r>
            <a:r>
              <a:rPr lang="zh-TW" altLang="en-US" dirty="0" smtClean="0"/>
              <a:t>，其他方向的做法也依此類推。</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62</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zh-TW" altLang="en-US" dirty="0" smtClean="0"/>
              <a:t>使用數位影像紀錄生活周遭事物的人們俱增，造就數位影像處理的蓬勃發展。其中，修復影像內容就是常見的一個熱門的議題。由於在拍照時常常有很多因素是不能控制的，例如：被拍攝物原本的外觀、遮蔽物的影響</a:t>
            </a:r>
            <a:r>
              <a:rPr lang="en-US" dirty="0" smtClean="0"/>
              <a:t>…</a:t>
            </a:r>
            <a:r>
              <a:rPr lang="zh-TW" altLang="en-US" dirty="0" smtClean="0"/>
              <a:t>等，以上因素都可能使得拍攝後影像並不如攝影者想像中的完美</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5</a:t>
            </a:fld>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de-DE" dirty="0" smtClean="0"/>
              <a:t>Kwatra</a:t>
            </a:r>
            <a:r>
              <a:rPr lang="zh-TW" altLang="en-US" dirty="0" smtClean="0"/>
              <a:t>等人在</a:t>
            </a:r>
            <a:r>
              <a:rPr lang="en-US" altLang="zh-TW" dirty="0" smtClean="0"/>
              <a:t>2005</a:t>
            </a:r>
            <a:r>
              <a:rPr lang="zh-TW" altLang="en-US" dirty="0" smtClean="0"/>
              <a:t>提出</a:t>
            </a:r>
            <a:r>
              <a:rPr lang="en-US" altLang="zh-TW" dirty="0" smtClean="0">
                <a:sym typeface="Wingdings" pitchFamily="2" charset="2"/>
              </a:rPr>
              <a:t></a:t>
            </a:r>
            <a:r>
              <a:rPr lang="zh-TW" altLang="en-US" dirty="0" smtClean="0"/>
              <a:t>將合成的目標材質訂定一個材質能量，在每個材質合成的回合中計算材質能量並利用類似最大期望值演算法</a:t>
            </a:r>
            <a:r>
              <a:rPr lang="de-DE" dirty="0" smtClean="0"/>
              <a:t>(Expectation-Maximization)</a:t>
            </a:r>
            <a:r>
              <a:rPr lang="zh-TW" altLang="en-US" dirty="0" smtClean="0"/>
              <a:t> 將材質能量最小化</a:t>
            </a:r>
            <a:endParaRPr lang="en-US" altLang="zh-TW" dirty="0" smtClean="0"/>
          </a:p>
          <a:p>
            <a:pPr lvl="1"/>
            <a:r>
              <a:rPr lang="zh-TW" altLang="en-US" dirty="0" smtClean="0">
                <a:solidFill>
                  <a:schemeClr val="accent2"/>
                </a:solidFill>
              </a:rPr>
              <a:t>優點：合成的結果非常好</a:t>
            </a:r>
            <a:endParaRPr lang="en-US" altLang="zh-TW" dirty="0" smtClean="0">
              <a:solidFill>
                <a:schemeClr val="accent2"/>
              </a:solidFill>
            </a:endParaRPr>
          </a:p>
          <a:p>
            <a:pPr lvl="1"/>
            <a:r>
              <a:rPr lang="zh-TW" altLang="en-US" dirty="0" smtClean="0">
                <a:solidFill>
                  <a:schemeClr val="accent2"/>
                </a:solidFill>
              </a:rPr>
              <a:t>缺點：需要非常長的時間進行最佳化</a:t>
            </a:r>
            <a:endParaRPr lang="en-US" altLang="zh-TW" dirty="0" smtClean="0">
              <a:solidFill>
                <a:schemeClr val="accent2"/>
              </a:solidFill>
            </a:endParaRP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63</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defRPr/>
            </a:pPr>
            <a:r>
              <a:rPr lang="zh-TW" altLang="en-US" dirty="0" smtClean="0"/>
              <a:t>與修復影像內容有關的研究，我們主要區分為三類技術</a:t>
            </a:r>
            <a:r>
              <a:rPr lang="zh-TW" altLang="en-US" dirty="0" smtClean="0">
                <a:latin typeface="新細明體"/>
              </a:rPr>
              <a:t>：</a:t>
            </a:r>
            <a:endParaRPr lang="en-US" altLang="zh-TW" dirty="0" smtClean="0">
              <a:latin typeface="新細明體"/>
            </a:endParaRP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8</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de-DE" dirty="0" smtClean="0"/>
              <a:t>Xu</a:t>
            </a:r>
            <a:r>
              <a:rPr lang="zh-TW" altLang="en-US" dirty="0" smtClean="0"/>
              <a:t>等人在</a:t>
            </a:r>
            <a:r>
              <a:rPr lang="en-US" altLang="zh-TW" dirty="0" smtClean="0"/>
              <a:t>2001</a:t>
            </a:r>
            <a:r>
              <a:rPr lang="zh-TW" altLang="en-US" dirty="0" smtClean="0"/>
              <a:t>提出</a:t>
            </a:r>
            <a:r>
              <a:rPr lang="en-US" altLang="zh-TW" dirty="0" smtClean="0">
                <a:sym typeface="Wingdings" pitchFamily="2" charset="2"/>
              </a:rPr>
              <a:t></a:t>
            </a:r>
            <a:r>
              <a:rPr lang="zh-TW" altLang="en-US" dirty="0" smtClean="0"/>
              <a:t>以隨機的方式一直將材質區塊貼到目標材質上</a:t>
            </a:r>
            <a:endParaRPr lang="en-US" altLang="zh-TW" dirty="0" smtClean="0"/>
          </a:p>
          <a:p>
            <a:pPr lvl="1"/>
            <a:r>
              <a:rPr lang="zh-TW" altLang="en-US" dirty="0" smtClean="0">
                <a:solidFill>
                  <a:schemeClr val="accent2"/>
                </a:solidFill>
              </a:rPr>
              <a:t>優點：快速建立材質</a:t>
            </a:r>
            <a:endParaRPr lang="en-US" altLang="zh-TW" dirty="0" smtClean="0">
              <a:solidFill>
                <a:schemeClr val="accent2"/>
              </a:solidFill>
            </a:endParaRPr>
          </a:p>
          <a:p>
            <a:pPr lvl="1"/>
            <a:r>
              <a:rPr lang="zh-TW" altLang="en-US" dirty="0" smtClean="0">
                <a:solidFill>
                  <a:schemeClr val="accent2"/>
                </a:solidFill>
              </a:rPr>
              <a:t>缺點：沒有直接處理區塊與區塊之間重疊的部分，使得鄰近區塊之間的銜接不連續而產生瑕疵。使用挖空</a:t>
            </a:r>
            <a:r>
              <a:rPr lang="en-US" altLang="zh-TW" dirty="0" smtClean="0">
                <a:solidFill>
                  <a:schemeClr val="accent2"/>
                </a:solidFill>
              </a:rPr>
              <a:t>boundary</a:t>
            </a:r>
            <a:r>
              <a:rPr lang="zh-TW" altLang="en-US" dirty="0" smtClean="0">
                <a:solidFill>
                  <a:schemeClr val="accent2"/>
                </a:solidFill>
              </a:rPr>
              <a:t>並用</a:t>
            </a:r>
            <a:r>
              <a:rPr lang="en-US" altLang="zh-TW" dirty="0" smtClean="0">
                <a:solidFill>
                  <a:schemeClr val="accent2"/>
                </a:solidFill>
              </a:rPr>
              <a:t>cross-edge </a:t>
            </a:r>
            <a:r>
              <a:rPr lang="en-US" altLang="zh-TW" dirty="0" err="1" smtClean="0">
                <a:solidFill>
                  <a:schemeClr val="accent2"/>
                </a:solidFill>
              </a:rPr>
              <a:t>ﬁltering</a:t>
            </a:r>
            <a:r>
              <a:rPr lang="en-US" altLang="zh-TW" dirty="0" smtClean="0">
                <a:solidFill>
                  <a:schemeClr val="accent2"/>
                </a:solidFill>
              </a:rPr>
              <a:t>(blur)</a:t>
            </a:r>
          </a:p>
          <a:p>
            <a:pPr lvl="0"/>
            <a:r>
              <a:rPr lang="de-DE" dirty="0" smtClean="0"/>
              <a:t>Efros</a:t>
            </a:r>
            <a:r>
              <a:rPr lang="zh-TW" altLang="en-US" dirty="0" smtClean="0"/>
              <a:t>等人在</a:t>
            </a:r>
            <a:r>
              <a:rPr lang="en-US" altLang="zh-TW" dirty="0" smtClean="0"/>
              <a:t>2001</a:t>
            </a:r>
            <a:r>
              <a:rPr lang="zh-TW" altLang="en-US" dirty="0" smtClean="0"/>
              <a:t>提出</a:t>
            </a:r>
            <a:r>
              <a:rPr lang="en-US" altLang="zh-TW" dirty="0" smtClean="0">
                <a:sym typeface="Wingdings" pitchFamily="2" charset="2"/>
              </a:rPr>
              <a:t></a:t>
            </a:r>
          </a:p>
          <a:p>
            <a:pPr lvl="0"/>
            <a:r>
              <a:rPr lang="en-US" altLang="zh-TW" dirty="0" smtClean="0">
                <a:solidFill>
                  <a:srgbClr val="C0504D"/>
                </a:solidFill>
              </a:rPr>
              <a:t>	</a:t>
            </a:r>
            <a:r>
              <a:rPr lang="zh-TW" altLang="en-US" dirty="0" smtClean="0">
                <a:solidFill>
                  <a:srgbClr val="C0504D"/>
                </a:solidFill>
              </a:rPr>
              <a:t>優</a:t>
            </a:r>
            <a:r>
              <a:rPr lang="zh-TW" altLang="en-US" dirty="0" smtClean="0">
                <a:solidFill>
                  <a:schemeClr val="accent2"/>
                </a:solidFill>
              </a:rPr>
              <a:t>點：減少區塊重疊部分的不連續情形，並且運算速度快</a:t>
            </a:r>
            <a:endParaRPr lang="en-US" altLang="zh-TW" dirty="0" smtClean="0">
              <a:solidFill>
                <a:schemeClr val="accent2"/>
              </a:solidFill>
            </a:endParaRPr>
          </a:p>
          <a:p>
            <a:pPr lvl="0"/>
            <a:r>
              <a:rPr lang="en-US" altLang="zh-TW" dirty="0" smtClean="0">
                <a:solidFill>
                  <a:schemeClr val="accent2"/>
                </a:solidFill>
              </a:rPr>
              <a:t>	</a:t>
            </a:r>
            <a:r>
              <a:rPr lang="zh-TW" altLang="en-US" dirty="0" smtClean="0">
                <a:solidFill>
                  <a:schemeClr val="accent2"/>
                </a:solidFill>
              </a:rPr>
              <a:t>缺點：</a:t>
            </a:r>
            <a:r>
              <a:rPr lang="en-US" altLang="zh-TW" dirty="0" smtClean="0">
                <a:solidFill>
                  <a:schemeClr val="accent2"/>
                </a:solidFill>
              </a:rPr>
              <a:t>Boundary</a:t>
            </a:r>
            <a:r>
              <a:rPr lang="en-US" altLang="zh-TW" baseline="0" dirty="0" smtClean="0">
                <a:solidFill>
                  <a:schemeClr val="accent2"/>
                </a:solidFill>
              </a:rPr>
              <a:t> mismatch </a:t>
            </a:r>
            <a:r>
              <a:rPr lang="zh-TW" altLang="en-US" baseline="0" dirty="0" smtClean="0">
                <a:solidFill>
                  <a:schemeClr val="accent2"/>
                </a:solidFill>
              </a:rPr>
              <a:t>可能會有些顏色在邊界突然變化的情形</a:t>
            </a:r>
            <a:endParaRPr lang="zh-TW" altLang="en-US" dirty="0" smtClean="0">
              <a:solidFill>
                <a:schemeClr val="accent2"/>
              </a:solidFill>
            </a:endParaRP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10</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de-DE" dirty="0" smtClean="0"/>
              <a:t>Liang</a:t>
            </a:r>
            <a:r>
              <a:rPr lang="zh-TW" altLang="en-US" dirty="0" smtClean="0"/>
              <a:t>等人在</a:t>
            </a:r>
            <a:r>
              <a:rPr lang="en-US" altLang="zh-TW" dirty="0" smtClean="0"/>
              <a:t>2001</a:t>
            </a:r>
            <a:r>
              <a:rPr lang="zh-TW" altLang="en-US" dirty="0" smtClean="0"/>
              <a:t>提出</a:t>
            </a:r>
            <a:r>
              <a:rPr lang="en-US" altLang="zh-TW" dirty="0" smtClean="0">
                <a:sym typeface="Wingdings" pitchFamily="2" charset="2"/>
              </a:rPr>
              <a:t>   </a:t>
            </a:r>
            <a:r>
              <a:rPr lang="zh-TW" altLang="en-US" dirty="0" smtClean="0">
                <a:sym typeface="Wingdings" pitchFamily="2" charset="2"/>
              </a:rPr>
              <a:t>提出限制式合成，</a:t>
            </a:r>
            <a:endParaRPr lang="en-US" altLang="zh-TW" dirty="0" smtClean="0">
              <a:sym typeface="Wingdings" pitchFamily="2" charset="2"/>
            </a:endParaRPr>
          </a:p>
          <a:p>
            <a:r>
              <a:rPr lang="en-US" altLang="zh-TW" baseline="0" dirty="0" smtClean="0">
                <a:sym typeface="Wingdings" pitchFamily="2" charset="2"/>
              </a:rPr>
              <a:t>            </a:t>
            </a:r>
            <a:r>
              <a:rPr lang="zh-TW" altLang="en-US" dirty="0" smtClean="0"/>
              <a:t>以羽化</a:t>
            </a:r>
            <a:r>
              <a:rPr lang="de-DE" dirty="0" smtClean="0"/>
              <a:t>(feathering)</a:t>
            </a:r>
            <a:r>
              <a:rPr lang="zh-TW" altLang="en-US" dirty="0" smtClean="0"/>
              <a:t>的方式來減輕重疊部分的不連續性，並且提出了四元樹金字塔來加速搜尋比對</a:t>
            </a:r>
            <a:endParaRPr lang="en-US" altLang="zh-TW" dirty="0" smtClean="0"/>
          </a:p>
          <a:p>
            <a:pPr lvl="1"/>
            <a:r>
              <a:rPr lang="zh-TW" altLang="en-US" dirty="0" smtClean="0">
                <a:solidFill>
                  <a:schemeClr val="accent2"/>
                </a:solidFill>
              </a:rPr>
              <a:t>優點：速度非常快</a:t>
            </a:r>
            <a:endParaRPr lang="en-US" altLang="zh-TW" dirty="0" smtClean="0">
              <a:solidFill>
                <a:schemeClr val="accent2"/>
              </a:solidFill>
            </a:endParaRPr>
          </a:p>
          <a:p>
            <a:pPr lvl="1"/>
            <a:r>
              <a:rPr lang="zh-TW" altLang="en-US" dirty="0" smtClean="0">
                <a:solidFill>
                  <a:schemeClr val="accent2"/>
                </a:solidFill>
              </a:rPr>
              <a:t>缺點：材質區塊經過羽化後容易產生類似污漬的情形</a:t>
            </a:r>
            <a:endParaRPr lang="en-US" altLang="zh-TW" dirty="0" smtClean="0">
              <a:solidFill>
                <a:schemeClr val="accent2"/>
              </a:solidFill>
            </a:endParaRPr>
          </a:p>
          <a:p>
            <a:r>
              <a:rPr lang="de-DE" dirty="0" smtClean="0"/>
              <a:t>Nealen</a:t>
            </a:r>
            <a:r>
              <a:rPr lang="zh-TW" altLang="en-US" dirty="0" smtClean="0"/>
              <a:t>等人在</a:t>
            </a:r>
            <a:r>
              <a:rPr lang="en-US" altLang="zh-TW" dirty="0" smtClean="0"/>
              <a:t>2003</a:t>
            </a:r>
            <a:r>
              <a:rPr lang="zh-TW" altLang="en-US" dirty="0" smtClean="0"/>
              <a:t>提出</a:t>
            </a:r>
            <a:r>
              <a:rPr lang="en-US" altLang="zh-TW" dirty="0" smtClean="0">
                <a:sym typeface="Wingdings" pitchFamily="2" charset="2"/>
              </a:rPr>
              <a:t></a:t>
            </a:r>
            <a:r>
              <a:rPr lang="de-DE" dirty="0" smtClean="0"/>
              <a:t>Hybrid Texture Synthesis</a:t>
            </a:r>
            <a:r>
              <a:rPr lang="zh-TW" altLang="en-US" dirty="0" smtClean="0"/>
              <a:t>，以區塊為基礎的材質合成結合以像素為基礎的材質合成，並在論文中提出一個適應性分裂區塊的合成方式</a:t>
            </a:r>
            <a:endParaRPr lang="en-US" altLang="zh-TW" dirty="0" smtClean="0"/>
          </a:p>
          <a:p>
            <a:r>
              <a:rPr lang="de-DE" dirty="0" smtClean="0"/>
              <a:t>Kwatra</a:t>
            </a:r>
            <a:r>
              <a:rPr lang="zh-TW" altLang="en-US" dirty="0" smtClean="0"/>
              <a:t>等人在</a:t>
            </a:r>
            <a:r>
              <a:rPr lang="en-US" altLang="zh-TW" dirty="0" smtClean="0"/>
              <a:t>2003</a:t>
            </a:r>
            <a:r>
              <a:rPr lang="zh-TW" altLang="en-US" dirty="0" smtClean="0"/>
              <a:t>提出</a:t>
            </a:r>
            <a:r>
              <a:rPr lang="en-US" altLang="zh-TW" dirty="0" smtClean="0">
                <a:sym typeface="Wingdings" pitchFamily="2" charset="2"/>
              </a:rPr>
              <a:t></a:t>
            </a:r>
            <a:r>
              <a:rPr lang="de-DE" dirty="0" smtClean="0"/>
              <a:t>2003</a:t>
            </a:r>
            <a:r>
              <a:rPr lang="zh-TW" altLang="en-US" dirty="0" smtClean="0"/>
              <a:t>年</a:t>
            </a:r>
            <a:r>
              <a:rPr lang="de-DE" dirty="0" smtClean="0"/>
              <a:t>Kwatra</a:t>
            </a:r>
            <a:r>
              <a:rPr lang="zh-TW" altLang="en-US" dirty="0" smtClean="0"/>
              <a:t>等人</a:t>
            </a:r>
            <a:r>
              <a:rPr lang="de-DE" dirty="0" smtClean="0"/>
              <a:t>[Kwatra et al. 2003]</a:t>
            </a:r>
            <a:r>
              <a:rPr lang="zh-TW" altLang="en-US" dirty="0" smtClean="0"/>
              <a:t>提出了使用</a:t>
            </a:r>
            <a:r>
              <a:rPr lang="de-DE" dirty="0" smtClean="0"/>
              <a:t>Graph Cuts</a:t>
            </a:r>
            <a:r>
              <a:rPr lang="zh-TW" altLang="en-US" dirty="0" smtClean="0"/>
              <a:t>的技術，</a:t>
            </a:r>
            <a:r>
              <a:rPr lang="de-DE" dirty="0" smtClean="0"/>
              <a:t>Graph Cuts</a:t>
            </a:r>
            <a:r>
              <a:rPr lang="zh-TW" altLang="en-US" dirty="0" smtClean="0"/>
              <a:t>是一種將影像做無縫接合的技術，該篇論文利用</a:t>
            </a:r>
            <a:r>
              <a:rPr lang="de-DE" dirty="0" smtClean="0"/>
              <a:t>Graph Cuts</a:t>
            </a:r>
            <a:r>
              <a:rPr lang="zh-TW" altLang="en-US" dirty="0" smtClean="0"/>
              <a:t>來做到影像跟影片的合成，在兩張圖之間利用</a:t>
            </a:r>
            <a:r>
              <a:rPr lang="de-DE" dirty="0" smtClean="0"/>
              <a:t>Graphcut Algorithm</a:t>
            </a:r>
            <a:r>
              <a:rPr lang="zh-TW" altLang="en-US" dirty="0" smtClean="0"/>
              <a:t>找出一條最好的</a:t>
            </a:r>
            <a:r>
              <a:rPr lang="de-DE" dirty="0" smtClean="0"/>
              <a:t>Cut(</a:t>
            </a:r>
            <a:r>
              <a:rPr lang="zh-TW" altLang="en-US" dirty="0" smtClean="0"/>
              <a:t>又稱</a:t>
            </a:r>
            <a:r>
              <a:rPr lang="de-DE" dirty="0" smtClean="0"/>
              <a:t>minimal cut)</a:t>
            </a:r>
            <a:r>
              <a:rPr lang="zh-TW" altLang="en-US" dirty="0" smtClean="0"/>
              <a:t>，使得兩張圖可以沿著</a:t>
            </a:r>
            <a:r>
              <a:rPr lang="de-DE" dirty="0" smtClean="0"/>
              <a:t>Cut</a:t>
            </a:r>
            <a:r>
              <a:rPr lang="zh-TW" altLang="en-US" dirty="0" smtClean="0"/>
              <a:t>較平順地貼合在一起。</a:t>
            </a:r>
          </a:p>
          <a:p>
            <a:pPr lvl="0"/>
            <a:endParaRPr lang="en-US" altLang="zh-TW" dirty="0" smtClean="0">
              <a:solidFill>
                <a:schemeClr val="accent2"/>
              </a:solidFill>
            </a:endParaRPr>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11</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910468"/>
            <a:r>
              <a:rPr lang="de-DE" dirty="0" smtClean="0"/>
              <a:t>Bertalmio</a:t>
            </a:r>
            <a:r>
              <a:rPr lang="zh-TW" altLang="en-US" dirty="0" smtClean="0"/>
              <a:t>等人在</a:t>
            </a:r>
            <a:r>
              <a:rPr lang="en-US" altLang="zh-TW" dirty="0" smtClean="0"/>
              <a:t>2000</a:t>
            </a:r>
            <a:r>
              <a:rPr lang="zh-TW" altLang="en-US" dirty="0" smtClean="0"/>
              <a:t>提出</a:t>
            </a:r>
            <a:r>
              <a:rPr lang="en-US" altLang="zh-TW" dirty="0" smtClean="0">
                <a:sym typeface="Wingdings" pitchFamily="2" charset="2"/>
              </a:rPr>
              <a:t></a:t>
            </a:r>
            <a:r>
              <a:rPr lang="zh-TW" altLang="en-US" dirty="0" smtClean="0"/>
              <a:t>影像修補必須先填補最外圍的部份，依序不斷的往內填補，一直到需要復原的部份完全被填補完為止</a:t>
            </a:r>
            <a:endParaRPr lang="en-US" altLang="zh-TW" dirty="0" smtClean="0"/>
          </a:p>
          <a:p>
            <a:pPr defTabSz="910468"/>
            <a:r>
              <a:rPr lang="en-US" altLang="zh-TW" dirty="0" smtClean="0"/>
              <a:t>		</a:t>
            </a:r>
            <a:r>
              <a:rPr lang="zh-TW" altLang="en-US" dirty="0" smtClean="0"/>
              <a:t>，這篇論文是使用解偏微分方程式的方式來達到影像修補。</a:t>
            </a:r>
            <a:endParaRPr lang="en-US" altLang="zh-TW" dirty="0" smtClean="0"/>
          </a:p>
          <a:p>
            <a:pPr defTabSz="910468"/>
            <a:r>
              <a:rPr lang="de-DE" dirty="0" smtClean="0"/>
              <a:t>Oliveira</a:t>
            </a:r>
            <a:r>
              <a:rPr lang="zh-TW" altLang="en-US" dirty="0" smtClean="0"/>
              <a:t>等人在</a:t>
            </a:r>
            <a:r>
              <a:rPr lang="en-US" altLang="zh-TW" dirty="0" smtClean="0"/>
              <a:t>2001</a:t>
            </a:r>
            <a:r>
              <a:rPr lang="zh-TW" altLang="en-US" dirty="0" smtClean="0"/>
              <a:t>提出</a:t>
            </a:r>
            <a:r>
              <a:rPr lang="en-US" altLang="zh-TW" dirty="0" smtClean="0">
                <a:sym typeface="Wingdings" pitchFamily="2" charset="2"/>
              </a:rPr>
              <a:t></a:t>
            </a:r>
            <a:r>
              <a:rPr lang="zh-TW" altLang="en-US" dirty="0" smtClean="0"/>
              <a:t>提出了一個快速影像修補的方式，作法是對需要修補之未知區域中的每個位置利用一個</a:t>
            </a:r>
            <a:r>
              <a:rPr lang="de-DE" dirty="0" smtClean="0"/>
              <a:t>3x3</a:t>
            </a:r>
            <a:r>
              <a:rPr lang="zh-TW" altLang="en-US" dirty="0" smtClean="0"/>
              <a:t>中心點權重為</a:t>
            </a:r>
            <a:r>
              <a:rPr lang="de-DE" dirty="0" smtClean="0"/>
              <a:t>0</a:t>
            </a:r>
            <a:r>
              <a:rPr lang="zh-TW" altLang="en-US" dirty="0" smtClean="0"/>
              <a:t>的</a:t>
            </a:r>
            <a:r>
              <a:rPr lang="de-DE" dirty="0" smtClean="0"/>
              <a:t>weighted average kernel</a:t>
            </a:r>
            <a:r>
              <a:rPr lang="zh-TW" altLang="en-US" dirty="0" smtClean="0"/>
              <a:t>做</a:t>
            </a:r>
            <a:r>
              <a:rPr lang="de-DE" dirty="0" smtClean="0"/>
              <a:t>convolution</a:t>
            </a:r>
            <a:r>
              <a:rPr lang="zh-TW" altLang="en-US" dirty="0" smtClean="0"/>
              <a:t>，使得週遭</a:t>
            </a:r>
            <a:r>
              <a:rPr lang="en-US" altLang="zh-TW" dirty="0" smtClean="0"/>
              <a:t>			</a:t>
            </a:r>
            <a:r>
              <a:rPr lang="zh-TW" altLang="en-US" dirty="0" smtClean="0"/>
              <a:t>的顏色資訊可以傳遞到目前需要填補的點，一直不斷迭代直到使用者自定的回合數。</a:t>
            </a:r>
            <a:endParaRPr lang="en-US" altLang="zh-TW" dirty="0" smtClean="0"/>
          </a:p>
          <a:p>
            <a:pPr defTabSz="910468"/>
            <a:endParaRPr lang="en-US" altLang="zh-TW" dirty="0" smtClean="0"/>
          </a:p>
          <a:p>
            <a:pPr defTabSz="910468"/>
            <a:endParaRPr lang="en-US" altLang="zh-TW" dirty="0" smtClean="0"/>
          </a:p>
          <a:p>
            <a:pPr defTabSz="910468"/>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12</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20000"/>
          </a:bodyPr>
          <a:lstStyle/>
          <a:p>
            <a:pPr defTabSz="910468"/>
            <a:r>
              <a:rPr lang="de-DE" dirty="0" smtClean="0"/>
              <a:t>Yamauchi</a:t>
            </a:r>
            <a:r>
              <a:rPr lang="zh-TW" altLang="en-US" dirty="0" smtClean="0"/>
              <a:t>等人在</a:t>
            </a:r>
            <a:r>
              <a:rPr lang="en-US" altLang="zh-TW" dirty="0" smtClean="0"/>
              <a:t>2003</a:t>
            </a:r>
            <a:r>
              <a:rPr lang="zh-TW" altLang="en-US" dirty="0" smtClean="0"/>
              <a:t>提出</a:t>
            </a:r>
            <a:r>
              <a:rPr lang="en-US" altLang="zh-TW" sz="2400" dirty="0" smtClean="0">
                <a:sym typeface="Wingdings" pitchFamily="2" charset="2"/>
              </a:rPr>
              <a:t></a:t>
            </a:r>
            <a:r>
              <a:rPr lang="zh-TW" altLang="en-US" sz="2400" dirty="0" smtClean="0"/>
              <a:t>先將原影像做</a:t>
            </a:r>
            <a:r>
              <a:rPr lang="de-DE" sz="2400" dirty="0" smtClean="0"/>
              <a:t>DCT</a:t>
            </a:r>
            <a:r>
              <a:rPr lang="zh-TW" altLang="en-US" sz="2400" dirty="0" smtClean="0"/>
              <a:t>轉換，轉成不同頻帶個別進行修復。</a:t>
            </a:r>
            <a:endParaRPr lang="en-US" altLang="zh-TW" sz="2400" dirty="0" smtClean="0"/>
          </a:p>
          <a:p>
            <a:pPr lvl="1"/>
            <a:r>
              <a:rPr lang="zh-TW" altLang="en-US" sz="2000" dirty="0" smtClean="0"/>
              <a:t>高頻部分的影像會依照</a:t>
            </a:r>
            <a:r>
              <a:rPr lang="en-US" sz="2000" dirty="0" smtClean="0"/>
              <a:t>Wei </a:t>
            </a:r>
            <a:r>
              <a:rPr lang="zh-TW" altLang="en-US" sz="2000" dirty="0" smtClean="0"/>
              <a:t>等人</a:t>
            </a:r>
            <a:r>
              <a:rPr lang="en-US" sz="2000" dirty="0" smtClean="0"/>
              <a:t>[ Wei et al. 2000]</a:t>
            </a:r>
            <a:r>
              <a:rPr lang="zh-TW" altLang="en-US" sz="2000" dirty="0" smtClean="0"/>
              <a:t>所提出合成材質的方式建立影像金字塔並材質合成適合用於高頻資訊的修復，影像修補適合用於低頻資訊的修復進行材質合成復原。</a:t>
            </a:r>
            <a:endParaRPr lang="en-US" altLang="zh-TW" sz="2000" dirty="0" smtClean="0"/>
          </a:p>
          <a:p>
            <a:pPr lvl="1"/>
            <a:r>
              <a:rPr lang="zh-TW" altLang="en-US" sz="2000" dirty="0" smtClean="0"/>
              <a:t>低頻部分的影像則經過</a:t>
            </a:r>
            <a:r>
              <a:rPr lang="de-DE" sz="2000" dirty="0" smtClean="0"/>
              <a:t>Oliveira</a:t>
            </a:r>
            <a:r>
              <a:rPr lang="zh-TW" altLang="en-US" sz="2000" dirty="0" smtClean="0"/>
              <a:t>等人</a:t>
            </a:r>
            <a:r>
              <a:rPr lang="de-DE" sz="2000" dirty="0" smtClean="0"/>
              <a:t>[Oliveira et. al 2001]</a:t>
            </a:r>
            <a:r>
              <a:rPr lang="zh-TW" altLang="en-US" sz="2000" dirty="0" smtClean="0"/>
              <a:t>提出的影像修補方法快速進行復原，最後再將高低頻的影像資訊重新結合，即可得到最終復原結果。</a:t>
            </a:r>
            <a:endParaRPr lang="en-US" altLang="zh-TW" sz="2000" dirty="0" smtClean="0"/>
          </a:p>
          <a:p>
            <a:pPr marL="455234" lvl="1" defTabSz="910468"/>
            <a:endParaRPr lang="en-US" sz="2000" dirty="0" smtClean="0"/>
          </a:p>
          <a:p>
            <a:pPr defTabSz="910468"/>
            <a:r>
              <a:rPr lang="de-DE" sz="1800" dirty="0" smtClean="0"/>
              <a:t>Jian</a:t>
            </a:r>
            <a:r>
              <a:rPr lang="zh-TW" altLang="en-US" sz="1800" dirty="0" smtClean="0"/>
              <a:t>等人在</a:t>
            </a:r>
            <a:r>
              <a:rPr lang="en-US" altLang="zh-TW" sz="1800" dirty="0" smtClean="0"/>
              <a:t>2005</a:t>
            </a:r>
            <a:r>
              <a:rPr lang="zh-TW" altLang="en-US" sz="1800" dirty="0" smtClean="0"/>
              <a:t>提出</a:t>
            </a:r>
            <a:r>
              <a:rPr lang="de-DE" sz="1800" dirty="0" smtClean="0"/>
              <a:t>Image Completion with Structure Propagation </a:t>
            </a:r>
            <a:r>
              <a:rPr lang="en-US" altLang="zh-TW" sz="1800" dirty="0" smtClean="0">
                <a:sym typeface="Wingdings" pitchFamily="2" charset="2"/>
              </a:rPr>
              <a:t></a:t>
            </a:r>
            <a:r>
              <a:rPr lang="zh-TW" altLang="en-US" sz="1800" dirty="0" smtClean="0"/>
              <a:t>藉由使用者在已知來源區域所繪製的曲線，蔓延到使用者指定的未知區域進行修補。將結構性的區域與材質性的區域</a:t>
            </a:r>
            <a:r>
              <a:rPr lang="en-US" altLang="zh-TW" sz="1800" dirty="0" smtClean="0"/>
              <a:t>				</a:t>
            </a:r>
            <a:r>
              <a:rPr lang="zh-TW" altLang="en-US" sz="1800" dirty="0" smtClean="0"/>
              <a:t>            分開處理</a:t>
            </a:r>
            <a:endParaRPr lang="en-US" altLang="zh-TW" sz="1800" dirty="0" smtClean="0"/>
          </a:p>
          <a:p>
            <a:pPr lvl="1"/>
            <a:endParaRPr lang="en-US" altLang="zh-TW" sz="1800" dirty="0" smtClean="0"/>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13</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846735" lvl="1" indent="-455234" defTabSz="910468">
              <a:defRPr/>
            </a:pPr>
            <a:r>
              <a:rPr lang="zh-TW" altLang="en-US" dirty="0" smtClean="0"/>
              <a:t>本系統為了對建築物的影像做進一步的分析，必須根據下列</a:t>
            </a:r>
            <a:r>
              <a:rPr lang="zh-TW" altLang="en-US" b="1" dirty="0" smtClean="0"/>
              <a:t>步驟 </a:t>
            </a:r>
            <a:r>
              <a:rPr lang="en-US" altLang="zh-TW" dirty="0" smtClean="0"/>
              <a:t>:</a:t>
            </a:r>
          </a:p>
          <a:p>
            <a:pPr marL="846735" lvl="1" indent="-455234">
              <a:buFont typeface="Wingdings" pitchFamily="2" charset="2"/>
              <a:buAutoNum type="circleNumWdWhitePlain"/>
            </a:pPr>
            <a:endParaRPr lang="en-US" altLang="zh-TW" dirty="0" smtClean="0"/>
          </a:p>
          <a:p>
            <a:pPr marL="846735" lvl="1" indent="-455234">
              <a:buFont typeface="Wingdings" pitchFamily="2" charset="2"/>
              <a:buAutoNum type="circleNumWdWhitePlain"/>
            </a:pPr>
            <a:r>
              <a:rPr lang="zh-TW" altLang="en-US" dirty="0" smtClean="0"/>
              <a:t>使用者僅需要輸入一張含有污漬的建築物影像並決定是否在修補的過程中搭配無縫貼圖的技術，即可開始使用我們的系統來進行清除建築物牆壁上的污漬。依據輸入的影像建立影像金字塔。</a:t>
            </a:r>
            <a:endParaRPr lang="en-US" altLang="zh-TW" dirty="0" smtClean="0"/>
          </a:p>
          <a:p>
            <a:pPr marL="846735" lvl="1" indent="-455234">
              <a:buFont typeface="Wingdings" pitchFamily="2" charset="2"/>
              <a:buAutoNum type="circleNumWdWhitePlain"/>
            </a:pPr>
            <a:r>
              <a:rPr lang="zh-TW" altLang="en-US" dirty="0" smtClean="0"/>
              <a:t>對影像金字塔各層的影像個別進行灰階化，並利用區域亮度門檻篩選所有可能是污漬的像素。</a:t>
            </a:r>
            <a:endParaRPr lang="en-US" altLang="zh-TW" dirty="0" smtClean="0"/>
          </a:p>
          <a:p>
            <a:pPr marL="846735" lvl="1" indent="-455234">
              <a:buFont typeface="Wingdings" pitchFamily="2" charset="2"/>
              <a:buAutoNum type="circleNumWdWhitePlain"/>
            </a:pPr>
            <a:r>
              <a:rPr lang="zh-TW" altLang="en-US" dirty="0" smtClean="0"/>
              <a:t>利用像素之間的連通性質找出所有污漬連通元件，並將找出的污漬連通元件之髒污程度儲存至</a:t>
            </a:r>
            <a:r>
              <a:rPr lang="en-US" dirty="0" err="1" smtClean="0"/>
              <a:t>DirtyDegreeMap</a:t>
            </a:r>
            <a:r>
              <a:rPr lang="zh-TW" altLang="en-US" dirty="0" smtClean="0"/>
              <a:t>中，以做為之後選取乾淨區域的參考。</a:t>
            </a:r>
            <a:endParaRPr lang="en-US" altLang="zh-TW" dirty="0" smtClean="0"/>
          </a:p>
          <a:p>
            <a:pPr marL="846735" lvl="1" indent="-455234">
              <a:buFont typeface="Wingdings" pitchFamily="2" charset="2"/>
              <a:buAutoNum type="circleNumWdWhitePlain"/>
            </a:pPr>
            <a:r>
              <a:rPr lang="zh-TW" altLang="en-US" dirty="0" smtClean="0"/>
              <a:t>將影像金字塔各層不同解析度的影像所找出污漬連通元件聯集起來，並計算每個污漬連通元件的</a:t>
            </a:r>
            <a:r>
              <a:rPr lang="en-US" dirty="0" smtClean="0"/>
              <a:t>Distance Transform</a:t>
            </a:r>
            <a:r>
              <a:rPr lang="zh-TW" altLang="en-US" dirty="0" smtClean="0"/>
              <a:t>，利用此資訊排除可能將亮度值較低的邊點</a:t>
            </a:r>
            <a:r>
              <a:rPr lang="en-US" dirty="0" smtClean="0"/>
              <a:t>(Edge)</a:t>
            </a:r>
            <a:r>
              <a:rPr lang="zh-TW" altLang="en-US" dirty="0" smtClean="0"/>
              <a:t>納入污漬連通元件的情形，即可得到最終污漬偵測的結果。</a:t>
            </a:r>
          </a:p>
          <a:p>
            <a:endParaRPr lang="zh-TW" altLang="en-US" dirty="0"/>
          </a:p>
        </p:txBody>
      </p:sp>
      <p:sp>
        <p:nvSpPr>
          <p:cNvPr id="4" name="投影片編號版面配置區 3"/>
          <p:cNvSpPr>
            <a:spLocks noGrp="1"/>
          </p:cNvSpPr>
          <p:nvPr>
            <p:ph type="sldNum" sz="quarter" idx="10"/>
          </p:nvPr>
        </p:nvSpPr>
        <p:spPr/>
        <p:txBody>
          <a:bodyPr/>
          <a:lstStyle/>
          <a:p>
            <a:fld id="{5555BC34-DDB9-4881-A2EF-B9862C20A968}" type="slidenum">
              <a:rPr lang="zh-TW" altLang="en-US" smtClean="0"/>
              <a:pPr/>
              <a:t>15</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標題 8"/>
          <p:cNvSpPr>
            <a:spLocks noGrp="1"/>
          </p:cNvSpPr>
          <p:nvPr>
            <p:ph type="ctrTitle"/>
          </p:nvPr>
        </p:nvSpPr>
        <p:spPr>
          <a:xfrm>
            <a:off x="1214414"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1214414"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30" name="日期版面配置區 29"/>
          <p:cNvSpPr>
            <a:spLocks noGrp="1"/>
          </p:cNvSpPr>
          <p:nvPr>
            <p:ph type="dt" sz="half" idx="10"/>
          </p:nvPr>
        </p:nvSpPr>
        <p:spPr/>
        <p:txBody>
          <a:bodyPr/>
          <a:lstStyle>
            <a:lvl1pPr>
              <a:defRPr>
                <a:solidFill>
                  <a:srgbClr val="FFFFFF"/>
                </a:solidFill>
              </a:defRPr>
            </a:lvl1pPr>
            <a:extLst/>
          </a:lstStyle>
          <a:p>
            <a:fld id="{4ECED9BF-0750-4E42-97A2-0E46B25A1A0F}" type="datetime1">
              <a:rPr lang="zh-TW" altLang="en-US" smtClean="0"/>
              <a:pPr/>
              <a:t>2009/7/19</a:t>
            </a:fld>
            <a:endParaRPr lang="zh-TW" altLang="en-US"/>
          </a:p>
        </p:txBody>
      </p:sp>
      <p:sp>
        <p:nvSpPr>
          <p:cNvPr id="19" name="頁尾版面配置區 18"/>
          <p:cNvSpPr>
            <a:spLocks noGrp="1"/>
          </p:cNvSpPr>
          <p:nvPr>
            <p:ph type="ftr" sz="quarter" idx="11"/>
          </p:nvPr>
        </p:nvSpPr>
        <p:spPr/>
        <p:txBody>
          <a:bodyPr/>
          <a:lstStyle>
            <a:lvl1pPr>
              <a:defRPr>
                <a:solidFill>
                  <a:schemeClr val="accent1">
                    <a:tint val="20000"/>
                  </a:schemeClr>
                </a:solidFill>
              </a:defRPr>
            </a:lvl1pPr>
            <a:extLst/>
          </a:lstStyle>
          <a:p>
            <a:endParaRPr lang="zh-TW" altLang="en-US"/>
          </a:p>
        </p:txBody>
      </p:sp>
      <p:sp>
        <p:nvSpPr>
          <p:cNvPr id="27" name="投影片編號版面配置區 26"/>
          <p:cNvSpPr>
            <a:spLocks noGrp="1"/>
          </p:cNvSpPr>
          <p:nvPr>
            <p:ph type="sldNum" sz="quarter" idx="12"/>
          </p:nvPr>
        </p:nvSpPr>
        <p:spPr/>
        <p:txBody>
          <a:bodyPr/>
          <a:lstStyle>
            <a:lvl1pPr>
              <a:defRPr>
                <a:solidFill>
                  <a:srgbClr val="FFFFFF"/>
                </a:solidFill>
              </a:defRPr>
            </a:lvl1pPr>
            <a:extLst/>
          </a:lstStyle>
          <a:p>
            <a:fld id="{B022B38A-99E0-47A5-BB70-448F027F1B7D}"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481329"/>
            <a:ext cx="8229600" cy="4386071"/>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FAC7B27B-80AB-4895-B26D-781C247450CB}" type="datetime1">
              <a:rPr lang="zh-TW" altLang="en-US" smtClean="0"/>
              <a:pPr/>
              <a:t>2009/7/19</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B022B38A-99E0-47A5-BB70-448F027F1B7D}"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44013" y="274640"/>
            <a:ext cx="1777470" cy="5592761"/>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1"/>
            <a:ext cx="6324600" cy="5592760"/>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4A0C6684-76BE-4DCF-A2DD-153B3217C3ED}" type="datetime1">
              <a:rPr lang="zh-TW" altLang="en-US" smtClean="0"/>
              <a:pPr/>
              <a:t>2009/7/19</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B022B38A-99E0-47A5-BB70-448F027F1B7D}"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extLst/>
          </a:lstStyle>
          <a:p>
            <a:pPr lvl="0" eaLnBrk="1" latinLnBrk="0" hangingPunct="1"/>
            <a:r>
              <a:rPr lang="zh-TW" altLang="en-US" dirty="0" smtClean="0"/>
              <a:t>按一下以編輯母片文字樣式</a:t>
            </a:r>
          </a:p>
          <a:p>
            <a:pPr lvl="1" eaLnBrk="1" latinLnBrk="0" hangingPunct="1"/>
            <a:r>
              <a:rPr lang="zh-TW" altLang="en-US" dirty="0" smtClean="0"/>
              <a:t>第二層</a:t>
            </a:r>
          </a:p>
          <a:p>
            <a:pPr lvl="2" eaLnBrk="1" latinLnBrk="0" hangingPunct="1"/>
            <a:r>
              <a:rPr lang="zh-TW" altLang="en-US" dirty="0" smtClean="0"/>
              <a:t>第三層</a:t>
            </a:r>
          </a:p>
          <a:p>
            <a:pPr lvl="3" eaLnBrk="1" latinLnBrk="0" hangingPunct="1"/>
            <a:r>
              <a:rPr lang="zh-TW" altLang="en-US" dirty="0" smtClean="0"/>
              <a:t>第四層</a:t>
            </a:r>
          </a:p>
          <a:p>
            <a:pPr lvl="4" eaLnBrk="1" latinLnBrk="0" hangingPunct="1"/>
            <a:r>
              <a:rPr lang="zh-TW" altLang="en-US" dirty="0" smtClean="0"/>
              <a:t>第五層</a:t>
            </a:r>
            <a:endParaRPr kumimoji="0" lang="en-US" dirty="0"/>
          </a:p>
        </p:txBody>
      </p:sp>
      <p:sp>
        <p:nvSpPr>
          <p:cNvPr id="4" name="日期版面配置區 3"/>
          <p:cNvSpPr>
            <a:spLocks noGrp="1"/>
          </p:cNvSpPr>
          <p:nvPr>
            <p:ph type="dt" sz="half" idx="10"/>
          </p:nvPr>
        </p:nvSpPr>
        <p:spPr/>
        <p:txBody>
          <a:bodyPr/>
          <a:lstStyle>
            <a:extLst/>
          </a:lstStyle>
          <a:p>
            <a:fld id="{30D94144-C19A-4320-BAC1-2B431165578A}" type="datetime1">
              <a:rPr lang="zh-TW" altLang="en-US" smtClean="0"/>
              <a:pPr/>
              <a:t>2009/7/19</a:t>
            </a:fld>
            <a:endParaRPr lang="zh-TW" altLang="en-US" dirty="0"/>
          </a:p>
        </p:txBody>
      </p:sp>
      <p:sp>
        <p:nvSpPr>
          <p:cNvPr id="5" name="頁尾版面配置區 4"/>
          <p:cNvSpPr>
            <a:spLocks noGrp="1"/>
          </p:cNvSpPr>
          <p:nvPr>
            <p:ph type="ftr" sz="quarter" idx="11"/>
          </p:nvPr>
        </p:nvSpPr>
        <p:spPr/>
        <p:txBody>
          <a:bodyPr/>
          <a:lstStyle>
            <a:extLst/>
          </a:lstStyle>
          <a:p>
            <a:endParaRPr lang="zh-TW" altLang="en-US" dirty="0"/>
          </a:p>
        </p:txBody>
      </p:sp>
      <p:sp>
        <p:nvSpPr>
          <p:cNvPr id="7" name="標題 6"/>
          <p:cNvSpPr>
            <a:spLocks noGrp="1"/>
          </p:cNvSpPr>
          <p:nvPr>
            <p:ph type="title"/>
          </p:nvPr>
        </p:nvSpPr>
        <p:spPr/>
        <p:txBody>
          <a:bodyPr rtlCol="0"/>
          <a:lstStyle>
            <a:extLst/>
          </a:lstStyle>
          <a:p>
            <a:r>
              <a:rPr kumimoji="0" lang="zh-TW" altLang="en-US" dirty="0" smtClean="0"/>
              <a:t>按一下以編輯母片標題樣式</a:t>
            </a:r>
            <a:endParaRPr kumimoji="0" lang="en-US" dirty="0"/>
          </a:p>
        </p:txBody>
      </p:sp>
      <p:sp>
        <p:nvSpPr>
          <p:cNvPr id="10" name="內容版面配置區 2"/>
          <p:cNvSpPr>
            <a:spLocks noGrp="1"/>
          </p:cNvSpPr>
          <p:nvPr>
            <p:ph idx="14"/>
          </p:nvPr>
        </p:nvSpPr>
        <p:spPr>
          <a:xfrm>
            <a:off x="4719207" y="-21767"/>
            <a:ext cx="4429156" cy="428628"/>
          </a:xfrm>
        </p:spPr>
        <p:txBody>
          <a:bodyPr>
            <a:normAutofit/>
          </a:bodyPr>
          <a:lstStyle>
            <a:lvl1pPr algn="r">
              <a:buNone/>
              <a:defRPr sz="1200">
                <a:solidFill>
                  <a:schemeClr val="bg1"/>
                </a:solidFill>
              </a:defRPr>
            </a:lvl1pPr>
            <a:extLst/>
          </a:lstStyle>
          <a:p>
            <a:pPr lvl="0" eaLnBrk="1" latinLnBrk="0" hangingPunct="1"/>
            <a:r>
              <a:rPr lang="zh-TW" altLang="en-US" dirty="0" smtClean="0"/>
              <a:t>按一下以編輯母片文字樣</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extLst/>
          </a:lstStyle>
          <a:p>
            <a:pPr lvl="0" eaLnBrk="1" latinLnBrk="0" hangingPunct="1"/>
            <a:r>
              <a:rPr lang="zh-TW" altLang="en-US" dirty="0" smtClean="0"/>
              <a:t>按一下以編輯母片文字樣式</a:t>
            </a:r>
          </a:p>
          <a:p>
            <a:pPr lvl="1" eaLnBrk="1" latinLnBrk="0" hangingPunct="1"/>
            <a:r>
              <a:rPr lang="zh-TW" altLang="en-US" dirty="0" smtClean="0"/>
              <a:t>第二層</a:t>
            </a:r>
          </a:p>
          <a:p>
            <a:pPr lvl="2" eaLnBrk="1" latinLnBrk="0" hangingPunct="1"/>
            <a:r>
              <a:rPr lang="zh-TW" altLang="en-US" dirty="0" smtClean="0"/>
              <a:t>第三層</a:t>
            </a:r>
          </a:p>
          <a:p>
            <a:pPr lvl="3" eaLnBrk="1" latinLnBrk="0" hangingPunct="1"/>
            <a:r>
              <a:rPr lang="zh-TW" altLang="en-US" dirty="0" smtClean="0"/>
              <a:t>第四層</a:t>
            </a:r>
          </a:p>
          <a:p>
            <a:pPr lvl="4" eaLnBrk="1" latinLnBrk="0" hangingPunct="1"/>
            <a:r>
              <a:rPr lang="zh-TW" altLang="en-US" dirty="0" smtClean="0"/>
              <a:t>第五層</a:t>
            </a:r>
            <a:endParaRPr kumimoji="0" lang="en-US" dirty="0"/>
          </a:p>
        </p:txBody>
      </p:sp>
      <p:sp>
        <p:nvSpPr>
          <p:cNvPr id="4" name="日期版面配置區 3"/>
          <p:cNvSpPr>
            <a:spLocks noGrp="1"/>
          </p:cNvSpPr>
          <p:nvPr>
            <p:ph type="dt" sz="half" idx="10"/>
          </p:nvPr>
        </p:nvSpPr>
        <p:spPr/>
        <p:txBody>
          <a:bodyPr/>
          <a:lstStyle>
            <a:extLst/>
          </a:lstStyle>
          <a:p>
            <a:fld id="{30D94144-C19A-4320-BAC1-2B431165578A}" type="datetime1">
              <a:rPr lang="zh-TW" altLang="en-US" smtClean="0"/>
              <a:pPr/>
              <a:t>2009/7/19</a:t>
            </a:fld>
            <a:endParaRPr lang="zh-TW" altLang="en-US" dirty="0"/>
          </a:p>
        </p:txBody>
      </p:sp>
      <p:sp>
        <p:nvSpPr>
          <p:cNvPr id="5" name="頁尾版面配置區 4"/>
          <p:cNvSpPr>
            <a:spLocks noGrp="1"/>
          </p:cNvSpPr>
          <p:nvPr>
            <p:ph type="ftr" sz="quarter" idx="11"/>
          </p:nvPr>
        </p:nvSpPr>
        <p:spPr/>
        <p:txBody>
          <a:bodyPr/>
          <a:lstStyle>
            <a:extLst/>
          </a:lstStyle>
          <a:p>
            <a:endParaRPr lang="zh-TW" altLang="en-US" dirty="0"/>
          </a:p>
        </p:txBody>
      </p:sp>
      <p:sp>
        <p:nvSpPr>
          <p:cNvPr id="7" name="標題 6"/>
          <p:cNvSpPr>
            <a:spLocks noGrp="1"/>
          </p:cNvSpPr>
          <p:nvPr>
            <p:ph type="title"/>
          </p:nvPr>
        </p:nvSpPr>
        <p:spPr/>
        <p:txBody>
          <a:bodyPr rtlCol="0"/>
          <a:lstStyle>
            <a:extLst/>
          </a:lstStyle>
          <a:p>
            <a:r>
              <a:rPr kumimoji="0" lang="zh-TW" altLang="en-US" dirty="0" smtClean="0"/>
              <a:t>按一下以編輯母片標題樣式</a:t>
            </a:r>
            <a:endParaRPr kumimoji="0" lang="en-US" dirty="0"/>
          </a:p>
        </p:txBody>
      </p:sp>
      <p:sp>
        <p:nvSpPr>
          <p:cNvPr id="10" name="內容版面配置區 2"/>
          <p:cNvSpPr>
            <a:spLocks noGrp="1"/>
          </p:cNvSpPr>
          <p:nvPr>
            <p:ph idx="14"/>
          </p:nvPr>
        </p:nvSpPr>
        <p:spPr>
          <a:xfrm>
            <a:off x="4719207" y="-21767"/>
            <a:ext cx="4429156" cy="428628"/>
          </a:xfrm>
        </p:spPr>
        <p:txBody>
          <a:bodyPr>
            <a:normAutofit/>
          </a:bodyPr>
          <a:lstStyle>
            <a:lvl1pPr algn="r">
              <a:buNone/>
              <a:defRPr sz="1200">
                <a:solidFill>
                  <a:schemeClr val="bg1"/>
                </a:solidFill>
              </a:defRPr>
            </a:lvl1pPr>
            <a:extLst/>
          </a:lstStyle>
          <a:p>
            <a:pPr lvl="0" eaLnBrk="1" latinLnBrk="0" hangingPunct="1"/>
            <a:r>
              <a:rPr lang="zh-TW" altLang="en-US" dirty="0" smtClean="0"/>
              <a:t>按一下以編輯母片文字樣</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extLst/>
          </a:lstStyle>
          <a:p>
            <a:pPr lvl="0" eaLnBrk="1" latinLnBrk="0" hangingPunct="1"/>
            <a:r>
              <a:rPr lang="zh-TW" altLang="en-US" dirty="0" smtClean="0"/>
              <a:t>按一下以編輯母片文字樣式</a:t>
            </a:r>
          </a:p>
          <a:p>
            <a:pPr lvl="1" eaLnBrk="1" latinLnBrk="0" hangingPunct="1"/>
            <a:r>
              <a:rPr lang="zh-TW" altLang="en-US" dirty="0" smtClean="0"/>
              <a:t>第二層</a:t>
            </a:r>
          </a:p>
          <a:p>
            <a:pPr lvl="2" eaLnBrk="1" latinLnBrk="0" hangingPunct="1"/>
            <a:r>
              <a:rPr lang="zh-TW" altLang="en-US" dirty="0" smtClean="0"/>
              <a:t>第三層</a:t>
            </a:r>
          </a:p>
          <a:p>
            <a:pPr lvl="3" eaLnBrk="1" latinLnBrk="0" hangingPunct="1"/>
            <a:r>
              <a:rPr lang="zh-TW" altLang="en-US" dirty="0" smtClean="0"/>
              <a:t>第四層</a:t>
            </a:r>
          </a:p>
          <a:p>
            <a:pPr lvl="4" eaLnBrk="1" latinLnBrk="0" hangingPunct="1"/>
            <a:r>
              <a:rPr lang="zh-TW" altLang="en-US" dirty="0" smtClean="0"/>
              <a:t>第五層</a:t>
            </a:r>
            <a:endParaRPr kumimoji="0" lang="en-US" dirty="0"/>
          </a:p>
        </p:txBody>
      </p:sp>
      <p:sp>
        <p:nvSpPr>
          <p:cNvPr id="4" name="日期版面配置區 3"/>
          <p:cNvSpPr>
            <a:spLocks noGrp="1"/>
          </p:cNvSpPr>
          <p:nvPr>
            <p:ph type="dt" sz="half" idx="10"/>
          </p:nvPr>
        </p:nvSpPr>
        <p:spPr/>
        <p:txBody>
          <a:bodyPr/>
          <a:lstStyle>
            <a:extLst/>
          </a:lstStyle>
          <a:p>
            <a:fld id="{30D94144-C19A-4320-BAC1-2B431165578A}" type="datetime1">
              <a:rPr lang="zh-TW" altLang="en-US" smtClean="0"/>
              <a:pPr/>
              <a:t>2009/7/19</a:t>
            </a:fld>
            <a:endParaRPr lang="zh-TW" altLang="en-US" dirty="0"/>
          </a:p>
        </p:txBody>
      </p:sp>
      <p:sp>
        <p:nvSpPr>
          <p:cNvPr id="5" name="頁尾版面配置區 4"/>
          <p:cNvSpPr>
            <a:spLocks noGrp="1"/>
          </p:cNvSpPr>
          <p:nvPr>
            <p:ph type="ftr" sz="quarter" idx="11"/>
          </p:nvPr>
        </p:nvSpPr>
        <p:spPr/>
        <p:txBody>
          <a:bodyPr/>
          <a:lstStyle>
            <a:extLst/>
          </a:lstStyle>
          <a:p>
            <a:endParaRPr lang="zh-TW" altLang="en-US" dirty="0"/>
          </a:p>
        </p:txBody>
      </p:sp>
      <p:sp>
        <p:nvSpPr>
          <p:cNvPr id="7" name="標題 6"/>
          <p:cNvSpPr>
            <a:spLocks noGrp="1"/>
          </p:cNvSpPr>
          <p:nvPr>
            <p:ph type="title"/>
          </p:nvPr>
        </p:nvSpPr>
        <p:spPr/>
        <p:txBody>
          <a:bodyPr rtlCol="0"/>
          <a:lstStyle>
            <a:extLst/>
          </a:lstStyle>
          <a:p>
            <a:r>
              <a:rPr kumimoji="0" lang="zh-TW" altLang="en-US" dirty="0" smtClean="0"/>
              <a:t>按一下以編輯母片標題樣式</a:t>
            </a:r>
            <a:endParaRPr kumimoji="0" lang="en-US" dirty="0"/>
          </a:p>
        </p:txBody>
      </p:sp>
      <p:sp>
        <p:nvSpPr>
          <p:cNvPr id="10" name="內容版面配置區 2"/>
          <p:cNvSpPr>
            <a:spLocks noGrp="1"/>
          </p:cNvSpPr>
          <p:nvPr>
            <p:ph idx="14"/>
          </p:nvPr>
        </p:nvSpPr>
        <p:spPr>
          <a:xfrm>
            <a:off x="4719207" y="-21767"/>
            <a:ext cx="4429156" cy="428628"/>
          </a:xfrm>
        </p:spPr>
        <p:txBody>
          <a:bodyPr>
            <a:normAutofit/>
          </a:bodyPr>
          <a:lstStyle>
            <a:lvl1pPr algn="r">
              <a:buNone/>
              <a:defRPr sz="1200">
                <a:solidFill>
                  <a:schemeClr val="bg1"/>
                </a:solidFill>
              </a:defRPr>
            </a:lvl1pPr>
            <a:extLst/>
          </a:lstStyle>
          <a:p>
            <a:pPr lvl="0" eaLnBrk="1" latinLnBrk="0" hangingPunct="1"/>
            <a:r>
              <a:rPr lang="zh-TW" altLang="en-US" dirty="0" smtClean="0"/>
              <a:t>按一下以編輯母片文字樣</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033E5114-F3CD-4843-99B2-CEE95AE4CAC9}" type="datetime1">
              <a:rPr lang="zh-TW" altLang="en-US" smtClean="0"/>
              <a:pPr/>
              <a:t>2009/7/19</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B022B38A-99E0-47A5-BB70-448F027F1B7D}" type="slidenum">
              <a:rPr lang="zh-TW" altLang="en-US" smtClean="0"/>
              <a:pPr/>
              <a:t>‹#›</a:t>
            </a:fld>
            <a:endParaRPr lang="zh-TW" altLang="en-US"/>
          </a:p>
        </p:txBody>
      </p:sp>
      <p:sp>
        <p:nvSpPr>
          <p:cNvPr id="7" name="＞形箭號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形箭號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兩項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481328"/>
            <a:ext cx="4038600" cy="4525963"/>
          </a:xfrm>
        </p:spPr>
        <p:txBody>
          <a:bodyPr/>
          <a:lstStyle>
            <a:lvl1pPr>
              <a:defRPr sz="2800" baseline="0">
                <a:solidFill>
                  <a:schemeClr val="bg1"/>
                </a:solidFill>
              </a:defRPr>
            </a:lvl1pPr>
            <a:lvl2pPr>
              <a:defRPr sz="2400" baseline="0">
                <a:solidFill>
                  <a:schemeClr val="bg1"/>
                </a:solidFill>
              </a:defRPr>
            </a:lvl2pPr>
            <a:lvl3pPr>
              <a:defRPr sz="2000" baseline="0">
                <a:solidFill>
                  <a:schemeClr val="bg1"/>
                </a:solidFill>
              </a:defRPr>
            </a:lvl3pPr>
            <a:lvl4pPr>
              <a:defRPr sz="1800" baseline="0">
                <a:solidFill>
                  <a:schemeClr val="bg1"/>
                </a:solidFill>
              </a:defRPr>
            </a:lvl4pPr>
            <a:lvl5pPr>
              <a:defRPr sz="1800" baseline="0">
                <a:solidFill>
                  <a:schemeClr val="bg1"/>
                </a:solidFill>
              </a:defRPr>
            </a:lvl5pPr>
            <a:extLst/>
          </a:lstStyle>
          <a:p>
            <a:pPr lvl="0" eaLnBrk="1" latinLnBrk="0" hangingPunct="1"/>
            <a:r>
              <a:rPr lang="zh-TW" altLang="en-US" dirty="0" smtClean="0"/>
              <a:t>按一下以編輯母片文字樣式</a:t>
            </a:r>
          </a:p>
          <a:p>
            <a:pPr lvl="1" eaLnBrk="1" latinLnBrk="0" hangingPunct="1"/>
            <a:r>
              <a:rPr lang="zh-TW" altLang="en-US" dirty="0" smtClean="0"/>
              <a:t>第二層</a:t>
            </a:r>
          </a:p>
          <a:p>
            <a:pPr lvl="2" eaLnBrk="1" latinLnBrk="0" hangingPunct="1"/>
            <a:r>
              <a:rPr lang="zh-TW" altLang="en-US" dirty="0" smtClean="0"/>
              <a:t>第三層</a:t>
            </a:r>
          </a:p>
          <a:p>
            <a:pPr lvl="3" eaLnBrk="1" latinLnBrk="0" hangingPunct="1"/>
            <a:r>
              <a:rPr lang="zh-TW" altLang="en-US" dirty="0" smtClean="0"/>
              <a:t>第四層</a:t>
            </a:r>
          </a:p>
          <a:p>
            <a:pPr lvl="4" eaLnBrk="1" latinLnBrk="0" hangingPunct="1"/>
            <a:r>
              <a:rPr lang="zh-TW" altLang="en-US" dirty="0" smtClean="0"/>
              <a:t>第五層</a:t>
            </a:r>
            <a:endParaRPr kumimoji="0" lang="en-US" dirty="0"/>
          </a:p>
        </p:txBody>
      </p:sp>
      <p:sp>
        <p:nvSpPr>
          <p:cNvPr id="4" name="內容版面配置區 3"/>
          <p:cNvSpPr>
            <a:spLocks noGrp="1"/>
          </p:cNvSpPr>
          <p:nvPr>
            <p:ph sz="half" idx="2"/>
          </p:nvPr>
        </p:nvSpPr>
        <p:spPr>
          <a:xfrm>
            <a:off x="4648200" y="1481328"/>
            <a:ext cx="4038600" cy="4525963"/>
          </a:xfrm>
        </p:spPr>
        <p:txBody>
          <a:bodyPr/>
          <a:lstStyle>
            <a:lvl1pPr>
              <a:defRPr sz="2800" baseline="0">
                <a:solidFill>
                  <a:schemeClr val="bg1"/>
                </a:solidFill>
              </a:defRPr>
            </a:lvl1pPr>
            <a:lvl2pPr>
              <a:defRPr sz="2400" baseline="0">
                <a:solidFill>
                  <a:schemeClr val="bg1"/>
                </a:solidFill>
              </a:defRPr>
            </a:lvl2pPr>
            <a:lvl3pPr>
              <a:defRPr sz="2000" baseline="0">
                <a:solidFill>
                  <a:schemeClr val="bg1"/>
                </a:solidFill>
              </a:defRPr>
            </a:lvl3pPr>
            <a:lvl4pPr>
              <a:defRPr sz="1800" baseline="0">
                <a:solidFill>
                  <a:schemeClr val="bg1"/>
                </a:solidFill>
              </a:defRPr>
            </a:lvl4pPr>
            <a:lvl5pPr>
              <a:defRPr sz="1800" baseline="0">
                <a:solidFill>
                  <a:schemeClr val="bg1"/>
                </a:solidFill>
              </a:defRPr>
            </a:lvl5pPr>
            <a:extLst/>
          </a:lstStyle>
          <a:p>
            <a:pPr lvl="0" eaLnBrk="1" latinLnBrk="0" hangingPunct="1"/>
            <a:r>
              <a:rPr lang="zh-TW" altLang="en-US" dirty="0" smtClean="0"/>
              <a:t>按一下以編輯母片文字樣式</a:t>
            </a:r>
          </a:p>
          <a:p>
            <a:pPr lvl="1" eaLnBrk="1" latinLnBrk="0" hangingPunct="1"/>
            <a:r>
              <a:rPr lang="zh-TW" altLang="en-US" dirty="0" smtClean="0"/>
              <a:t>第二層</a:t>
            </a:r>
          </a:p>
          <a:p>
            <a:pPr lvl="2" eaLnBrk="1" latinLnBrk="0" hangingPunct="1"/>
            <a:r>
              <a:rPr lang="zh-TW" altLang="en-US" dirty="0" smtClean="0"/>
              <a:t>第三層</a:t>
            </a:r>
          </a:p>
          <a:p>
            <a:pPr lvl="3" eaLnBrk="1" latinLnBrk="0" hangingPunct="1"/>
            <a:r>
              <a:rPr lang="zh-TW" altLang="en-US" dirty="0" smtClean="0"/>
              <a:t>第四層</a:t>
            </a:r>
          </a:p>
          <a:p>
            <a:pPr lvl="4" eaLnBrk="1" latinLnBrk="0" hangingPunct="1"/>
            <a:r>
              <a:rPr lang="zh-TW" altLang="en-US" dirty="0" smtClean="0"/>
              <a:t>第五層</a:t>
            </a:r>
            <a:endParaRPr kumimoji="0" lang="en-US" dirty="0"/>
          </a:p>
        </p:txBody>
      </p:sp>
      <p:sp>
        <p:nvSpPr>
          <p:cNvPr id="5" name="日期版面配置區 4"/>
          <p:cNvSpPr>
            <a:spLocks noGrp="1"/>
          </p:cNvSpPr>
          <p:nvPr>
            <p:ph type="dt" sz="half" idx="10"/>
          </p:nvPr>
        </p:nvSpPr>
        <p:spPr/>
        <p:txBody>
          <a:bodyPr/>
          <a:lstStyle>
            <a:extLst/>
          </a:lstStyle>
          <a:p>
            <a:fld id="{75A919C8-C60D-467B-9C52-7E6093FEFBBE}" type="datetime1">
              <a:rPr lang="zh-TW" altLang="en-US" smtClean="0"/>
              <a:pPr/>
              <a:t>2009/7/19</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B022B38A-99E0-47A5-BB70-448F027F1B7D}" type="slidenum">
              <a:rPr lang="zh-TW" altLang="en-US" smtClean="0"/>
              <a:pPr/>
              <a:t>‹#›</a:t>
            </a:fld>
            <a:endParaRPr lang="zh-TW" altLang="en-US"/>
          </a:p>
        </p:txBody>
      </p:sp>
      <p:sp>
        <p:nvSpPr>
          <p:cNvPr id="8" name="標題 7"/>
          <p:cNvSpPr>
            <a:spLocks noGrp="1"/>
          </p:cNvSpPr>
          <p:nvPr>
            <p:ph type="title"/>
          </p:nvPr>
        </p:nvSpPr>
        <p:spPr/>
        <p:txBody>
          <a:bodyPr rtlCol="0">
            <a:normAutofit/>
          </a:bodyPr>
          <a:lstStyle>
            <a:lvl1pPr algn="l" rtl="0" eaLnBrk="1" latinLnBrk="0" hangingPunct="1">
              <a:spcBef>
                <a:spcPct val="0"/>
              </a:spcBef>
              <a:buNone/>
              <a:defRPr kumimoji="0" lang="en-US" altLang="en-US" sz="4100" b="1" kern="1200" dirty="0">
                <a:solidFill>
                  <a:schemeClr val="bg2"/>
                </a:solidFill>
                <a:effectLst>
                  <a:outerShdw blurRad="31750" dist="25400" dir="5400000" algn="tl" rotWithShape="0">
                    <a:srgbClr val="000000">
                      <a:alpha val="25000"/>
                    </a:srgbClr>
                  </a:outerShdw>
                </a:effectLst>
                <a:latin typeface="+mj-lt"/>
                <a:ea typeface="+mj-ea"/>
                <a:cs typeface="+mj-cs"/>
              </a:defRPr>
            </a:lvl1pPr>
            <a:extLst/>
          </a:lstStyle>
          <a:p>
            <a:r>
              <a:rPr kumimoji="0" lang="zh-TW" altLang="en-US" dirty="0" smtClean="0"/>
              <a:t>按一下以編輯母片標題樣式</a:t>
            </a:r>
            <a:endParaRPr kumimoji="0" lang="en-US" dirty="0"/>
          </a:p>
        </p:txBody>
      </p:sp>
      <p:sp>
        <p:nvSpPr>
          <p:cNvPr id="9" name="內容版面配置區 2"/>
          <p:cNvSpPr>
            <a:spLocks noGrp="1"/>
          </p:cNvSpPr>
          <p:nvPr>
            <p:ph idx="14"/>
          </p:nvPr>
        </p:nvSpPr>
        <p:spPr>
          <a:xfrm>
            <a:off x="4719207" y="-21767"/>
            <a:ext cx="4429156" cy="428628"/>
          </a:xfrm>
        </p:spPr>
        <p:txBody>
          <a:bodyPr>
            <a:normAutofit/>
          </a:bodyPr>
          <a:lstStyle>
            <a:lvl1pPr algn="r">
              <a:buNone/>
              <a:defRPr sz="1200">
                <a:solidFill>
                  <a:schemeClr val="tx1"/>
                </a:solidFill>
              </a:defRPr>
            </a:lvl1pPr>
            <a:extLst/>
          </a:lstStyle>
          <a:p>
            <a:pPr lvl="0" eaLnBrk="1" latinLnBrk="0" hangingPunct="1"/>
            <a:r>
              <a:rPr lang="zh-TW" altLang="en-US" dirty="0" smtClean="0"/>
              <a:t>按一下以編輯母片文字樣</a:t>
            </a:r>
          </a:p>
        </p:txBody>
      </p:sp>
      <p:sp>
        <p:nvSpPr>
          <p:cNvPr id="10" name="內容版面配置區 2"/>
          <p:cNvSpPr>
            <a:spLocks noGrp="1"/>
          </p:cNvSpPr>
          <p:nvPr>
            <p:ph idx="13"/>
          </p:nvPr>
        </p:nvSpPr>
        <p:spPr>
          <a:xfrm>
            <a:off x="-71470" y="6499746"/>
            <a:ext cx="4429156" cy="358278"/>
          </a:xfrm>
        </p:spPr>
        <p:txBody>
          <a:bodyPr>
            <a:normAutofit/>
          </a:bodyPr>
          <a:lstStyle>
            <a:lvl1pPr>
              <a:buNone/>
              <a:defRPr sz="1200">
                <a:solidFill>
                  <a:schemeClr val="tx1"/>
                </a:solidFill>
              </a:defRPr>
            </a:lvl1pPr>
            <a:extLst/>
          </a:lstStyle>
          <a:p>
            <a:pPr lvl="0" eaLnBrk="1" latinLnBrk="0" hangingPunct="1"/>
            <a:r>
              <a:rPr lang="zh-TW" altLang="en-US" dirty="0" smtClean="0"/>
              <a:t>按一下以編輯母片文字樣</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nchor="ct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8BBE8EBA-4BE0-4CBF-A94D-0947AC26D562}" type="datetime1">
              <a:rPr lang="zh-TW" altLang="en-US" smtClean="0"/>
              <a:pPr/>
              <a:t>2009/7/19</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B022B38A-99E0-47A5-BB70-448F027F1B7D}"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extLst/>
          </a:lstStyle>
          <a:p>
            <a:fld id="{D5AB1E41-49CF-4049-B7FC-2652B70A52EF}" type="datetime1">
              <a:rPr lang="zh-TW" altLang="en-US" smtClean="0"/>
              <a:pPr/>
              <a:t>2009/7/19</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B022B38A-99E0-47A5-BB70-448F027F1B7D}" type="slidenum">
              <a:rPr lang="zh-TW" altLang="en-US" smtClean="0"/>
              <a:pPr/>
              <a:t>‹#›</a:t>
            </a:fld>
            <a:endParaRPr lang="zh-TW" altLang="en-US"/>
          </a:p>
        </p:txBody>
      </p:sp>
      <p:sp>
        <p:nvSpPr>
          <p:cNvPr id="6" name="標題 5"/>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fld id="{891295CA-C0DC-4035-B2FA-CE2AB6683AB3}" type="datetime1">
              <a:rPr lang="zh-TW" altLang="en-US" smtClean="0"/>
              <a:pPr/>
              <a:t>2009/7/19</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B022B38A-99E0-47A5-BB70-448F027F1B7D}"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6727032" y="6407944"/>
            <a:ext cx="1920240" cy="365760"/>
          </a:xfrm>
        </p:spPr>
        <p:txBody>
          <a:bodyPr/>
          <a:lstStyle>
            <a:extLst/>
          </a:lstStyle>
          <a:p>
            <a:fld id="{2F57F92B-ABD6-4CB2-933B-F49872DEA7D2}" type="datetime1">
              <a:rPr lang="zh-TW" altLang="en-US" smtClean="0"/>
              <a:pPr/>
              <a:t>2009/7/19</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B022B38A-99E0-47A5-BB70-448F027F1B7D}"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
        <p:nvSpPr>
          <p:cNvPr id="3" name="圖片版面配置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TW" altLang="en-US" smtClean="0"/>
              <a:t>按一下圖示以新增圖片</a:t>
            </a:r>
            <a:endParaRPr kumimoji="0" lang="en-US" dirty="0"/>
          </a:p>
        </p:txBody>
      </p:sp>
      <p:sp>
        <p:nvSpPr>
          <p:cNvPr id="5" name="日期版面配置區 4"/>
          <p:cNvSpPr>
            <a:spLocks noGrp="1"/>
          </p:cNvSpPr>
          <p:nvPr>
            <p:ph type="dt" sz="half" idx="10"/>
          </p:nvPr>
        </p:nvSpPr>
        <p:spPr/>
        <p:txBody>
          <a:bodyPr/>
          <a:lstStyle>
            <a:lvl1pPr>
              <a:defRPr>
                <a:solidFill>
                  <a:schemeClr val="tx1"/>
                </a:solidFill>
              </a:defRPr>
            </a:lvl1pPr>
            <a:extLst/>
          </a:lstStyle>
          <a:p>
            <a:fld id="{997E45C5-2D0C-4C88-B1F9-E0082ED1D78F}" type="datetime1">
              <a:rPr lang="zh-TW" altLang="en-US" smtClean="0"/>
              <a:pPr/>
              <a:t>2009/7/19</a:t>
            </a:fld>
            <a:endParaRPr lang="zh-TW" altLang="en-US"/>
          </a:p>
        </p:txBody>
      </p:sp>
      <p:sp>
        <p:nvSpPr>
          <p:cNvPr id="6" name="頁尾版面配置區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TW" altLang="en-US"/>
          </a:p>
        </p:txBody>
      </p:sp>
      <p:sp>
        <p:nvSpPr>
          <p:cNvPr id="7" name="投影片編號版面配置區 6"/>
          <p:cNvSpPr>
            <a:spLocks noGrp="1"/>
          </p:cNvSpPr>
          <p:nvPr>
            <p:ph type="sldNum" sz="quarter" idx="12"/>
          </p:nvPr>
        </p:nvSpPr>
        <p:spPr/>
        <p:txBody>
          <a:bodyPr/>
          <a:lstStyle>
            <a:lvl1pPr>
              <a:defRPr>
                <a:solidFill>
                  <a:schemeClr val="tx1"/>
                </a:solidFill>
              </a:defRPr>
            </a:lvl1pPr>
            <a:extLst/>
          </a:lstStyle>
          <a:p>
            <a:fld id="{B022B38A-99E0-47A5-BB70-448F027F1B7D}" type="slidenum">
              <a:rPr lang="zh-TW" altLang="en-US" smtClean="0"/>
              <a:pPr/>
              <a:t>‹#›</a:t>
            </a:fld>
            <a:endParaRPr lang="zh-TW" altLang="en-US"/>
          </a:p>
        </p:txBody>
      </p:sp>
      <p:sp>
        <p:nvSpPr>
          <p:cNvPr id="2" name="標題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TW" altLang="en-US" smtClean="0"/>
              <a:t>按一下以編輯母片標題樣式</a:t>
            </a:r>
            <a:endParaRPr kumimoji="0" lang="en-US"/>
          </a:p>
        </p:txBody>
      </p:sp>
      <p:sp>
        <p:nvSpPr>
          <p:cNvPr id="8" name="手繪多邊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手繪多邊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線接點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形箭號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形箭號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手繪多邊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直線接點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A7B183D-EE65-44EB-B88D-B1A4D121A219}" type="datetime1">
              <a:rPr lang="zh-TW" altLang="en-US" smtClean="0"/>
              <a:pPr/>
              <a:t>2009/7/19</a:t>
            </a:fld>
            <a:endParaRPr lang="zh-TW" altLang="en-US"/>
          </a:p>
        </p:txBody>
      </p:sp>
      <p:sp>
        <p:nvSpPr>
          <p:cNvPr id="22" name="頁尾版面配置區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TW" altLang="en-US"/>
          </a:p>
        </p:txBody>
      </p:sp>
      <p:sp>
        <p:nvSpPr>
          <p:cNvPr id="18" name="投影片編號版面配置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022B38A-99E0-47A5-BB70-448F027F1B7D}" type="slidenum">
              <a:rPr lang="zh-TW" altLang="en-US" smtClean="0"/>
              <a:pPr/>
              <a:t>‹#›</a:t>
            </a:fld>
            <a:endParaRPr lang="zh-TW"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32.jpeg"/><Relationship Id="rId7" Type="http://schemas.openxmlformats.org/officeDocument/2006/relationships/diagramData" Target="../diagrams/data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diagramColors" Target="../diagrams/colors5.xml"/><Relationship Id="rId4" Type="http://schemas.openxmlformats.org/officeDocument/2006/relationships/image" Target="../media/image33.jpeg"/><Relationship Id="rId9"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140.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27.xml"/><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oleObject" Target="../embeddings/oleObject8.bin"/><Relationship Id="rId10" Type="http://schemas.openxmlformats.org/officeDocument/2006/relationships/image" Target="../media/image148.png"/><Relationship Id="rId4" Type="http://schemas.openxmlformats.org/officeDocument/2006/relationships/image" Target="../media/image140.png"/><Relationship Id="rId9" Type="http://schemas.openxmlformats.org/officeDocument/2006/relationships/oleObject" Target="../embeddings/oleObject12.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157318" y="1571612"/>
            <a:ext cx="7772400" cy="1829761"/>
          </a:xfrm>
        </p:spPr>
        <p:txBody>
          <a:bodyPr>
            <a:normAutofit/>
          </a:bodyPr>
          <a:lstStyle/>
          <a:p>
            <a:r>
              <a:rPr lang="zh-TW" altLang="en-US" dirty="0" smtClean="0">
                <a:solidFill>
                  <a:schemeClr val="tx1"/>
                </a:solidFill>
                <a:latin typeface="Arial" pitchFamily="34" charset="0"/>
                <a:cs typeface="Arial" pitchFamily="34" charset="0"/>
              </a:rPr>
              <a:t>建築物影像之污漬清除系統</a:t>
            </a:r>
            <a:r>
              <a:rPr lang="en-US" altLang="zh-TW" dirty="0" smtClean="0">
                <a:solidFill>
                  <a:schemeClr val="tx1"/>
                </a:solidFill>
                <a:latin typeface="Arial" pitchFamily="34" charset="0"/>
                <a:cs typeface="Arial" pitchFamily="34" charset="0"/>
              </a:rPr>
              <a:t/>
            </a:r>
            <a:br>
              <a:rPr lang="en-US" altLang="zh-TW" dirty="0" smtClean="0">
                <a:solidFill>
                  <a:schemeClr val="tx1"/>
                </a:solidFill>
                <a:latin typeface="Arial" pitchFamily="34" charset="0"/>
                <a:cs typeface="Arial" pitchFamily="34" charset="0"/>
              </a:rPr>
            </a:br>
            <a:r>
              <a:rPr lang="en-US" altLang="zh-TW" sz="2800" dirty="0" smtClean="0">
                <a:solidFill>
                  <a:schemeClr val="tx1"/>
                </a:solidFill>
                <a:latin typeface="Arial" pitchFamily="34" charset="0"/>
                <a:cs typeface="Arial" pitchFamily="34" charset="0"/>
              </a:rPr>
              <a:t>Image Based Building Restoration</a:t>
            </a:r>
            <a:endParaRPr lang="zh-TW" altLang="en-US" sz="2800" dirty="0">
              <a:solidFill>
                <a:schemeClr val="tx1"/>
              </a:solidFill>
              <a:latin typeface="Arial" pitchFamily="34" charset="0"/>
              <a:cs typeface="Arial" pitchFamily="34" charset="0"/>
            </a:endParaRPr>
          </a:p>
        </p:txBody>
      </p:sp>
      <p:sp>
        <p:nvSpPr>
          <p:cNvPr id="3" name="副標題 2"/>
          <p:cNvSpPr>
            <a:spLocks noGrp="1"/>
          </p:cNvSpPr>
          <p:nvPr>
            <p:ph type="subTitle" idx="1"/>
          </p:nvPr>
        </p:nvSpPr>
        <p:spPr>
          <a:xfrm>
            <a:off x="1157318" y="3372304"/>
            <a:ext cx="7772400" cy="1199704"/>
          </a:xfrm>
        </p:spPr>
        <p:txBody>
          <a:bodyPr>
            <a:normAutofit/>
          </a:bodyPr>
          <a:lstStyle/>
          <a:p>
            <a:r>
              <a:rPr lang="zh-TW" altLang="en-US" sz="2000" dirty="0" smtClean="0">
                <a:solidFill>
                  <a:schemeClr val="tx1"/>
                </a:solidFill>
              </a:rPr>
              <a:t>研究生：葉昱志　</a:t>
            </a:r>
            <a:endParaRPr lang="en-US" altLang="zh-TW" sz="2000" dirty="0" smtClean="0">
              <a:solidFill>
                <a:schemeClr val="tx1"/>
              </a:solidFill>
            </a:endParaRPr>
          </a:p>
          <a:p>
            <a:r>
              <a:rPr lang="zh-TW" altLang="en-US" sz="2000" dirty="0" smtClean="0">
                <a:solidFill>
                  <a:schemeClr val="tx1"/>
                </a:solidFill>
              </a:rPr>
              <a:t>指導教授：楊傳凱 博士</a:t>
            </a:r>
            <a:endParaRPr lang="en-US" altLang="zh-TW" sz="2000" dirty="0" smtClean="0">
              <a:solidFill>
                <a:schemeClr val="tx1"/>
              </a:solidFill>
            </a:endParaRPr>
          </a:p>
          <a:p>
            <a:r>
              <a:rPr lang="zh-TW" altLang="en-US" sz="2000" dirty="0" smtClean="0">
                <a:solidFill>
                  <a:schemeClr val="tx1"/>
                </a:solidFill>
              </a:rPr>
              <a:t>台灣科技大學資訊管理系</a:t>
            </a:r>
            <a:endParaRPr lang="zh-TW" altLang="en-US" sz="2000" dirty="0">
              <a:solidFill>
                <a:schemeClr val="tx1"/>
              </a:solidFill>
            </a:endParaRPr>
          </a:p>
        </p:txBody>
      </p:sp>
      <p:pic>
        <p:nvPicPr>
          <p:cNvPr id="4" name="圖片 3" descr="未命名 - 1.png"/>
          <p:cNvPicPr>
            <a:picLocks noChangeAspect="1"/>
          </p:cNvPicPr>
          <p:nvPr/>
        </p:nvPicPr>
        <p:blipFill>
          <a:blip r:embed="rId3"/>
          <a:srcRect/>
          <a:stretch>
            <a:fillRect/>
          </a:stretch>
        </p:blipFill>
        <p:spPr bwMode="auto">
          <a:xfrm>
            <a:off x="7829600" y="4429135"/>
            <a:ext cx="1035050" cy="500063"/>
          </a:xfrm>
          <a:prstGeom prst="rect">
            <a:avLst/>
          </a:prstGeom>
          <a:noFill/>
          <a:ln w="9525">
            <a:noFill/>
            <a:miter lim="800000"/>
            <a:headEnd/>
            <a:tailEnd/>
          </a:ln>
        </p:spPr>
      </p:pic>
      <p:pic>
        <p:nvPicPr>
          <p:cNvPr id="6" name="Picture 2"/>
          <p:cNvPicPr>
            <a:picLocks noChangeAspect="1" noChangeArrowheads="1"/>
          </p:cNvPicPr>
          <p:nvPr/>
        </p:nvPicPr>
        <p:blipFill>
          <a:blip r:embed="rId4"/>
          <a:srcRect/>
          <a:stretch>
            <a:fillRect/>
          </a:stretch>
        </p:blipFill>
        <p:spPr bwMode="auto">
          <a:xfrm>
            <a:off x="0" y="214289"/>
            <a:ext cx="9144000" cy="62356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de-DE" dirty="0" smtClean="0"/>
              <a:t>Xu</a:t>
            </a:r>
            <a:r>
              <a:rPr lang="zh-TW" altLang="en-US" dirty="0" smtClean="0"/>
              <a:t>等人在</a:t>
            </a:r>
            <a:r>
              <a:rPr lang="en-US" altLang="zh-TW" dirty="0" smtClean="0"/>
              <a:t>2000</a:t>
            </a:r>
            <a:r>
              <a:rPr lang="zh-TW" altLang="en-US" dirty="0" smtClean="0"/>
              <a:t>提出</a:t>
            </a:r>
            <a:endParaRPr lang="en-US" altLang="zh-TW" dirty="0" smtClean="0"/>
          </a:p>
          <a:p>
            <a:r>
              <a:rPr lang="de-DE" dirty="0" smtClean="0"/>
              <a:t>Efros</a:t>
            </a:r>
            <a:r>
              <a:rPr lang="zh-TW" altLang="en-US" dirty="0" smtClean="0"/>
              <a:t>等人在</a:t>
            </a:r>
            <a:r>
              <a:rPr lang="en-US" altLang="zh-TW" dirty="0" smtClean="0"/>
              <a:t>2001</a:t>
            </a:r>
            <a:r>
              <a:rPr lang="zh-TW" altLang="en-US" dirty="0" smtClean="0"/>
              <a:t>提出</a:t>
            </a:r>
            <a:endParaRPr lang="en-US" altLang="zh-TW" dirty="0" smtClean="0">
              <a:solidFill>
                <a:schemeClr val="accent2"/>
              </a:solidFill>
            </a:endParaRPr>
          </a:p>
        </p:txBody>
      </p:sp>
      <p:sp>
        <p:nvSpPr>
          <p:cNvPr id="3" name="標題 2"/>
          <p:cNvSpPr>
            <a:spLocks noGrp="1"/>
          </p:cNvSpPr>
          <p:nvPr>
            <p:ph type="title"/>
          </p:nvPr>
        </p:nvSpPr>
        <p:spPr/>
        <p:txBody>
          <a:bodyPr/>
          <a:lstStyle/>
          <a:p>
            <a:r>
              <a:rPr lang="zh-TW" altLang="en-US" dirty="0" smtClean="0"/>
              <a:t>材質合成</a:t>
            </a:r>
            <a:r>
              <a:rPr lang="en-US" altLang="zh-TW" dirty="0" smtClean="0"/>
              <a:t>-</a:t>
            </a:r>
            <a:r>
              <a:rPr lang="zh-TW" altLang="en-US" dirty="0" smtClean="0"/>
              <a:t>以區塊為基礎</a:t>
            </a:r>
            <a:endParaRPr lang="zh-TW" altLang="en-US" dirty="0"/>
          </a:p>
        </p:txBody>
      </p:sp>
      <p:sp>
        <p:nvSpPr>
          <p:cNvPr id="5" name="內容版面配置區 4"/>
          <p:cNvSpPr>
            <a:spLocks noGrp="1"/>
          </p:cNvSpPr>
          <p:nvPr>
            <p:ph idx="14"/>
          </p:nvPr>
        </p:nvSpPr>
        <p:spPr/>
        <p:txBody>
          <a:bodyPr/>
          <a:lstStyle/>
          <a:p>
            <a:r>
              <a:rPr lang="zh-TW" altLang="en-US" dirty="0" smtClean="0"/>
              <a:t>相關文獻 </a:t>
            </a:r>
            <a:r>
              <a:rPr lang="en-US" altLang="zh-TW" dirty="0" smtClean="0"/>
              <a:t>3 / 6</a:t>
            </a:r>
            <a:endParaRPr lang="zh-TW" altLang="en-US" dirty="0" smtClean="0"/>
          </a:p>
          <a:p>
            <a:endParaRPr lang="zh-TW" altLang="en-US" dirty="0"/>
          </a:p>
        </p:txBody>
      </p:sp>
      <p:pic>
        <p:nvPicPr>
          <p:cNvPr id="116738" name="Picture 2"/>
          <p:cNvPicPr>
            <a:picLocks noChangeAspect="1" noChangeArrowheads="1"/>
          </p:cNvPicPr>
          <p:nvPr/>
        </p:nvPicPr>
        <p:blipFill>
          <a:blip r:embed="rId3"/>
          <a:srcRect/>
          <a:stretch>
            <a:fillRect/>
          </a:stretch>
        </p:blipFill>
        <p:spPr bwMode="auto">
          <a:xfrm>
            <a:off x="1714480" y="3143248"/>
            <a:ext cx="6003466" cy="2500330"/>
          </a:xfrm>
          <a:prstGeom prst="rect">
            <a:avLst/>
          </a:prstGeom>
          <a:noFill/>
          <a:ln w="9525">
            <a:noFill/>
            <a:miter lim="800000"/>
            <a:headEnd/>
            <a:tailEnd/>
          </a:ln>
        </p:spPr>
      </p:pic>
      <p:pic>
        <p:nvPicPr>
          <p:cNvPr id="116740" name="Picture 4"/>
          <p:cNvPicPr>
            <a:picLocks noChangeAspect="1" noChangeArrowheads="1"/>
          </p:cNvPicPr>
          <p:nvPr/>
        </p:nvPicPr>
        <p:blipFill>
          <a:blip r:embed="rId4"/>
          <a:srcRect/>
          <a:stretch>
            <a:fillRect/>
          </a:stretch>
        </p:blipFill>
        <p:spPr bwMode="auto">
          <a:xfrm>
            <a:off x="4643438" y="1428736"/>
            <a:ext cx="4336989" cy="4300544"/>
          </a:xfrm>
          <a:prstGeom prst="rect">
            <a:avLst/>
          </a:prstGeom>
          <a:noFill/>
          <a:ln w="9525">
            <a:noFill/>
            <a:miter lim="800000"/>
            <a:headEnd/>
            <a:tailEnd/>
          </a:ln>
        </p:spPr>
      </p:pic>
      <p:pic>
        <p:nvPicPr>
          <p:cNvPr id="116741" name="Picture 5"/>
          <p:cNvPicPr>
            <a:picLocks noChangeAspect="1" noChangeArrowheads="1"/>
          </p:cNvPicPr>
          <p:nvPr/>
        </p:nvPicPr>
        <p:blipFill>
          <a:blip r:embed="rId5"/>
          <a:srcRect/>
          <a:stretch>
            <a:fillRect/>
          </a:stretch>
        </p:blipFill>
        <p:spPr bwMode="auto">
          <a:xfrm>
            <a:off x="2428860" y="2928934"/>
            <a:ext cx="1095375" cy="1076325"/>
          </a:xfrm>
          <a:prstGeom prst="rect">
            <a:avLst/>
          </a:prstGeom>
          <a:noFill/>
          <a:ln w="9525">
            <a:noFill/>
            <a:miter lim="800000"/>
            <a:headEnd/>
            <a:tailEnd/>
          </a:ln>
        </p:spPr>
      </p:pic>
      <p:sp>
        <p:nvSpPr>
          <p:cNvPr id="12" name="向右箭號 11"/>
          <p:cNvSpPr/>
          <p:nvPr/>
        </p:nvSpPr>
        <p:spPr>
          <a:xfrm>
            <a:off x="4000496" y="3286124"/>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2">
                                            <p:txEl>
                                              <p:pRg st="0" end="0"/>
                                            </p:txEl>
                                          </p:spTgt>
                                        </p:tgtEl>
                                        <p:attrNameLst>
                                          <p:attrName>style.color</p:attrName>
                                        </p:attrNameLst>
                                      </p:cBhvr>
                                      <p:to>
                                        <a:srgbClr val="FF0F0F"/>
                                      </p:to>
                                    </p:animClr>
                                  </p:childTnLst>
                                </p:cTn>
                              </p:par>
                              <p:par>
                                <p:cTn id="7" presetID="4" presetClass="entr" presetSubtype="16" fill="hold" nodeType="withEffect">
                                  <p:stCondLst>
                                    <p:cond delay="0"/>
                                  </p:stCondLst>
                                  <p:childTnLst>
                                    <p:set>
                                      <p:cBhvr>
                                        <p:cTn id="8" dur="1" fill="hold">
                                          <p:stCondLst>
                                            <p:cond delay="0"/>
                                          </p:stCondLst>
                                        </p:cTn>
                                        <p:tgtEl>
                                          <p:spTgt spid="116740"/>
                                        </p:tgtEl>
                                        <p:attrNameLst>
                                          <p:attrName>style.visibility</p:attrName>
                                        </p:attrNameLst>
                                      </p:cBhvr>
                                      <p:to>
                                        <p:strVal val="visible"/>
                                      </p:to>
                                    </p:set>
                                    <p:animEffect transition="in" filter="box(in)">
                                      <p:cBhvr>
                                        <p:cTn id="9" dur="500"/>
                                        <p:tgtEl>
                                          <p:spTgt spid="116740"/>
                                        </p:tgtEl>
                                      </p:cBhvr>
                                    </p:animEffect>
                                  </p:childTnLst>
                                </p:cTn>
                              </p:par>
                              <p:par>
                                <p:cTn id="10" presetID="4" presetClass="entr" presetSubtype="16" fill="hold" nodeType="withEffect">
                                  <p:stCondLst>
                                    <p:cond delay="0"/>
                                  </p:stCondLst>
                                  <p:childTnLst>
                                    <p:set>
                                      <p:cBhvr>
                                        <p:cTn id="11" dur="1" fill="hold">
                                          <p:stCondLst>
                                            <p:cond delay="0"/>
                                          </p:stCondLst>
                                        </p:cTn>
                                        <p:tgtEl>
                                          <p:spTgt spid="116741"/>
                                        </p:tgtEl>
                                        <p:attrNameLst>
                                          <p:attrName>style.visibility</p:attrName>
                                        </p:attrNameLst>
                                      </p:cBhvr>
                                      <p:to>
                                        <p:strVal val="visible"/>
                                      </p:to>
                                    </p:set>
                                    <p:animEffect transition="in" filter="box(in)">
                                      <p:cBhvr>
                                        <p:cTn id="12" dur="500"/>
                                        <p:tgtEl>
                                          <p:spTgt spid="11674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p:cBhvr override="childStyle">
                                        <p:cTn id="19" dur="500" fill="hold"/>
                                        <p:tgtEl>
                                          <p:spTgt spid="2">
                                            <p:txEl>
                                              <p:pRg st="1" end="1"/>
                                            </p:txEl>
                                          </p:spTgt>
                                        </p:tgtEl>
                                        <p:attrNameLst>
                                          <p:attrName>style.color</p:attrName>
                                        </p:attrNameLst>
                                      </p:cBhvr>
                                      <p:to>
                                        <a:srgbClr val="FF0F0F"/>
                                      </p:to>
                                    </p:animClr>
                                  </p:childTnLst>
                                </p:cTn>
                              </p:par>
                              <p:par>
                                <p:cTn id="20" presetID="4" presetClass="entr" presetSubtype="16" fill="hold" nodeType="withEffect">
                                  <p:stCondLst>
                                    <p:cond delay="0"/>
                                  </p:stCondLst>
                                  <p:childTnLst>
                                    <p:set>
                                      <p:cBhvr>
                                        <p:cTn id="21" dur="1" fill="hold">
                                          <p:stCondLst>
                                            <p:cond delay="0"/>
                                          </p:stCondLst>
                                        </p:cTn>
                                        <p:tgtEl>
                                          <p:spTgt spid="116738"/>
                                        </p:tgtEl>
                                        <p:attrNameLst>
                                          <p:attrName>style.visibility</p:attrName>
                                        </p:attrNameLst>
                                      </p:cBhvr>
                                      <p:to>
                                        <p:strVal val="visible"/>
                                      </p:to>
                                    </p:set>
                                    <p:animEffect transition="in" filter="box(in)">
                                      <p:cBhvr>
                                        <p:cTn id="22" dur="500"/>
                                        <p:tgtEl>
                                          <p:spTgt spid="116738"/>
                                        </p:tgtEl>
                                      </p:cBhvr>
                                    </p:animEffect>
                                  </p:childTnLst>
                                </p:cTn>
                              </p:par>
                              <p:par>
                                <p:cTn id="23" presetID="3" presetClass="emph" presetSubtype="2" fill="hold" nodeType="withEffect">
                                  <p:stCondLst>
                                    <p:cond delay="0"/>
                                  </p:stCondLst>
                                  <p:childTnLst>
                                    <p:animClr clrSpc="rgb">
                                      <p:cBhvr override="childStyle">
                                        <p:cTn id="24" dur="500" fill="hold"/>
                                        <p:tgtEl>
                                          <p:spTgt spid="2">
                                            <p:txEl>
                                              <p:pRg st="0" end="0"/>
                                            </p:txEl>
                                          </p:spTgt>
                                        </p:tgtEl>
                                        <p:attrNameLst>
                                          <p:attrName>style.color</p:attrName>
                                        </p:attrNameLst>
                                      </p:cBhvr>
                                      <p:to>
                                        <a:schemeClr val="tx1"/>
                                      </p:to>
                                    </p:animClr>
                                  </p:childTnLst>
                                </p:cTn>
                              </p:par>
                              <p:par>
                                <p:cTn id="25" presetID="4" presetClass="exit" presetSubtype="16" fill="hold" nodeType="withEffect">
                                  <p:stCondLst>
                                    <p:cond delay="0"/>
                                  </p:stCondLst>
                                  <p:childTnLst>
                                    <p:animEffect transition="out" filter="box(in)">
                                      <p:cBhvr>
                                        <p:cTn id="26" dur="500"/>
                                        <p:tgtEl>
                                          <p:spTgt spid="116740"/>
                                        </p:tgtEl>
                                      </p:cBhvr>
                                    </p:animEffect>
                                    <p:set>
                                      <p:cBhvr>
                                        <p:cTn id="27" dur="1" fill="hold">
                                          <p:stCondLst>
                                            <p:cond delay="499"/>
                                          </p:stCondLst>
                                        </p:cTn>
                                        <p:tgtEl>
                                          <p:spTgt spid="116740"/>
                                        </p:tgtEl>
                                        <p:attrNameLst>
                                          <p:attrName>style.visibility</p:attrName>
                                        </p:attrNameLst>
                                      </p:cBhvr>
                                      <p:to>
                                        <p:strVal val="hidden"/>
                                      </p:to>
                                    </p:set>
                                  </p:childTnLst>
                                </p:cTn>
                              </p:par>
                              <p:par>
                                <p:cTn id="28" presetID="4" presetClass="exit" presetSubtype="16" fill="hold" nodeType="withEffect">
                                  <p:stCondLst>
                                    <p:cond delay="0"/>
                                  </p:stCondLst>
                                  <p:childTnLst>
                                    <p:animEffect transition="out" filter="box(in)">
                                      <p:cBhvr>
                                        <p:cTn id="29" dur="500"/>
                                        <p:tgtEl>
                                          <p:spTgt spid="116741"/>
                                        </p:tgtEl>
                                      </p:cBhvr>
                                    </p:animEffect>
                                    <p:set>
                                      <p:cBhvr>
                                        <p:cTn id="30" dur="1" fill="hold">
                                          <p:stCondLst>
                                            <p:cond delay="499"/>
                                          </p:stCondLst>
                                        </p:cTn>
                                        <p:tgtEl>
                                          <p:spTgt spid="116741"/>
                                        </p:tgtEl>
                                        <p:attrNameLst>
                                          <p:attrName>style.visibility</p:attrName>
                                        </p:attrNameLst>
                                      </p:cBhvr>
                                      <p:to>
                                        <p:strVal val="hidden"/>
                                      </p:to>
                                    </p:set>
                                  </p:childTnLst>
                                </p:cTn>
                              </p:par>
                              <p:par>
                                <p:cTn id="31" presetID="4" presetClass="exit" presetSubtype="16" fill="hold" grpId="1" nodeType="withEffect">
                                  <p:stCondLst>
                                    <p:cond delay="0"/>
                                  </p:stCondLst>
                                  <p:childTnLst>
                                    <p:animEffect transition="out" filter="box(i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de-DE" dirty="0" smtClean="0"/>
              <a:t>Liang</a:t>
            </a:r>
            <a:r>
              <a:rPr lang="zh-TW" altLang="en-US" dirty="0" smtClean="0"/>
              <a:t>等人在</a:t>
            </a:r>
            <a:r>
              <a:rPr lang="en-US" altLang="zh-TW" dirty="0" smtClean="0"/>
              <a:t>2001</a:t>
            </a:r>
            <a:r>
              <a:rPr lang="zh-TW" altLang="en-US" dirty="0" smtClean="0"/>
              <a:t>提出</a:t>
            </a:r>
            <a:endParaRPr lang="en-US" altLang="zh-TW" dirty="0" smtClean="0">
              <a:solidFill>
                <a:schemeClr val="accent2"/>
              </a:solidFill>
            </a:endParaRPr>
          </a:p>
          <a:p>
            <a:r>
              <a:rPr lang="de-DE" dirty="0" smtClean="0"/>
              <a:t>Nealen</a:t>
            </a:r>
            <a:r>
              <a:rPr lang="zh-TW" altLang="en-US" dirty="0" smtClean="0"/>
              <a:t>等人在</a:t>
            </a:r>
            <a:r>
              <a:rPr lang="en-US" altLang="zh-TW" dirty="0" smtClean="0"/>
              <a:t>2003</a:t>
            </a:r>
            <a:r>
              <a:rPr lang="zh-TW" altLang="en-US" dirty="0" smtClean="0"/>
              <a:t>提出</a:t>
            </a:r>
            <a:endParaRPr lang="en-US" altLang="zh-TW" dirty="0" smtClean="0"/>
          </a:p>
          <a:p>
            <a:r>
              <a:rPr lang="de-DE" dirty="0" smtClean="0"/>
              <a:t>Kwatra</a:t>
            </a:r>
            <a:r>
              <a:rPr lang="zh-TW" altLang="en-US" dirty="0" smtClean="0"/>
              <a:t>等人在</a:t>
            </a:r>
            <a:r>
              <a:rPr lang="en-US" altLang="zh-TW" dirty="0" smtClean="0"/>
              <a:t>2003</a:t>
            </a:r>
            <a:r>
              <a:rPr lang="zh-TW" altLang="en-US" dirty="0" smtClean="0"/>
              <a:t>提出</a:t>
            </a:r>
            <a:endParaRPr lang="en-US" altLang="zh-TW" dirty="0" smtClean="0"/>
          </a:p>
          <a:p>
            <a:endParaRPr lang="en-US" altLang="zh-TW" dirty="0" smtClean="0">
              <a:solidFill>
                <a:schemeClr val="accent2"/>
              </a:solidFill>
            </a:endParaRPr>
          </a:p>
        </p:txBody>
      </p:sp>
      <p:sp>
        <p:nvSpPr>
          <p:cNvPr id="3" name="標題 2"/>
          <p:cNvSpPr>
            <a:spLocks noGrp="1"/>
          </p:cNvSpPr>
          <p:nvPr>
            <p:ph type="title"/>
          </p:nvPr>
        </p:nvSpPr>
        <p:spPr/>
        <p:txBody>
          <a:bodyPr/>
          <a:lstStyle/>
          <a:p>
            <a:r>
              <a:rPr lang="zh-TW" altLang="en-US" dirty="0" smtClean="0"/>
              <a:t>材質合成</a:t>
            </a:r>
            <a:r>
              <a:rPr lang="en-US" altLang="zh-TW" dirty="0" smtClean="0"/>
              <a:t>-</a:t>
            </a:r>
            <a:r>
              <a:rPr lang="zh-TW" altLang="en-US" dirty="0" smtClean="0"/>
              <a:t>以區塊為基礎</a:t>
            </a:r>
            <a:endParaRPr lang="zh-TW" altLang="en-US" dirty="0"/>
          </a:p>
        </p:txBody>
      </p:sp>
      <p:sp>
        <p:nvSpPr>
          <p:cNvPr id="5" name="內容版面配置區 4"/>
          <p:cNvSpPr>
            <a:spLocks noGrp="1"/>
          </p:cNvSpPr>
          <p:nvPr>
            <p:ph idx="14"/>
          </p:nvPr>
        </p:nvSpPr>
        <p:spPr/>
        <p:txBody>
          <a:bodyPr/>
          <a:lstStyle/>
          <a:p>
            <a:r>
              <a:rPr lang="zh-TW" altLang="en-US" dirty="0" smtClean="0"/>
              <a:t>相關文獻 </a:t>
            </a:r>
            <a:r>
              <a:rPr lang="en-US" altLang="zh-TW" dirty="0" smtClean="0"/>
              <a:t>4 / 6</a:t>
            </a:r>
            <a:endParaRPr lang="zh-TW" altLang="en-US" dirty="0" smtClean="0"/>
          </a:p>
          <a:p>
            <a:endParaRPr lang="zh-TW" altLang="en-US" dirty="0"/>
          </a:p>
        </p:txBody>
      </p:sp>
      <p:pic>
        <p:nvPicPr>
          <p:cNvPr id="115713" name="Picture 1"/>
          <p:cNvPicPr>
            <a:picLocks noChangeAspect="1" noChangeArrowheads="1"/>
          </p:cNvPicPr>
          <p:nvPr/>
        </p:nvPicPr>
        <p:blipFill>
          <a:blip r:embed="rId3"/>
          <a:srcRect/>
          <a:stretch>
            <a:fillRect/>
          </a:stretch>
        </p:blipFill>
        <p:spPr bwMode="auto">
          <a:xfrm>
            <a:off x="4786314" y="1500174"/>
            <a:ext cx="3857652" cy="3777760"/>
          </a:xfrm>
          <a:prstGeom prst="rect">
            <a:avLst/>
          </a:prstGeom>
          <a:noFill/>
          <a:ln w="9525">
            <a:noFill/>
            <a:miter lim="800000"/>
            <a:headEnd/>
            <a:tailEnd/>
          </a:ln>
        </p:spPr>
      </p:pic>
      <p:pic>
        <p:nvPicPr>
          <p:cNvPr id="115714" name="Picture 2"/>
          <p:cNvPicPr>
            <a:picLocks noChangeAspect="1" noChangeArrowheads="1"/>
          </p:cNvPicPr>
          <p:nvPr/>
        </p:nvPicPr>
        <p:blipFill>
          <a:blip r:embed="rId4"/>
          <a:srcRect/>
          <a:stretch>
            <a:fillRect/>
          </a:stretch>
        </p:blipFill>
        <p:spPr bwMode="auto">
          <a:xfrm>
            <a:off x="1285852" y="3214686"/>
            <a:ext cx="6838950" cy="2114550"/>
          </a:xfrm>
          <a:prstGeom prst="rect">
            <a:avLst/>
          </a:prstGeom>
          <a:noFill/>
          <a:ln w="9525">
            <a:noFill/>
            <a:miter lim="800000"/>
            <a:headEnd/>
            <a:tailEnd/>
          </a:ln>
        </p:spPr>
      </p:pic>
      <p:pic>
        <p:nvPicPr>
          <p:cNvPr id="115715" name="Picture 3"/>
          <p:cNvPicPr>
            <a:picLocks noChangeAspect="1" noChangeArrowheads="1"/>
          </p:cNvPicPr>
          <p:nvPr/>
        </p:nvPicPr>
        <p:blipFill>
          <a:blip r:embed="rId5"/>
          <a:srcRect/>
          <a:stretch>
            <a:fillRect/>
          </a:stretch>
        </p:blipFill>
        <p:spPr bwMode="auto">
          <a:xfrm>
            <a:off x="1785918" y="3071810"/>
            <a:ext cx="6229350" cy="3019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5713"/>
                                        </p:tgtEl>
                                        <p:attrNameLst>
                                          <p:attrName>style.visibility</p:attrName>
                                        </p:attrNameLst>
                                      </p:cBhvr>
                                      <p:to>
                                        <p:strVal val="visible"/>
                                      </p:to>
                                    </p:set>
                                    <p:animEffect transition="in" filter="box(in)">
                                      <p:cBhvr>
                                        <p:cTn id="7" dur="500"/>
                                        <p:tgtEl>
                                          <p:spTgt spid="115713"/>
                                        </p:tgtEl>
                                      </p:cBhvr>
                                    </p:animEffect>
                                  </p:childTnLst>
                                </p:cTn>
                              </p:par>
                              <p:par>
                                <p:cTn id="8" presetID="3" presetClass="emph" presetSubtype="2" fill="hold" nodeType="withEffect">
                                  <p:stCondLst>
                                    <p:cond delay="0"/>
                                  </p:stCondLst>
                                  <p:childTnLst>
                                    <p:animClr clrSpc="rgb">
                                      <p:cBhvr override="childStyle">
                                        <p:cTn id="9" dur="500" fill="hold"/>
                                        <p:tgtEl>
                                          <p:spTgt spid="2">
                                            <p:txEl>
                                              <p:pRg st="0" end="0"/>
                                            </p:txEl>
                                          </p:spTgt>
                                        </p:tgtEl>
                                        <p:attrNameLst>
                                          <p:attrName>style.color</p:attrName>
                                        </p:attrNameLst>
                                      </p:cBhvr>
                                      <p:to>
                                        <a:srgbClr val="FF0F0F"/>
                                      </p:to>
                                    </p:animClr>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15714"/>
                                        </p:tgtEl>
                                        <p:attrNameLst>
                                          <p:attrName>style.visibility</p:attrName>
                                        </p:attrNameLst>
                                      </p:cBhvr>
                                      <p:to>
                                        <p:strVal val="visible"/>
                                      </p:to>
                                    </p:set>
                                    <p:animEffect transition="in" filter="box(in)">
                                      <p:cBhvr>
                                        <p:cTn id="14" dur="500"/>
                                        <p:tgtEl>
                                          <p:spTgt spid="115714"/>
                                        </p:tgtEl>
                                      </p:cBhvr>
                                    </p:animEffect>
                                  </p:childTnLst>
                                </p:cTn>
                              </p:par>
                              <p:par>
                                <p:cTn id="15" presetID="3" presetClass="emph" presetSubtype="2" fill="hold" nodeType="withEffect">
                                  <p:stCondLst>
                                    <p:cond delay="0"/>
                                  </p:stCondLst>
                                  <p:childTnLst>
                                    <p:animClr clrSpc="rgb">
                                      <p:cBhvr override="childStyle">
                                        <p:cTn id="16" dur="500" fill="hold"/>
                                        <p:tgtEl>
                                          <p:spTgt spid="2">
                                            <p:txEl>
                                              <p:pRg st="1" end="1"/>
                                            </p:txEl>
                                          </p:spTgt>
                                        </p:tgtEl>
                                        <p:attrNameLst>
                                          <p:attrName>style.color</p:attrName>
                                        </p:attrNameLst>
                                      </p:cBhvr>
                                      <p:to>
                                        <a:srgbClr val="FF0F0F"/>
                                      </p:to>
                                    </p:animClr>
                                  </p:childTnLst>
                                </p:cTn>
                              </p:par>
                              <p:par>
                                <p:cTn id="17" presetID="4" presetClass="exit" presetSubtype="16" fill="hold" nodeType="withEffect">
                                  <p:stCondLst>
                                    <p:cond delay="0"/>
                                  </p:stCondLst>
                                  <p:childTnLst>
                                    <p:animEffect transition="out" filter="box(in)">
                                      <p:cBhvr>
                                        <p:cTn id="18" dur="500"/>
                                        <p:tgtEl>
                                          <p:spTgt spid="115713"/>
                                        </p:tgtEl>
                                      </p:cBhvr>
                                    </p:animEffect>
                                    <p:set>
                                      <p:cBhvr>
                                        <p:cTn id="19" dur="1" fill="hold">
                                          <p:stCondLst>
                                            <p:cond delay="499"/>
                                          </p:stCondLst>
                                        </p:cTn>
                                        <p:tgtEl>
                                          <p:spTgt spid="115713"/>
                                        </p:tgtEl>
                                        <p:attrNameLst>
                                          <p:attrName>style.visibility</p:attrName>
                                        </p:attrNameLst>
                                      </p:cBhvr>
                                      <p:to>
                                        <p:strVal val="hidden"/>
                                      </p:to>
                                    </p:set>
                                  </p:childTnLst>
                                </p:cTn>
                              </p:par>
                              <p:par>
                                <p:cTn id="20" presetID="3" presetClass="emph" presetSubtype="2" fill="hold" nodeType="withEffect">
                                  <p:stCondLst>
                                    <p:cond delay="0"/>
                                  </p:stCondLst>
                                  <p:childTnLst>
                                    <p:animClr clrSpc="rgb">
                                      <p:cBhvr override="childStyle">
                                        <p:cTn id="21" dur="500" fill="hold"/>
                                        <p:tgtEl>
                                          <p:spTgt spid="2">
                                            <p:txEl>
                                              <p:pRg st="0" end="0"/>
                                            </p:txEl>
                                          </p:spTgt>
                                        </p:tgtEl>
                                        <p:attrNameLst>
                                          <p:attrName>style.color</p:attrName>
                                        </p:attrNameLst>
                                      </p:cBhvr>
                                      <p:to>
                                        <a:schemeClr val="tx1"/>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p:cBhvr override="childStyle">
                                        <p:cTn id="25" dur="500" fill="hold"/>
                                        <p:tgtEl>
                                          <p:spTgt spid="2">
                                            <p:txEl>
                                              <p:pRg st="2" end="2"/>
                                            </p:txEl>
                                          </p:spTgt>
                                        </p:tgtEl>
                                        <p:attrNameLst>
                                          <p:attrName>style.color</p:attrName>
                                        </p:attrNameLst>
                                      </p:cBhvr>
                                      <p:to>
                                        <a:srgbClr val="FF0F0F"/>
                                      </p:to>
                                    </p:animClr>
                                  </p:childTnLst>
                                </p:cTn>
                              </p:par>
                              <p:par>
                                <p:cTn id="26" presetID="3" presetClass="emph" presetSubtype="2" fill="hold" nodeType="withEffect">
                                  <p:stCondLst>
                                    <p:cond delay="0"/>
                                  </p:stCondLst>
                                  <p:childTnLst>
                                    <p:animClr clrSpc="rgb">
                                      <p:cBhvr override="childStyle">
                                        <p:cTn id="27" dur="500" fill="hold"/>
                                        <p:tgtEl>
                                          <p:spTgt spid="2">
                                            <p:txEl>
                                              <p:pRg st="1" end="1"/>
                                            </p:txEl>
                                          </p:spTgt>
                                        </p:tgtEl>
                                        <p:attrNameLst>
                                          <p:attrName>style.color</p:attrName>
                                        </p:attrNameLst>
                                      </p:cBhvr>
                                      <p:to>
                                        <a:schemeClr val="tx1"/>
                                      </p:to>
                                    </p:animClr>
                                  </p:childTnLst>
                                </p:cTn>
                              </p:par>
                              <p:par>
                                <p:cTn id="28" presetID="4" presetClass="exit" presetSubtype="16" fill="hold" nodeType="withEffect">
                                  <p:stCondLst>
                                    <p:cond delay="0"/>
                                  </p:stCondLst>
                                  <p:childTnLst>
                                    <p:animEffect transition="out" filter="box(in)">
                                      <p:cBhvr>
                                        <p:cTn id="29" dur="500"/>
                                        <p:tgtEl>
                                          <p:spTgt spid="115714"/>
                                        </p:tgtEl>
                                      </p:cBhvr>
                                    </p:animEffect>
                                    <p:set>
                                      <p:cBhvr>
                                        <p:cTn id="30" dur="1" fill="hold">
                                          <p:stCondLst>
                                            <p:cond delay="499"/>
                                          </p:stCondLst>
                                        </p:cTn>
                                        <p:tgtEl>
                                          <p:spTgt spid="115714"/>
                                        </p:tgtEl>
                                        <p:attrNameLst>
                                          <p:attrName>style.visibility</p:attrName>
                                        </p:attrNameLst>
                                      </p:cBhvr>
                                      <p:to>
                                        <p:strVal val="hidden"/>
                                      </p:to>
                                    </p:set>
                                  </p:childTnLst>
                                </p:cTn>
                              </p:par>
                              <p:par>
                                <p:cTn id="31" presetID="4" presetClass="entr" presetSubtype="16" fill="hold" nodeType="withEffect">
                                  <p:stCondLst>
                                    <p:cond delay="0"/>
                                  </p:stCondLst>
                                  <p:childTnLst>
                                    <p:set>
                                      <p:cBhvr>
                                        <p:cTn id="32" dur="1" fill="hold">
                                          <p:stCondLst>
                                            <p:cond delay="0"/>
                                          </p:stCondLst>
                                        </p:cTn>
                                        <p:tgtEl>
                                          <p:spTgt spid="115715"/>
                                        </p:tgtEl>
                                        <p:attrNameLst>
                                          <p:attrName>style.visibility</p:attrName>
                                        </p:attrNameLst>
                                      </p:cBhvr>
                                      <p:to>
                                        <p:strVal val="visible"/>
                                      </p:to>
                                    </p:set>
                                    <p:animEffect transition="in" filter="box(in)">
                                      <p:cBhvr>
                                        <p:cTn id="33"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de-DE" dirty="0" smtClean="0"/>
              <a:t>Bertalmio</a:t>
            </a:r>
            <a:r>
              <a:rPr lang="zh-TW" altLang="en-US" dirty="0" smtClean="0"/>
              <a:t>等人在</a:t>
            </a:r>
            <a:r>
              <a:rPr lang="en-US" altLang="zh-TW" dirty="0" smtClean="0"/>
              <a:t>2000</a:t>
            </a:r>
            <a:r>
              <a:rPr lang="zh-TW" altLang="en-US" dirty="0" smtClean="0"/>
              <a:t>提出</a:t>
            </a:r>
            <a:endParaRPr lang="en-US" altLang="zh-TW" dirty="0" smtClean="0"/>
          </a:p>
          <a:p>
            <a:r>
              <a:rPr lang="de-DE" dirty="0" smtClean="0"/>
              <a:t>Oliveira</a:t>
            </a:r>
            <a:r>
              <a:rPr lang="zh-TW" altLang="en-US" dirty="0" smtClean="0"/>
              <a:t>等人在</a:t>
            </a:r>
            <a:r>
              <a:rPr lang="en-US" altLang="zh-TW" dirty="0" smtClean="0"/>
              <a:t>2001</a:t>
            </a:r>
            <a:r>
              <a:rPr lang="zh-TW" altLang="en-US" dirty="0" smtClean="0"/>
              <a:t>提出</a:t>
            </a:r>
            <a:endParaRPr lang="en-US" altLang="zh-TW" dirty="0" smtClean="0"/>
          </a:p>
        </p:txBody>
      </p:sp>
      <p:sp>
        <p:nvSpPr>
          <p:cNvPr id="3" name="標題 2"/>
          <p:cNvSpPr>
            <a:spLocks noGrp="1"/>
          </p:cNvSpPr>
          <p:nvPr>
            <p:ph type="title"/>
          </p:nvPr>
        </p:nvSpPr>
        <p:spPr/>
        <p:txBody>
          <a:bodyPr/>
          <a:lstStyle/>
          <a:p>
            <a:r>
              <a:rPr lang="zh-TW" altLang="en-US" dirty="0" smtClean="0"/>
              <a:t>影像修補</a:t>
            </a:r>
            <a:endParaRPr lang="zh-TW" altLang="en-US" dirty="0"/>
          </a:p>
        </p:txBody>
      </p:sp>
      <p:sp>
        <p:nvSpPr>
          <p:cNvPr id="5" name="內容版面配置區 4"/>
          <p:cNvSpPr>
            <a:spLocks noGrp="1"/>
          </p:cNvSpPr>
          <p:nvPr>
            <p:ph idx="14"/>
          </p:nvPr>
        </p:nvSpPr>
        <p:spPr/>
        <p:txBody>
          <a:bodyPr/>
          <a:lstStyle/>
          <a:p>
            <a:r>
              <a:rPr lang="zh-TW" altLang="en-US" dirty="0" smtClean="0"/>
              <a:t>相關文獻 </a:t>
            </a:r>
            <a:r>
              <a:rPr lang="en-US" altLang="zh-TW" dirty="0" smtClean="0"/>
              <a:t>5 / 6</a:t>
            </a:r>
            <a:endParaRPr lang="zh-TW" altLang="en-US" dirty="0" smtClean="0"/>
          </a:p>
          <a:p>
            <a:endParaRPr lang="zh-TW" altLang="en-US" dirty="0"/>
          </a:p>
        </p:txBody>
      </p:sp>
      <p:pic>
        <p:nvPicPr>
          <p:cNvPr id="6" name="圖片 5"/>
          <p:cNvPicPr/>
          <p:nvPr/>
        </p:nvPicPr>
        <p:blipFill>
          <a:blip r:embed="rId3"/>
          <a:srcRect/>
          <a:stretch>
            <a:fillRect/>
          </a:stretch>
        </p:blipFill>
        <p:spPr bwMode="auto">
          <a:xfrm>
            <a:off x="857224" y="2786058"/>
            <a:ext cx="7643866" cy="1357322"/>
          </a:xfrm>
          <a:prstGeom prst="rect">
            <a:avLst/>
          </a:prstGeom>
          <a:noFill/>
          <a:ln w="9525">
            <a:noFill/>
            <a:miter lim="800000"/>
            <a:headEnd/>
            <a:tailEnd/>
          </a:ln>
        </p:spPr>
      </p:pic>
      <p:pic>
        <p:nvPicPr>
          <p:cNvPr id="8" name="Picture 1"/>
          <p:cNvPicPr>
            <a:picLocks noChangeAspect="1" noChangeArrowheads="1"/>
          </p:cNvPicPr>
          <p:nvPr/>
        </p:nvPicPr>
        <p:blipFill>
          <a:blip r:embed="rId4"/>
          <a:srcRect/>
          <a:stretch>
            <a:fillRect/>
          </a:stretch>
        </p:blipFill>
        <p:spPr bwMode="auto">
          <a:xfrm>
            <a:off x="4643438" y="3500438"/>
            <a:ext cx="4500562" cy="1074529"/>
          </a:xfrm>
          <a:prstGeom prst="rect">
            <a:avLst/>
          </a:prstGeom>
          <a:noFill/>
          <a:ln w="9525">
            <a:noFill/>
            <a:miter lim="800000"/>
            <a:headEnd/>
            <a:tailEnd/>
          </a:ln>
        </p:spPr>
      </p:pic>
      <p:sp>
        <p:nvSpPr>
          <p:cNvPr id="9" name="文字方塊 8"/>
          <p:cNvSpPr txBox="1"/>
          <p:nvPr/>
        </p:nvSpPr>
        <p:spPr>
          <a:xfrm>
            <a:off x="5929322" y="4643446"/>
            <a:ext cx="1857388" cy="369332"/>
          </a:xfrm>
          <a:prstGeom prst="rect">
            <a:avLst/>
          </a:prstGeom>
          <a:noFill/>
        </p:spPr>
        <p:txBody>
          <a:bodyPr wrap="square" rtlCol="0">
            <a:spAutoFit/>
          </a:bodyPr>
          <a:lstStyle/>
          <a:p>
            <a:r>
              <a:rPr lang="en-US" altLang="zh-TW" dirty="0" smtClean="0"/>
              <a:t>Diffusion Kernel</a:t>
            </a:r>
            <a:endParaRPr lang="zh-TW" altLang="en-US" dirty="0"/>
          </a:p>
        </p:txBody>
      </p:sp>
      <p:pic>
        <p:nvPicPr>
          <p:cNvPr id="112642" name="Picture 2"/>
          <p:cNvPicPr>
            <a:picLocks noChangeAspect="1" noChangeArrowheads="1"/>
          </p:cNvPicPr>
          <p:nvPr/>
        </p:nvPicPr>
        <p:blipFill>
          <a:blip r:embed="rId5"/>
          <a:srcRect/>
          <a:stretch>
            <a:fillRect/>
          </a:stretch>
        </p:blipFill>
        <p:spPr bwMode="auto">
          <a:xfrm>
            <a:off x="928662" y="2714620"/>
            <a:ext cx="3624266" cy="29170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2">
                                            <p:txEl>
                                              <p:pRg st="0" end="0"/>
                                            </p:txEl>
                                          </p:spTgt>
                                        </p:tgtEl>
                                        <p:attrNameLst>
                                          <p:attrName>style.color</p:attrName>
                                        </p:attrNameLst>
                                      </p:cBhvr>
                                      <p:to>
                                        <a:srgbClr val="FF0F0F"/>
                                      </p:to>
                                    </p:animClr>
                                  </p:childTnLst>
                                </p:cTn>
                              </p:par>
                              <p:par>
                                <p:cTn id="7" presetID="4"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ox(in)">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p:cBhvr override="childStyle">
                                        <p:cTn id="13" dur="500" fill="hold"/>
                                        <p:tgtEl>
                                          <p:spTgt spid="2">
                                            <p:txEl>
                                              <p:pRg st="1" end="1"/>
                                            </p:txEl>
                                          </p:spTgt>
                                        </p:tgtEl>
                                        <p:attrNameLst>
                                          <p:attrName>style.color</p:attrName>
                                        </p:attrNameLst>
                                      </p:cBhvr>
                                      <p:to>
                                        <a:srgbClr val="FF0F0F"/>
                                      </p:to>
                                    </p:animClr>
                                  </p:childTnLst>
                                </p:cTn>
                              </p:par>
                              <p:par>
                                <p:cTn id="14" presetID="3" presetClass="emph" presetSubtype="2" fill="hold" nodeType="withEffect">
                                  <p:stCondLst>
                                    <p:cond delay="0"/>
                                  </p:stCondLst>
                                  <p:childTnLst>
                                    <p:animClr clrSpc="rgb">
                                      <p:cBhvr override="childStyle">
                                        <p:cTn id="15" dur="500" fill="hold"/>
                                        <p:tgtEl>
                                          <p:spTgt spid="2">
                                            <p:txEl>
                                              <p:pRg st="0" end="0"/>
                                            </p:txEl>
                                          </p:spTgt>
                                        </p:tgtEl>
                                        <p:attrNameLst>
                                          <p:attrName>style.color</p:attrName>
                                        </p:attrNameLst>
                                      </p:cBhvr>
                                      <p:to>
                                        <a:schemeClr val="tx1"/>
                                      </p:to>
                                    </p:animClr>
                                  </p:childTnLst>
                                </p:cTn>
                              </p:par>
                              <p:par>
                                <p:cTn id="16" presetID="4" presetClass="exit" presetSubtype="16" fill="hold" nodeType="withEffect">
                                  <p:stCondLst>
                                    <p:cond delay="0"/>
                                  </p:stCondLst>
                                  <p:childTnLst>
                                    <p:animEffect transition="out" filter="box(i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4" presetClass="entr" presetSubtype="16" fill="hold" nodeType="withEffect">
                                  <p:stCondLst>
                                    <p:cond delay="0"/>
                                  </p:stCondLst>
                                  <p:childTnLst>
                                    <p:set>
                                      <p:cBhvr>
                                        <p:cTn id="20" dur="1" fill="hold">
                                          <p:stCondLst>
                                            <p:cond delay="0"/>
                                          </p:stCondLst>
                                        </p:cTn>
                                        <p:tgtEl>
                                          <p:spTgt spid="112642"/>
                                        </p:tgtEl>
                                        <p:attrNameLst>
                                          <p:attrName>style.visibility</p:attrName>
                                        </p:attrNameLst>
                                      </p:cBhvr>
                                      <p:to>
                                        <p:strVal val="visible"/>
                                      </p:to>
                                    </p:set>
                                    <p:animEffect transition="in" filter="box(in)">
                                      <p:cBhvr>
                                        <p:cTn id="21" dur="500"/>
                                        <p:tgtEl>
                                          <p:spTgt spid="112642"/>
                                        </p:tgtEl>
                                      </p:cBhvr>
                                    </p:animEffect>
                                  </p:childTnLst>
                                </p:cTn>
                              </p:par>
                              <p:par>
                                <p:cTn id="22" presetID="4"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de-DE" dirty="0" smtClean="0"/>
              <a:t>Yamauchi</a:t>
            </a:r>
            <a:r>
              <a:rPr lang="zh-TW" altLang="en-US" dirty="0" smtClean="0"/>
              <a:t>等人在</a:t>
            </a:r>
            <a:r>
              <a:rPr lang="en-US" altLang="zh-TW" dirty="0" smtClean="0"/>
              <a:t>2003</a:t>
            </a:r>
            <a:r>
              <a:rPr lang="zh-TW" altLang="en-US" dirty="0" smtClean="0"/>
              <a:t>提出</a:t>
            </a:r>
            <a:endParaRPr lang="en-US" altLang="zh-TW" dirty="0" smtClean="0"/>
          </a:p>
          <a:p>
            <a:r>
              <a:rPr lang="de-DE" dirty="0" smtClean="0"/>
              <a:t>Jian</a:t>
            </a:r>
            <a:r>
              <a:rPr lang="zh-TW" altLang="en-US" dirty="0" smtClean="0"/>
              <a:t>等人在</a:t>
            </a:r>
            <a:r>
              <a:rPr lang="en-US" altLang="zh-TW" dirty="0" smtClean="0"/>
              <a:t>2005</a:t>
            </a:r>
            <a:r>
              <a:rPr lang="zh-TW" altLang="en-US" dirty="0" smtClean="0"/>
              <a:t>提出</a:t>
            </a:r>
            <a:endParaRPr lang="en-US" altLang="zh-TW" dirty="0" smtClean="0"/>
          </a:p>
          <a:p>
            <a:r>
              <a:rPr lang="en-US" altLang="zh-TW" dirty="0" smtClean="0"/>
              <a:t>Lu</a:t>
            </a:r>
            <a:r>
              <a:rPr lang="zh-TW" altLang="en-US" dirty="0" smtClean="0"/>
              <a:t>等人在</a:t>
            </a:r>
            <a:r>
              <a:rPr lang="en-US" altLang="zh-TW" dirty="0" smtClean="0"/>
              <a:t>2009</a:t>
            </a:r>
            <a:r>
              <a:rPr lang="zh-TW" altLang="en-US" dirty="0" smtClean="0"/>
              <a:t>提出</a:t>
            </a:r>
          </a:p>
        </p:txBody>
      </p:sp>
      <p:sp>
        <p:nvSpPr>
          <p:cNvPr id="3" name="標題 2"/>
          <p:cNvSpPr>
            <a:spLocks noGrp="1"/>
          </p:cNvSpPr>
          <p:nvPr>
            <p:ph type="title"/>
          </p:nvPr>
        </p:nvSpPr>
        <p:spPr/>
        <p:txBody>
          <a:bodyPr/>
          <a:lstStyle/>
          <a:p>
            <a:r>
              <a:rPr lang="zh-TW" altLang="en-US" dirty="0" smtClean="0"/>
              <a:t>其它修補影像方法</a:t>
            </a:r>
            <a:endParaRPr lang="zh-TW" altLang="en-US" dirty="0"/>
          </a:p>
        </p:txBody>
      </p:sp>
      <p:sp>
        <p:nvSpPr>
          <p:cNvPr id="5" name="內容版面配置區 4"/>
          <p:cNvSpPr>
            <a:spLocks noGrp="1"/>
          </p:cNvSpPr>
          <p:nvPr>
            <p:ph idx="14"/>
          </p:nvPr>
        </p:nvSpPr>
        <p:spPr/>
        <p:txBody>
          <a:bodyPr/>
          <a:lstStyle/>
          <a:p>
            <a:r>
              <a:rPr lang="zh-TW" altLang="en-US" dirty="0" smtClean="0"/>
              <a:t>相關文獻 </a:t>
            </a:r>
            <a:r>
              <a:rPr lang="en-US" altLang="zh-TW" dirty="0" smtClean="0"/>
              <a:t>6</a:t>
            </a:r>
            <a:r>
              <a:rPr lang="zh-TW" altLang="en-US" dirty="0" smtClean="0"/>
              <a:t> </a:t>
            </a:r>
            <a:r>
              <a:rPr lang="en-US" altLang="zh-TW" dirty="0" smtClean="0"/>
              <a:t>/ 6</a:t>
            </a:r>
            <a:endParaRPr lang="zh-TW" altLang="en-US" dirty="0"/>
          </a:p>
        </p:txBody>
      </p:sp>
      <p:pic>
        <p:nvPicPr>
          <p:cNvPr id="109569" name="Picture 1"/>
          <p:cNvPicPr>
            <a:picLocks noChangeAspect="1" noChangeArrowheads="1"/>
          </p:cNvPicPr>
          <p:nvPr/>
        </p:nvPicPr>
        <p:blipFill>
          <a:blip r:embed="rId3"/>
          <a:srcRect/>
          <a:stretch>
            <a:fillRect/>
          </a:stretch>
        </p:blipFill>
        <p:spPr bwMode="auto">
          <a:xfrm>
            <a:off x="5072066" y="1214422"/>
            <a:ext cx="3015828" cy="4981558"/>
          </a:xfrm>
          <a:prstGeom prst="rect">
            <a:avLst/>
          </a:prstGeom>
          <a:noFill/>
          <a:ln w="9525">
            <a:noFill/>
            <a:miter lim="800000"/>
            <a:headEnd/>
            <a:tailEnd/>
          </a:ln>
        </p:spPr>
      </p:pic>
      <p:pic>
        <p:nvPicPr>
          <p:cNvPr id="7" name="圖片 21"/>
          <p:cNvPicPr>
            <a:picLocks noChangeAspect="1" noChangeArrowheads="1"/>
          </p:cNvPicPr>
          <p:nvPr/>
        </p:nvPicPr>
        <p:blipFill>
          <a:blip r:embed="rId4" cstate="print"/>
          <a:srcRect/>
          <a:stretch>
            <a:fillRect/>
          </a:stretch>
        </p:blipFill>
        <p:spPr bwMode="auto">
          <a:xfrm>
            <a:off x="285720" y="3286124"/>
            <a:ext cx="8482501" cy="1500198"/>
          </a:xfrm>
          <a:prstGeom prst="rect">
            <a:avLst/>
          </a:prstGeom>
          <a:noFill/>
          <a:ln w="9525">
            <a:noFill/>
            <a:miter lim="800000"/>
            <a:headEnd/>
            <a:tailEnd/>
          </a:ln>
        </p:spPr>
      </p:pic>
      <p:pic>
        <p:nvPicPr>
          <p:cNvPr id="107521" name="Picture 1"/>
          <p:cNvPicPr>
            <a:picLocks noChangeAspect="1" noChangeArrowheads="1"/>
          </p:cNvPicPr>
          <p:nvPr/>
        </p:nvPicPr>
        <p:blipFill>
          <a:blip r:embed="rId5"/>
          <a:srcRect/>
          <a:stretch>
            <a:fillRect/>
          </a:stretch>
        </p:blipFill>
        <p:spPr bwMode="auto">
          <a:xfrm>
            <a:off x="357158" y="3143248"/>
            <a:ext cx="8627026" cy="2500330"/>
          </a:xfrm>
          <a:prstGeom prst="rect">
            <a:avLst/>
          </a:prstGeom>
          <a:noFill/>
          <a:ln w="9525">
            <a:noFill/>
            <a:miter lim="800000"/>
            <a:headEnd/>
            <a:tailEnd/>
          </a:ln>
        </p:spPr>
      </p:pic>
      <p:sp>
        <p:nvSpPr>
          <p:cNvPr id="8" name="矩形 7"/>
          <p:cNvSpPr/>
          <p:nvPr/>
        </p:nvSpPr>
        <p:spPr>
          <a:xfrm>
            <a:off x="428596" y="4643446"/>
            <a:ext cx="357190" cy="357190"/>
          </a:xfrm>
          <a:prstGeom prst="rect">
            <a:avLst/>
          </a:prstGeom>
          <a:noFill/>
          <a:ln w="38100">
            <a:solidFill>
              <a:srgbClr val="FFFF6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2">
                                            <p:txEl>
                                              <p:pRg st="0" end="0"/>
                                            </p:txEl>
                                          </p:spTgt>
                                        </p:tgtEl>
                                        <p:attrNameLst>
                                          <p:attrName>style.color</p:attrName>
                                        </p:attrNameLst>
                                      </p:cBhvr>
                                      <p:to>
                                        <a:srgbClr val="FF0F0F"/>
                                      </p:to>
                                    </p:animClr>
                                  </p:childTnLst>
                                </p:cTn>
                              </p:par>
                              <p:par>
                                <p:cTn id="7" presetID="4" presetClass="entr" presetSubtype="16" fill="hold" nodeType="withEffect">
                                  <p:stCondLst>
                                    <p:cond delay="0"/>
                                  </p:stCondLst>
                                  <p:childTnLst>
                                    <p:set>
                                      <p:cBhvr>
                                        <p:cTn id="8" dur="1" fill="hold">
                                          <p:stCondLst>
                                            <p:cond delay="0"/>
                                          </p:stCondLst>
                                        </p:cTn>
                                        <p:tgtEl>
                                          <p:spTgt spid="109569"/>
                                        </p:tgtEl>
                                        <p:attrNameLst>
                                          <p:attrName>style.visibility</p:attrName>
                                        </p:attrNameLst>
                                      </p:cBhvr>
                                      <p:to>
                                        <p:strVal val="visible"/>
                                      </p:to>
                                    </p:set>
                                    <p:animEffect transition="in" filter="box(in)">
                                      <p:cBhvr>
                                        <p:cTn id="9" dur="500"/>
                                        <p:tgtEl>
                                          <p:spTgt spid="109569"/>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p:cBhvr override="childStyle">
                                        <p:cTn id="13" dur="500" fill="hold"/>
                                        <p:tgtEl>
                                          <p:spTgt spid="2">
                                            <p:txEl>
                                              <p:pRg st="1" end="1"/>
                                            </p:txEl>
                                          </p:spTgt>
                                        </p:tgtEl>
                                        <p:attrNameLst>
                                          <p:attrName>style.color</p:attrName>
                                        </p:attrNameLst>
                                      </p:cBhvr>
                                      <p:to>
                                        <a:srgbClr val="FF0F0F"/>
                                      </p:to>
                                    </p:animClr>
                                  </p:childTnLst>
                                </p:cTn>
                              </p:par>
                              <p:par>
                                <p:cTn id="14" presetID="3" presetClass="emph" presetSubtype="2" fill="hold" nodeType="withEffect">
                                  <p:stCondLst>
                                    <p:cond delay="0"/>
                                  </p:stCondLst>
                                  <p:childTnLst>
                                    <p:animClr clrSpc="rgb">
                                      <p:cBhvr override="childStyle">
                                        <p:cTn id="15" dur="500" fill="hold"/>
                                        <p:tgtEl>
                                          <p:spTgt spid="2">
                                            <p:txEl>
                                              <p:pRg st="0" end="0"/>
                                            </p:txEl>
                                          </p:spTgt>
                                        </p:tgtEl>
                                        <p:attrNameLst>
                                          <p:attrName>style.color</p:attrName>
                                        </p:attrNameLst>
                                      </p:cBhvr>
                                      <p:to>
                                        <a:schemeClr val="tx1"/>
                                      </p:to>
                                    </p:animClr>
                                  </p:childTnLst>
                                </p:cTn>
                              </p:par>
                              <p:par>
                                <p:cTn id="16" presetID="4"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par>
                                <p:cTn id="19" presetID="4" presetClass="exit" presetSubtype="16" fill="hold" nodeType="withEffect">
                                  <p:stCondLst>
                                    <p:cond delay="0"/>
                                  </p:stCondLst>
                                  <p:childTnLst>
                                    <p:animEffect transition="out" filter="box(in)">
                                      <p:cBhvr>
                                        <p:cTn id="20" dur="500"/>
                                        <p:tgtEl>
                                          <p:spTgt spid="109569"/>
                                        </p:tgtEl>
                                      </p:cBhvr>
                                    </p:animEffect>
                                    <p:set>
                                      <p:cBhvr>
                                        <p:cTn id="21" dur="1" fill="hold">
                                          <p:stCondLst>
                                            <p:cond delay="499"/>
                                          </p:stCondLst>
                                        </p:cTn>
                                        <p:tgtEl>
                                          <p:spTgt spid="10956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p:cBhvr override="childStyle">
                                        <p:cTn id="25" dur="500" fill="hold"/>
                                        <p:tgtEl>
                                          <p:spTgt spid="2">
                                            <p:txEl>
                                              <p:pRg st="2" end="2"/>
                                            </p:txEl>
                                          </p:spTgt>
                                        </p:tgtEl>
                                        <p:attrNameLst>
                                          <p:attrName>style.color</p:attrName>
                                        </p:attrNameLst>
                                      </p:cBhvr>
                                      <p:to>
                                        <a:srgbClr val="FF0F0F"/>
                                      </p:to>
                                    </p:animClr>
                                  </p:childTnLst>
                                </p:cTn>
                              </p:par>
                              <p:par>
                                <p:cTn id="26" presetID="3" presetClass="emph" presetSubtype="2" fill="hold" nodeType="withEffect">
                                  <p:stCondLst>
                                    <p:cond delay="0"/>
                                  </p:stCondLst>
                                  <p:childTnLst>
                                    <p:animClr clrSpc="rgb">
                                      <p:cBhvr override="childStyle">
                                        <p:cTn id="27" dur="500" fill="hold"/>
                                        <p:tgtEl>
                                          <p:spTgt spid="2">
                                            <p:txEl>
                                              <p:pRg st="2" end="2"/>
                                            </p:txEl>
                                          </p:spTgt>
                                        </p:tgtEl>
                                        <p:attrNameLst>
                                          <p:attrName>style.color</p:attrName>
                                        </p:attrNameLst>
                                      </p:cBhvr>
                                      <p:to>
                                        <a:srgbClr val="FF0F0F"/>
                                      </p:to>
                                    </p:animClr>
                                  </p:childTnLst>
                                </p:cTn>
                              </p:par>
                              <p:par>
                                <p:cTn id="28" presetID="4" presetClass="exit" presetSubtype="16" fill="hold" nodeType="withEffect">
                                  <p:stCondLst>
                                    <p:cond delay="0"/>
                                  </p:stCondLst>
                                  <p:childTnLst>
                                    <p:animEffect transition="out" filter="box(in)">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4" presetClass="entr" presetSubtype="16" fill="hold" nodeType="withEffect">
                                  <p:stCondLst>
                                    <p:cond delay="0"/>
                                  </p:stCondLst>
                                  <p:childTnLst>
                                    <p:set>
                                      <p:cBhvr>
                                        <p:cTn id="32" dur="1" fill="hold">
                                          <p:stCondLst>
                                            <p:cond delay="0"/>
                                          </p:stCondLst>
                                        </p:cTn>
                                        <p:tgtEl>
                                          <p:spTgt spid="107521"/>
                                        </p:tgtEl>
                                        <p:attrNameLst>
                                          <p:attrName>style.visibility</p:attrName>
                                        </p:attrNameLst>
                                      </p:cBhvr>
                                      <p:to>
                                        <p:strVal val="visible"/>
                                      </p:to>
                                    </p:set>
                                    <p:animEffect transition="in" filter="box(in)">
                                      <p:cBhvr>
                                        <p:cTn id="33" dur="500"/>
                                        <p:tgtEl>
                                          <p:spTgt spid="107521"/>
                                        </p:tgtEl>
                                      </p:cBhvr>
                                    </p:animEffect>
                                  </p:childTnLst>
                                </p:cTn>
                              </p:par>
                              <p:par>
                                <p:cTn id="34" presetID="3" presetClass="emph" presetSubtype="2" fill="hold" nodeType="withEffect">
                                  <p:stCondLst>
                                    <p:cond delay="0"/>
                                  </p:stCondLst>
                                  <p:childTnLst>
                                    <p:animClr clrSpc="rgb">
                                      <p:cBhvr override="childStyle">
                                        <p:cTn id="35" dur="500" fill="hold"/>
                                        <p:tgtEl>
                                          <p:spTgt spid="2">
                                            <p:txEl>
                                              <p:pRg st="1" end="1"/>
                                            </p:txEl>
                                          </p:spTgt>
                                        </p:tgtEl>
                                        <p:attrNameLst>
                                          <p:attrName>style.color</p:attrName>
                                        </p:attrNameLst>
                                      </p:cBhvr>
                                      <p:to>
                                        <a:schemeClr val="tx1"/>
                                      </p:to>
                                    </p:animClr>
                                  </p:childTnLst>
                                </p:cTn>
                              </p:par>
                              <p:par>
                                <p:cTn id="36" presetID="1"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357290" y="1071546"/>
          <a:ext cx="642942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p:txBody>
          <a:bodyPr/>
          <a:lstStyle/>
          <a:p>
            <a:endParaRPr lang="zh-TW"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zh-TW" altLang="en-US" dirty="0" smtClean="0"/>
              <a:t>本系統為了對建築物的影像做進一步的分析，必須根據下列</a:t>
            </a:r>
            <a:r>
              <a:rPr lang="zh-TW" altLang="en-US" b="1" dirty="0" smtClean="0"/>
              <a:t>步驟 </a:t>
            </a:r>
            <a:r>
              <a:rPr lang="en-US" altLang="zh-TW" dirty="0" smtClean="0"/>
              <a:t>:</a:t>
            </a:r>
          </a:p>
          <a:p>
            <a:pPr lvl="1"/>
            <a:endParaRPr lang="en-US" altLang="zh-TW" dirty="0" smtClean="0"/>
          </a:p>
        </p:txBody>
      </p:sp>
      <p:sp>
        <p:nvSpPr>
          <p:cNvPr id="3" name="標題 2"/>
          <p:cNvSpPr>
            <a:spLocks noGrp="1"/>
          </p:cNvSpPr>
          <p:nvPr>
            <p:ph type="title"/>
          </p:nvPr>
        </p:nvSpPr>
        <p:spPr/>
        <p:txBody>
          <a:bodyPr>
            <a:normAutofit/>
          </a:bodyPr>
          <a:lstStyle/>
          <a:p>
            <a:pPr lvl="0"/>
            <a:r>
              <a:rPr lang="zh-TW" altLang="en-US" dirty="0" smtClean="0"/>
              <a:t>汙漬清除系統</a:t>
            </a:r>
            <a:r>
              <a:rPr lang="en-US" altLang="zh-TW" dirty="0" smtClean="0"/>
              <a:t>-</a:t>
            </a:r>
            <a:r>
              <a:rPr lang="zh-TW" altLang="en-US" dirty="0" smtClean="0"/>
              <a:t>汙漬偵測</a:t>
            </a:r>
            <a:endParaRPr lang="zh-TW" altLang="en-US" dirty="0"/>
          </a:p>
        </p:txBody>
      </p:sp>
      <p:sp>
        <p:nvSpPr>
          <p:cNvPr id="5" name="內容版面配置區 4"/>
          <p:cNvSpPr>
            <a:spLocks noGrp="1"/>
          </p:cNvSpPr>
          <p:nvPr>
            <p:ph idx="14"/>
          </p:nvPr>
        </p:nvSpPr>
        <p:spPr/>
        <p:txBody>
          <a:bodyPr/>
          <a:lstStyle/>
          <a:p>
            <a:r>
              <a:rPr lang="zh-TW" altLang="en-US" dirty="0" smtClean="0"/>
              <a:t>汙</a:t>
            </a:r>
            <a:r>
              <a:rPr lang="zh-TW" altLang="en-US" smtClean="0"/>
              <a:t>漬偵測 </a:t>
            </a:r>
            <a:r>
              <a:rPr lang="en-US" altLang="zh-TW" dirty="0" smtClean="0"/>
              <a:t>1 / 7</a:t>
            </a:r>
            <a:endParaRPr lang="zh-TW" altLang="en-US" dirty="0" smtClean="0"/>
          </a:p>
          <a:p>
            <a:endParaRPr lang="zh-TW" altLang="en-US" dirty="0"/>
          </a:p>
        </p:txBody>
      </p:sp>
      <p:pic>
        <p:nvPicPr>
          <p:cNvPr id="106498"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786050" y="2285992"/>
            <a:ext cx="3133596" cy="4166122"/>
          </a:xfrm>
          <a:prstGeom prst="rect">
            <a:avLst/>
          </a:prstGeom>
          <a:noFill/>
          <a:ln w="9525">
            <a:noFill/>
            <a:miter lim="800000"/>
            <a:headEnd/>
            <a:tailEnd/>
          </a:ln>
        </p:spPr>
      </p:pic>
      <p:pic>
        <p:nvPicPr>
          <p:cNvPr id="9" name="圖片 2" descr="E:\葉昱志\論文區\image_pyramid.bm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29190" y="2857496"/>
            <a:ext cx="936025" cy="7143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28596" y="1500174"/>
            <a:ext cx="8229600" cy="4525963"/>
          </a:xfrm>
        </p:spPr>
        <p:txBody>
          <a:bodyPr>
            <a:normAutofit/>
          </a:bodyPr>
          <a:lstStyle/>
          <a:p>
            <a:r>
              <a:rPr lang="zh-TW" altLang="en-US" dirty="0" smtClean="0"/>
              <a:t>一種多重解析度的技術，可在不同的解析度下觀察同一張影像的演算法，所以</a:t>
            </a:r>
            <a:r>
              <a:rPr lang="zh-TW" altLang="en-US" dirty="0" smtClean="0">
                <a:solidFill>
                  <a:srgbClr val="FF0000"/>
                </a:solidFill>
              </a:rPr>
              <a:t>容易</a:t>
            </a:r>
            <a:r>
              <a:rPr lang="zh-TW" altLang="en-US" dirty="0" smtClean="0"/>
              <a:t>地從影像中</a:t>
            </a:r>
            <a:r>
              <a:rPr lang="zh-TW" altLang="en-US" dirty="0" smtClean="0">
                <a:solidFill>
                  <a:srgbClr val="FF0000"/>
                </a:solidFill>
              </a:rPr>
              <a:t>萃取</a:t>
            </a:r>
            <a:r>
              <a:rPr lang="zh-TW" altLang="en-US" dirty="0" smtClean="0"/>
              <a:t>一些重要的</a:t>
            </a:r>
            <a:r>
              <a:rPr lang="zh-TW" altLang="en-US" dirty="0" smtClean="0">
                <a:solidFill>
                  <a:srgbClr val="FF0000"/>
                </a:solidFill>
              </a:rPr>
              <a:t>特徵</a:t>
            </a:r>
            <a:r>
              <a:rPr lang="zh-TW" altLang="en-US" dirty="0" smtClean="0"/>
              <a:t>，考量此影像在不同解析度下尋找污漬區域的情形。</a:t>
            </a:r>
            <a:endParaRPr lang="en-US" altLang="zh-TW" dirty="0" smtClean="0"/>
          </a:p>
          <a:p>
            <a:endParaRPr lang="en-US" altLang="zh-TW" sz="2200" dirty="0" smtClean="0">
              <a:solidFill>
                <a:schemeClr val="bg1">
                  <a:lumMod val="85000"/>
                </a:schemeClr>
              </a:solidFill>
            </a:endParaRPr>
          </a:p>
          <a:p>
            <a:pPr lvl="1"/>
            <a:r>
              <a:rPr lang="en-US" sz="2000" dirty="0" smtClean="0"/>
              <a:t>level 0</a:t>
            </a:r>
            <a:r>
              <a:rPr lang="zh-TW" altLang="en-US" sz="2000" dirty="0" smtClean="0"/>
              <a:t>是原影像</a:t>
            </a:r>
            <a:endParaRPr lang="en-US" altLang="zh-TW" sz="2000" dirty="0" smtClean="0"/>
          </a:p>
          <a:p>
            <a:pPr lvl="1"/>
            <a:r>
              <a:rPr lang="en-US" sz="2000" dirty="0" smtClean="0"/>
              <a:t>level 1</a:t>
            </a:r>
            <a:r>
              <a:rPr lang="zh-TW" altLang="en-US" sz="2000" dirty="0" smtClean="0"/>
              <a:t>是原影像的</a:t>
            </a:r>
            <a:r>
              <a:rPr lang="en-US" sz="2000" dirty="0" smtClean="0"/>
              <a:t>1/4 …</a:t>
            </a:r>
          </a:p>
          <a:p>
            <a:pPr lvl="1"/>
            <a:endParaRPr lang="en-US" altLang="zh-TW" sz="2000" i="1" dirty="0" smtClean="0">
              <a:latin typeface="Times New Roman" pitchFamily="18" charset="0"/>
              <a:cs typeface="Times New Roman" pitchFamily="18" charset="0"/>
            </a:endParaRPr>
          </a:p>
          <a:p>
            <a:pPr lvl="1"/>
            <a:endParaRPr lang="en-US" altLang="zh-TW" sz="2000" i="1" dirty="0" smtClean="0">
              <a:latin typeface="Times New Roman" pitchFamily="18" charset="0"/>
              <a:cs typeface="Times New Roman" pitchFamily="18" charset="0"/>
            </a:endParaRPr>
          </a:p>
          <a:p>
            <a:pPr lvl="1"/>
            <a:endParaRPr lang="en-US" altLang="zh-TW" sz="2000" i="1" dirty="0" smtClean="0">
              <a:latin typeface="Times New Roman" pitchFamily="18" charset="0"/>
              <a:cs typeface="Times New Roman" pitchFamily="18" charset="0"/>
            </a:endParaRPr>
          </a:p>
          <a:p>
            <a:endParaRPr lang="zh-TW" altLang="en-US" dirty="0"/>
          </a:p>
        </p:txBody>
      </p:sp>
      <p:sp>
        <p:nvSpPr>
          <p:cNvPr id="3" name="標題 2"/>
          <p:cNvSpPr>
            <a:spLocks noGrp="1"/>
          </p:cNvSpPr>
          <p:nvPr>
            <p:ph type="title"/>
          </p:nvPr>
        </p:nvSpPr>
        <p:spPr/>
        <p:txBody>
          <a:bodyPr/>
          <a:lstStyle/>
          <a:p>
            <a:r>
              <a:rPr lang="zh-TW" altLang="en-US" dirty="0" smtClean="0"/>
              <a:t>影像金字塔</a:t>
            </a:r>
            <a:endParaRPr lang="zh-TW" altLang="en-US" dirty="0"/>
          </a:p>
        </p:txBody>
      </p:sp>
      <p:sp>
        <p:nvSpPr>
          <p:cNvPr id="5" name="內容版面配置區 4"/>
          <p:cNvSpPr>
            <a:spLocks noGrp="1"/>
          </p:cNvSpPr>
          <p:nvPr>
            <p:ph idx="14"/>
          </p:nvPr>
        </p:nvSpPr>
        <p:spPr/>
        <p:txBody>
          <a:bodyPr/>
          <a:lstStyle/>
          <a:p>
            <a:r>
              <a:rPr lang="zh-TW" altLang="en-US" dirty="0" smtClean="0"/>
              <a:t>汙漬偵測 </a:t>
            </a:r>
            <a:r>
              <a:rPr lang="en-US" altLang="zh-TW" dirty="0" smtClean="0"/>
              <a:t>2 / 7</a:t>
            </a:r>
            <a:endParaRPr lang="zh-TW" altLang="en-US" dirty="0" smtClean="0"/>
          </a:p>
          <a:p>
            <a:endParaRPr lang="zh-TW" altLang="en-US" dirty="0"/>
          </a:p>
        </p:txBody>
      </p:sp>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029" name="Rectangle 5"/>
          <p:cNvSpPr>
            <a:spLocks noChangeArrowheads="1"/>
          </p:cNvSpPr>
          <p:nvPr/>
        </p:nvSpPr>
        <p:spPr bwMode="auto">
          <a:xfrm>
            <a:off x="0" y="1371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032" name="Rectangle 8"/>
          <p:cNvSpPr>
            <a:spLocks noChangeArrowheads="1"/>
          </p:cNvSpPr>
          <p:nvPr/>
        </p:nvSpPr>
        <p:spPr bwMode="auto">
          <a:xfrm>
            <a:off x="0" y="1352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035" name="Rectangle 11"/>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03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040" name="Rectangle 16"/>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pic>
        <p:nvPicPr>
          <p:cNvPr id="6146" name="圖片 2" descr="E:\葉昱志\論文區\image_pyramid.bmp"/>
          <p:cNvPicPr>
            <a:picLocks noChangeAspect="1" noChangeArrowheads="1"/>
          </p:cNvPicPr>
          <p:nvPr/>
        </p:nvPicPr>
        <p:blipFill>
          <a:blip r:embed="rId3"/>
          <a:srcRect/>
          <a:stretch>
            <a:fillRect/>
          </a:stretch>
        </p:blipFill>
        <p:spPr bwMode="auto">
          <a:xfrm>
            <a:off x="4214810" y="3071810"/>
            <a:ext cx="3643338" cy="27806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928662" y="1357298"/>
            <a:ext cx="8229600" cy="4948068"/>
          </a:xfrm>
        </p:spPr>
        <p:txBody>
          <a:bodyPr>
            <a:normAutofit fontScale="92500" lnSpcReduction="10000"/>
          </a:bodyPr>
          <a:lstStyle/>
          <a:p>
            <a:r>
              <a:rPr lang="zh-TW" altLang="en-US" sz="2400" dirty="0" smtClean="0"/>
              <a:t>產生影像金字塔的過程，須經過三步驟的影像縮小處理</a:t>
            </a:r>
            <a:r>
              <a:rPr lang="en-US" sz="2400" dirty="0" smtClean="0">
                <a:latin typeface="新細明體"/>
                <a:ea typeface="新細明體"/>
              </a:rPr>
              <a:t>：</a:t>
            </a:r>
          </a:p>
          <a:p>
            <a:pPr marL="850392" lvl="1" indent="-457200">
              <a:buFont typeface="Wingdings" pitchFamily="2" charset="2"/>
              <a:buAutoNum type="circleNumWdWhitePlain"/>
            </a:pPr>
            <a:r>
              <a:rPr lang="en-US" sz="2700" b="1" dirty="0" smtClean="0"/>
              <a:t>Linear Filtering(Gaussian Blur)</a:t>
            </a:r>
            <a:r>
              <a:rPr lang="en-US" sz="2700" b="1" dirty="0" smtClean="0">
                <a:latin typeface="新細明體"/>
                <a:ea typeface="新細明體"/>
              </a:rPr>
              <a:t>：</a:t>
            </a:r>
          </a:p>
          <a:p>
            <a:pPr marL="850392" lvl="1" indent="-457200">
              <a:buNone/>
            </a:pPr>
            <a:r>
              <a:rPr lang="en-US" altLang="zh-TW" sz="2700" b="1" dirty="0" smtClean="0">
                <a:latin typeface="新細明體"/>
                <a:ea typeface="新細明體"/>
              </a:rPr>
              <a:t>	</a:t>
            </a:r>
            <a:r>
              <a:rPr lang="zh-TW" altLang="en-US" sz="2200" dirty="0" smtClean="0"/>
              <a:t>讓每個像素與周圍的像素進行線性組合取代原本像素的值，此步驟可以</a:t>
            </a:r>
            <a:r>
              <a:rPr lang="zh-TW" altLang="en-US" sz="2200" dirty="0" smtClean="0">
                <a:solidFill>
                  <a:srgbClr val="FF0000"/>
                </a:solidFill>
              </a:rPr>
              <a:t>防止</a:t>
            </a:r>
            <a:r>
              <a:rPr lang="zh-TW" altLang="en-US" sz="2200" dirty="0" smtClean="0"/>
              <a:t>影像在</a:t>
            </a:r>
            <a:r>
              <a:rPr lang="en-US" sz="2200" dirty="0" err="1" smtClean="0"/>
              <a:t>subsampling</a:t>
            </a:r>
            <a:r>
              <a:rPr lang="zh-TW" altLang="en-US" sz="2200" dirty="0" smtClean="0"/>
              <a:t>產生的</a:t>
            </a:r>
            <a:r>
              <a:rPr lang="zh-TW" altLang="en-US" sz="2200" dirty="0" smtClean="0">
                <a:solidFill>
                  <a:srgbClr val="FF0000"/>
                </a:solidFill>
              </a:rPr>
              <a:t>漣漪</a:t>
            </a:r>
            <a:r>
              <a:rPr lang="zh-TW" altLang="en-US" sz="2200" dirty="0" smtClean="0"/>
              <a:t>現象。</a:t>
            </a:r>
            <a:endParaRPr lang="en-US" altLang="zh-TW" sz="2200" dirty="0" smtClean="0">
              <a:latin typeface="新細明體"/>
              <a:ea typeface="新細明體"/>
            </a:endParaRPr>
          </a:p>
          <a:p>
            <a:pPr marL="850392" lvl="1" indent="-457200">
              <a:buFont typeface="Wingdings" pitchFamily="2" charset="2"/>
              <a:buAutoNum type="circleNumWdWhitePlain"/>
            </a:pPr>
            <a:endParaRPr lang="en-US" altLang="zh-TW" sz="2200" dirty="0" smtClean="0">
              <a:latin typeface="新細明體"/>
              <a:ea typeface="新細明體"/>
            </a:endParaRPr>
          </a:p>
          <a:p>
            <a:pPr marL="850392" lvl="1" indent="-457200">
              <a:buFont typeface="Wingdings" pitchFamily="2" charset="2"/>
              <a:buAutoNum type="circleNumWdWhitePlain"/>
            </a:pPr>
            <a:endParaRPr lang="en-US" altLang="zh-TW" sz="2200" dirty="0" smtClean="0">
              <a:latin typeface="新細明體"/>
              <a:ea typeface="新細明體"/>
            </a:endParaRPr>
          </a:p>
          <a:p>
            <a:pPr marL="850392" lvl="1" indent="-457200">
              <a:buFont typeface="Wingdings" pitchFamily="2" charset="2"/>
              <a:buAutoNum type="circleNumWdWhitePlain"/>
            </a:pPr>
            <a:endParaRPr lang="en-US" altLang="zh-TW" sz="2200" dirty="0" smtClean="0">
              <a:latin typeface="新細明體"/>
              <a:ea typeface="新細明體"/>
            </a:endParaRPr>
          </a:p>
          <a:p>
            <a:pPr marL="850392" lvl="1" indent="-457200">
              <a:buNone/>
            </a:pPr>
            <a:endParaRPr lang="en-US" altLang="zh-TW" sz="2700" dirty="0" smtClean="0"/>
          </a:p>
          <a:p>
            <a:pPr marL="850392" lvl="1" indent="-457200">
              <a:buNone/>
            </a:pPr>
            <a:endParaRPr lang="en-US" altLang="zh-TW" sz="1300" dirty="0" smtClean="0"/>
          </a:p>
          <a:p>
            <a:pPr marL="907542" lvl="1" indent="-514350">
              <a:buFont typeface="Wingdings" pitchFamily="2" charset="2"/>
              <a:buAutoNum type="circleNumWdWhitePlain" startAt="2"/>
            </a:pPr>
            <a:r>
              <a:rPr lang="en-US" sz="2700" b="1" dirty="0" smtClean="0"/>
              <a:t>Median Filtering(7x7)</a:t>
            </a:r>
            <a:r>
              <a:rPr lang="zh-TW" altLang="en-US" sz="2700" dirty="0" smtClean="0"/>
              <a:t>的處理</a:t>
            </a:r>
            <a:r>
              <a:rPr lang="en-US" sz="2700" dirty="0" smtClean="0">
                <a:latin typeface="新細明體"/>
                <a:ea typeface="新細明體"/>
              </a:rPr>
              <a:t>：</a:t>
            </a:r>
          </a:p>
          <a:p>
            <a:pPr marL="850392" lvl="1" indent="-457200">
              <a:buNone/>
            </a:pPr>
            <a:r>
              <a:rPr lang="en-US" altLang="zh-TW" sz="2700" dirty="0" smtClean="0">
                <a:latin typeface="新細明體"/>
                <a:ea typeface="新細明體"/>
              </a:rPr>
              <a:t>	</a:t>
            </a:r>
            <a:r>
              <a:rPr lang="zh-TW" altLang="en-US" sz="2200" dirty="0" smtClean="0"/>
              <a:t>目的是盡量</a:t>
            </a:r>
            <a:r>
              <a:rPr lang="zh-TW" altLang="en-US" sz="2200" dirty="0" smtClean="0">
                <a:solidFill>
                  <a:srgbClr val="FF0000"/>
                </a:solidFill>
              </a:rPr>
              <a:t>去除</a:t>
            </a:r>
            <a:r>
              <a:rPr lang="zh-TW" altLang="en-US" sz="2200" dirty="0" smtClean="0"/>
              <a:t>牆壁上</a:t>
            </a:r>
            <a:r>
              <a:rPr lang="zh-TW" altLang="en-US" sz="2200" dirty="0" smtClean="0">
                <a:solidFill>
                  <a:srgbClr val="FF0000"/>
                </a:solidFill>
              </a:rPr>
              <a:t>磚瓦的紋路</a:t>
            </a:r>
            <a:r>
              <a:rPr lang="zh-TW" altLang="en-US" sz="2200" dirty="0" smtClean="0"/>
              <a:t>，使得磚瓦的紋路盡可能的不會被系統偵測成污漬。</a:t>
            </a:r>
            <a:endParaRPr lang="en-US" altLang="zh-TW" sz="2200" dirty="0" smtClean="0"/>
          </a:p>
          <a:p>
            <a:pPr marL="850392" lvl="1" indent="-457200">
              <a:buFont typeface="Wingdings" pitchFamily="2" charset="2"/>
              <a:buAutoNum type="circleNumWdWhitePlain"/>
            </a:pPr>
            <a:endParaRPr lang="en-US" sz="2700" dirty="0" smtClean="0"/>
          </a:p>
          <a:p>
            <a:pPr marL="907542" lvl="1" indent="-514350">
              <a:buFont typeface="Wingdings" pitchFamily="2" charset="2"/>
              <a:buAutoNum type="circleNumWdWhitePlain" startAt="3"/>
            </a:pPr>
            <a:r>
              <a:rPr lang="en-US" sz="2700" b="1" dirty="0" err="1" smtClean="0"/>
              <a:t>Subsampling</a:t>
            </a:r>
            <a:r>
              <a:rPr lang="en-US" sz="2700" dirty="0" smtClean="0">
                <a:latin typeface="新細明體"/>
                <a:ea typeface="新細明體"/>
              </a:rPr>
              <a:t> </a:t>
            </a:r>
            <a:endParaRPr lang="en-US" altLang="zh-TW" sz="2700" i="1" dirty="0" smtClean="0">
              <a:latin typeface="Times New Roman" pitchFamily="18" charset="0"/>
              <a:cs typeface="Times New Roman" pitchFamily="18" charset="0"/>
            </a:endParaRPr>
          </a:p>
          <a:p>
            <a:endParaRPr lang="zh-TW" altLang="en-US" dirty="0"/>
          </a:p>
        </p:txBody>
      </p:sp>
      <p:sp>
        <p:nvSpPr>
          <p:cNvPr id="3" name="標題 2"/>
          <p:cNvSpPr>
            <a:spLocks noGrp="1"/>
          </p:cNvSpPr>
          <p:nvPr>
            <p:ph type="title"/>
          </p:nvPr>
        </p:nvSpPr>
        <p:spPr/>
        <p:txBody>
          <a:bodyPr/>
          <a:lstStyle/>
          <a:p>
            <a:r>
              <a:rPr lang="zh-TW" altLang="en-US" dirty="0" smtClean="0"/>
              <a:t>影像金字塔</a:t>
            </a:r>
            <a:endParaRPr lang="zh-TW" altLang="en-US" dirty="0"/>
          </a:p>
        </p:txBody>
      </p:sp>
      <p:sp>
        <p:nvSpPr>
          <p:cNvPr id="5" name="內容版面配置區 4"/>
          <p:cNvSpPr>
            <a:spLocks noGrp="1"/>
          </p:cNvSpPr>
          <p:nvPr>
            <p:ph idx="14"/>
          </p:nvPr>
        </p:nvSpPr>
        <p:spPr/>
        <p:txBody>
          <a:bodyPr/>
          <a:lstStyle/>
          <a:p>
            <a:r>
              <a:rPr lang="zh-TW" altLang="en-US" dirty="0" smtClean="0"/>
              <a:t>汙漬偵測 </a:t>
            </a:r>
            <a:r>
              <a:rPr lang="en-US" altLang="zh-TW" dirty="0" smtClean="0"/>
              <a:t>3 / 7</a:t>
            </a:r>
            <a:endParaRPr lang="zh-TW" altLang="en-US" dirty="0" smtClean="0"/>
          </a:p>
          <a:p>
            <a:endParaRPr lang="zh-TW" altLang="en-US" dirty="0"/>
          </a:p>
        </p:txBody>
      </p:sp>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029" name="Rectangle 5"/>
          <p:cNvSpPr>
            <a:spLocks noChangeArrowheads="1"/>
          </p:cNvSpPr>
          <p:nvPr/>
        </p:nvSpPr>
        <p:spPr bwMode="auto">
          <a:xfrm>
            <a:off x="0" y="1371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032" name="Rectangle 8"/>
          <p:cNvSpPr>
            <a:spLocks noChangeArrowheads="1"/>
          </p:cNvSpPr>
          <p:nvPr/>
        </p:nvSpPr>
        <p:spPr bwMode="auto">
          <a:xfrm>
            <a:off x="0" y="1352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035" name="Rectangle 11"/>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03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040" name="Rectangle 16"/>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grpSp>
        <p:nvGrpSpPr>
          <p:cNvPr id="22" name="群組 21"/>
          <p:cNvGrpSpPr/>
          <p:nvPr/>
        </p:nvGrpSpPr>
        <p:grpSpPr>
          <a:xfrm>
            <a:off x="2786050" y="2857496"/>
            <a:ext cx="4500594" cy="1357322"/>
            <a:chOff x="2357422" y="2857496"/>
            <a:chExt cx="4500594" cy="1357322"/>
          </a:xfrm>
        </p:grpSpPr>
        <p:pic>
          <p:nvPicPr>
            <p:cNvPr id="7171" name="圖片 2"/>
            <p:cNvPicPr>
              <a:picLocks noChangeAspect="1" noChangeArrowheads="1"/>
            </p:cNvPicPr>
            <p:nvPr/>
          </p:nvPicPr>
          <p:blipFill>
            <a:blip r:embed="rId3" cstate="print"/>
            <a:srcRect/>
            <a:stretch>
              <a:fillRect/>
            </a:stretch>
          </p:blipFill>
          <p:spPr bwMode="auto">
            <a:xfrm>
              <a:off x="2357422" y="2857496"/>
              <a:ext cx="1908245" cy="1353531"/>
            </a:xfrm>
            <a:prstGeom prst="rect">
              <a:avLst/>
            </a:prstGeom>
            <a:noFill/>
            <a:ln w="9525">
              <a:noFill/>
              <a:miter lim="800000"/>
              <a:headEnd/>
              <a:tailEnd/>
            </a:ln>
          </p:spPr>
        </p:pic>
        <p:pic>
          <p:nvPicPr>
            <p:cNvPr id="7172" name="圖片 3"/>
            <p:cNvPicPr>
              <a:picLocks noChangeAspect="1" noChangeArrowheads="1"/>
            </p:cNvPicPr>
            <p:nvPr/>
          </p:nvPicPr>
          <p:blipFill>
            <a:blip r:embed="rId4" cstate="print"/>
            <a:srcRect/>
            <a:stretch>
              <a:fillRect/>
            </a:stretch>
          </p:blipFill>
          <p:spPr bwMode="auto">
            <a:xfrm>
              <a:off x="4937770" y="2857496"/>
              <a:ext cx="1920246" cy="1357322"/>
            </a:xfrm>
            <a:prstGeom prst="rect">
              <a:avLst/>
            </a:prstGeom>
            <a:noFill/>
            <a:ln w="9525">
              <a:noFill/>
              <a:miter lim="800000"/>
              <a:headEnd/>
              <a:tailEnd/>
            </a:ln>
          </p:spPr>
        </p:pic>
        <p:sp>
          <p:nvSpPr>
            <p:cNvPr id="17" name="向右箭號 16"/>
            <p:cNvSpPr/>
            <p:nvPr/>
          </p:nvSpPr>
          <p:spPr>
            <a:xfrm>
              <a:off x="4457705" y="3312467"/>
              <a:ext cx="300040" cy="1706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grpSp>
        <p:nvGrpSpPr>
          <p:cNvPr id="21" name="群組 20"/>
          <p:cNvGrpSpPr/>
          <p:nvPr/>
        </p:nvGrpSpPr>
        <p:grpSpPr>
          <a:xfrm>
            <a:off x="2571736" y="5286388"/>
            <a:ext cx="4929222" cy="428628"/>
            <a:chOff x="1428728" y="5286388"/>
            <a:chExt cx="5386409" cy="547688"/>
          </a:xfrm>
        </p:grpSpPr>
        <p:pic>
          <p:nvPicPr>
            <p:cNvPr id="7173" name="圖片 4"/>
            <p:cNvPicPr>
              <a:picLocks noChangeAspect="1" noChangeArrowheads="1"/>
            </p:cNvPicPr>
            <p:nvPr/>
          </p:nvPicPr>
          <p:blipFill>
            <a:blip r:embed="rId5"/>
            <a:srcRect/>
            <a:stretch>
              <a:fillRect/>
            </a:stretch>
          </p:blipFill>
          <p:spPr bwMode="auto">
            <a:xfrm>
              <a:off x="1428728" y="5286388"/>
              <a:ext cx="2281238" cy="547688"/>
            </a:xfrm>
            <a:prstGeom prst="rect">
              <a:avLst/>
            </a:prstGeom>
            <a:noFill/>
            <a:ln w="9525">
              <a:noFill/>
              <a:miter lim="800000"/>
              <a:headEnd/>
              <a:tailEnd/>
            </a:ln>
          </p:spPr>
        </p:pic>
        <p:pic>
          <p:nvPicPr>
            <p:cNvPr id="7174" name="圖片 5"/>
            <p:cNvPicPr>
              <a:picLocks noChangeAspect="1" noChangeArrowheads="1"/>
            </p:cNvPicPr>
            <p:nvPr/>
          </p:nvPicPr>
          <p:blipFill>
            <a:blip r:embed="rId6"/>
            <a:srcRect/>
            <a:stretch>
              <a:fillRect/>
            </a:stretch>
          </p:blipFill>
          <p:spPr bwMode="auto">
            <a:xfrm>
              <a:off x="4572000" y="5286388"/>
              <a:ext cx="2243137" cy="538163"/>
            </a:xfrm>
            <a:prstGeom prst="rect">
              <a:avLst/>
            </a:prstGeom>
            <a:noFill/>
            <a:ln w="9525">
              <a:noFill/>
              <a:miter lim="800000"/>
              <a:headEnd/>
              <a:tailEnd/>
            </a:ln>
          </p:spPr>
        </p:pic>
        <p:sp>
          <p:nvSpPr>
            <p:cNvPr id="20" name="向右箭號 19"/>
            <p:cNvSpPr/>
            <p:nvPr/>
          </p:nvSpPr>
          <p:spPr>
            <a:xfrm>
              <a:off x="3929058" y="5429264"/>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graphicFrame>
        <p:nvGraphicFramePr>
          <p:cNvPr id="32" name="資料庫圖表 31"/>
          <p:cNvGraphicFramePr/>
          <p:nvPr/>
        </p:nvGraphicFramePr>
        <p:xfrm>
          <a:off x="142844" y="1500174"/>
          <a:ext cx="928694" cy="48577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3" name="群組 32"/>
          <p:cNvGrpSpPr/>
          <p:nvPr/>
        </p:nvGrpSpPr>
        <p:grpSpPr>
          <a:xfrm>
            <a:off x="285720" y="4714884"/>
            <a:ext cx="8715404" cy="1106722"/>
            <a:chOff x="1428728" y="5286388"/>
            <a:chExt cx="5386409" cy="547688"/>
          </a:xfrm>
        </p:grpSpPr>
        <p:pic>
          <p:nvPicPr>
            <p:cNvPr id="34" name="圖片 4"/>
            <p:cNvPicPr>
              <a:picLocks noChangeAspect="1" noChangeArrowheads="1"/>
            </p:cNvPicPr>
            <p:nvPr/>
          </p:nvPicPr>
          <p:blipFill>
            <a:blip r:embed="rId5"/>
            <a:srcRect/>
            <a:stretch>
              <a:fillRect/>
            </a:stretch>
          </p:blipFill>
          <p:spPr bwMode="auto">
            <a:xfrm>
              <a:off x="1428728" y="5286388"/>
              <a:ext cx="2281238" cy="547688"/>
            </a:xfrm>
            <a:prstGeom prst="rect">
              <a:avLst/>
            </a:prstGeom>
            <a:noFill/>
            <a:ln w="9525">
              <a:noFill/>
              <a:miter lim="800000"/>
              <a:headEnd/>
              <a:tailEnd/>
            </a:ln>
          </p:spPr>
        </p:pic>
        <p:pic>
          <p:nvPicPr>
            <p:cNvPr id="35" name="圖片 5"/>
            <p:cNvPicPr>
              <a:picLocks noChangeAspect="1" noChangeArrowheads="1"/>
            </p:cNvPicPr>
            <p:nvPr/>
          </p:nvPicPr>
          <p:blipFill>
            <a:blip r:embed="rId6"/>
            <a:srcRect/>
            <a:stretch>
              <a:fillRect/>
            </a:stretch>
          </p:blipFill>
          <p:spPr bwMode="auto">
            <a:xfrm>
              <a:off x="4572000" y="5286388"/>
              <a:ext cx="2243137" cy="538163"/>
            </a:xfrm>
            <a:prstGeom prst="rect">
              <a:avLst/>
            </a:prstGeom>
            <a:noFill/>
            <a:ln w="9525">
              <a:noFill/>
              <a:miter lim="800000"/>
              <a:headEnd/>
              <a:tailEnd/>
            </a:ln>
          </p:spPr>
        </p:pic>
        <p:sp>
          <p:nvSpPr>
            <p:cNvPr id="36" name="向右箭號 35"/>
            <p:cNvSpPr/>
            <p:nvPr/>
          </p:nvSpPr>
          <p:spPr>
            <a:xfrm>
              <a:off x="3929058" y="5429264"/>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pic>
        <p:nvPicPr>
          <p:cNvPr id="27" name="圖片 2"/>
          <p:cNvPicPr>
            <a:picLocks noChangeAspect="1" noChangeArrowheads="1"/>
          </p:cNvPicPr>
          <p:nvPr/>
        </p:nvPicPr>
        <p:blipFill>
          <a:blip r:embed="rId3" cstate="print"/>
          <a:srcRect l="51282" r="17949" b="24086"/>
          <a:stretch>
            <a:fillRect/>
          </a:stretch>
        </p:blipFill>
        <p:spPr bwMode="auto">
          <a:xfrm>
            <a:off x="1785918" y="2786058"/>
            <a:ext cx="857256" cy="1500199"/>
          </a:xfrm>
          <a:prstGeom prst="rect">
            <a:avLst/>
          </a:prstGeom>
          <a:noFill/>
          <a:ln w="9525">
            <a:solidFill>
              <a:srgbClr val="FF0000"/>
            </a:solidFill>
            <a:miter lim="800000"/>
            <a:headEnd/>
            <a:tailEnd/>
          </a:ln>
        </p:spPr>
      </p:pic>
      <p:pic>
        <p:nvPicPr>
          <p:cNvPr id="28" name="圖片 3"/>
          <p:cNvPicPr>
            <a:picLocks noChangeAspect="1" noChangeArrowheads="1"/>
          </p:cNvPicPr>
          <p:nvPr/>
        </p:nvPicPr>
        <p:blipFill>
          <a:blip r:embed="rId4" cstate="print"/>
          <a:srcRect l="48544" r="18242" b="24094"/>
          <a:stretch>
            <a:fillRect/>
          </a:stretch>
        </p:blipFill>
        <p:spPr bwMode="auto">
          <a:xfrm>
            <a:off x="7500958" y="2786058"/>
            <a:ext cx="928694" cy="1500198"/>
          </a:xfrm>
          <a:prstGeom prst="rect">
            <a:avLst/>
          </a:prstGeom>
          <a:noFill/>
          <a:ln w="9525">
            <a:solidFill>
              <a:srgbClr val="FF0000"/>
            </a:solidFill>
            <a:miter lim="800000"/>
            <a:headEnd/>
            <a:tailEnd/>
          </a:ln>
        </p:spPr>
      </p:pic>
      <p:sp>
        <p:nvSpPr>
          <p:cNvPr id="30" name="矩形 29"/>
          <p:cNvSpPr/>
          <p:nvPr/>
        </p:nvSpPr>
        <p:spPr>
          <a:xfrm>
            <a:off x="3786182" y="2857496"/>
            <a:ext cx="571504" cy="1357322"/>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6357950" y="2857496"/>
            <a:ext cx="571504" cy="1357322"/>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ox(in)">
                                      <p:cBhvr>
                                        <p:cTn id="7" dur="500"/>
                                        <p:tgtEl>
                                          <p:spTgt spid="33"/>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3"/>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481328"/>
            <a:ext cx="8229600" cy="4805192"/>
          </a:xfrm>
        </p:spPr>
        <p:txBody>
          <a:bodyPr>
            <a:normAutofit/>
          </a:bodyPr>
          <a:lstStyle/>
          <a:p>
            <a:r>
              <a:rPr lang="zh-TW" altLang="en-US" dirty="0" smtClean="0"/>
              <a:t>假設污漬在影像中相對於</a:t>
            </a:r>
            <a:r>
              <a:rPr lang="zh-TW" altLang="en-US" dirty="0" smtClean="0">
                <a:solidFill>
                  <a:srgbClr val="FF0000"/>
                </a:solidFill>
              </a:rPr>
              <a:t>鄰近</a:t>
            </a:r>
            <a:r>
              <a:rPr lang="zh-TW" altLang="en-US" dirty="0" smtClean="0"/>
              <a:t>區域亮度值較低，且具集中的特性，所以對影像做多回合區域性的亮度篩選。</a:t>
            </a:r>
            <a:endParaRPr lang="en-US" altLang="zh-TW" dirty="0" smtClean="0"/>
          </a:p>
          <a:p>
            <a:endParaRPr lang="en-US" altLang="zh-TW" sz="1200" dirty="0" smtClean="0"/>
          </a:p>
          <a:p>
            <a:r>
              <a:rPr lang="zh-TW" altLang="en-US" dirty="0" smtClean="0"/>
              <a:t>亮度篩選步驟</a:t>
            </a:r>
            <a:r>
              <a:rPr lang="en-US" altLang="zh-TW" dirty="0" smtClean="0"/>
              <a:t>:</a:t>
            </a:r>
          </a:p>
          <a:p>
            <a:pPr lvl="1">
              <a:buBlip>
                <a:blip r:embed="rId3"/>
              </a:buBlip>
            </a:pPr>
            <a:r>
              <a:rPr lang="zh-TW" altLang="en-US" dirty="0" smtClean="0"/>
              <a:t>第一回合</a:t>
            </a:r>
            <a:endParaRPr lang="en-US" altLang="zh-TW" dirty="0" smtClean="0"/>
          </a:p>
          <a:p>
            <a:pPr marL="850392" lvl="1" indent="-457200">
              <a:buFont typeface="Wingdings" pitchFamily="2" charset="2"/>
              <a:buAutoNum type="circleNumWdWhitePlain"/>
            </a:pPr>
            <a:r>
              <a:rPr lang="zh-TW" altLang="en-US" sz="2000" dirty="0" smtClean="0"/>
              <a:t>對影像進行</a:t>
            </a:r>
            <a:r>
              <a:rPr lang="zh-TW" altLang="en-US" sz="2000" dirty="0" smtClean="0">
                <a:solidFill>
                  <a:srgbClr val="FF0000"/>
                </a:solidFill>
              </a:rPr>
              <a:t>灰階化</a:t>
            </a:r>
            <a:r>
              <a:rPr lang="zh-TW" altLang="en-US" sz="2000" dirty="0" smtClean="0"/>
              <a:t>，找出此影像中的亮度值位於前</a:t>
            </a:r>
            <a:r>
              <a:rPr lang="en-US" sz="2000" dirty="0" smtClean="0">
                <a:solidFill>
                  <a:srgbClr val="FF0000"/>
                </a:solidFill>
              </a:rPr>
              <a:t>5%</a:t>
            </a:r>
            <a:r>
              <a:rPr lang="zh-TW" altLang="en-US" sz="2000" dirty="0" smtClean="0"/>
              <a:t>低的像素。</a:t>
            </a:r>
            <a:endParaRPr lang="en-US" altLang="zh-TW" sz="2000" dirty="0" smtClean="0"/>
          </a:p>
          <a:p>
            <a:pPr marL="850392" lvl="1" indent="-457200">
              <a:buFont typeface="Wingdings" pitchFamily="2" charset="2"/>
              <a:buAutoNum type="circleNumWdWhitePlain"/>
            </a:pPr>
            <a:r>
              <a:rPr lang="zh-TW" altLang="en-US" sz="2000" dirty="0" smtClean="0"/>
              <a:t>利用這些像素之間的連通性質找出</a:t>
            </a:r>
            <a:r>
              <a:rPr lang="zh-TW" altLang="en-US" sz="2000" dirty="0" smtClean="0">
                <a:solidFill>
                  <a:srgbClr val="FF0000"/>
                </a:solidFill>
              </a:rPr>
              <a:t>污漬連通元件</a:t>
            </a:r>
            <a:r>
              <a:rPr lang="en-US" altLang="zh-TW" sz="2000" dirty="0" smtClean="0"/>
              <a:t>(</a:t>
            </a:r>
            <a:r>
              <a:rPr lang="zh-TW" altLang="en-US" sz="2000" dirty="0" smtClean="0"/>
              <a:t>方法是利用</a:t>
            </a:r>
            <a:r>
              <a:rPr lang="en-US" sz="2000" dirty="0" err="1" smtClean="0"/>
              <a:t>Lifeng</a:t>
            </a:r>
            <a:r>
              <a:rPr lang="en-US" sz="2000" dirty="0" smtClean="0"/>
              <a:t> He </a:t>
            </a:r>
            <a:r>
              <a:rPr lang="zh-TW" altLang="en-US" sz="2000" dirty="0" smtClean="0"/>
              <a:t>等人</a:t>
            </a:r>
            <a:r>
              <a:rPr lang="en-US" sz="2000" dirty="0" smtClean="0"/>
              <a:t>2008</a:t>
            </a:r>
            <a:r>
              <a:rPr lang="zh-TW" altLang="en-US" sz="2000" dirty="0" smtClean="0"/>
              <a:t>年發表的</a:t>
            </a:r>
            <a:r>
              <a:rPr lang="en-US" altLang="zh-TW" sz="2000" dirty="0" smtClean="0"/>
              <a:t>″</a:t>
            </a:r>
            <a:r>
              <a:rPr lang="en-US" sz="2000" dirty="0" smtClean="0"/>
              <a:t>A Run-Based Two-Scan Labeling </a:t>
            </a:r>
            <a:r>
              <a:rPr lang="en-US" altLang="en-US" sz="2000" dirty="0" smtClean="0"/>
              <a:t>Algorithm″</a:t>
            </a:r>
            <a:r>
              <a:rPr lang="zh-TW" altLang="en-US" sz="2000" dirty="0" smtClean="0"/>
              <a:t>，且排除面積</a:t>
            </a:r>
            <a:r>
              <a:rPr lang="zh-TW" altLang="en-US" sz="2000" dirty="0" smtClean="0">
                <a:solidFill>
                  <a:srgbClr val="FF0000"/>
                </a:solidFill>
              </a:rPr>
              <a:t>小於</a:t>
            </a:r>
            <a:r>
              <a:rPr lang="en-US" sz="2000" dirty="0" smtClean="0">
                <a:solidFill>
                  <a:srgbClr val="FF0000"/>
                </a:solidFill>
              </a:rPr>
              <a:t>32pixels</a:t>
            </a:r>
            <a:r>
              <a:rPr lang="en-US" altLang="zh-TW" sz="2000" dirty="0" smtClean="0">
                <a:solidFill>
                  <a:srgbClr val="FF0000"/>
                </a:solidFill>
              </a:rPr>
              <a:t>(</a:t>
            </a:r>
            <a:r>
              <a:rPr lang="zh-TW" altLang="en-US" sz="2000" dirty="0" smtClean="0">
                <a:solidFill>
                  <a:srgbClr val="FF0000"/>
                </a:solidFill>
              </a:rPr>
              <a:t>大約</a:t>
            </a:r>
            <a:r>
              <a:rPr lang="en-US" altLang="zh-TW" sz="2000" dirty="0" smtClean="0">
                <a:solidFill>
                  <a:srgbClr val="FF0000"/>
                </a:solidFill>
              </a:rPr>
              <a:t>5x5)</a:t>
            </a:r>
            <a:r>
              <a:rPr lang="zh-TW" altLang="en-US" sz="2000" dirty="0" smtClean="0"/>
              <a:t>的非污漬的連通元件，再記錄污漬的髒污程度。</a:t>
            </a:r>
            <a:endParaRPr lang="en-US" altLang="zh-TW" sz="2000" dirty="0" smtClean="0"/>
          </a:p>
          <a:p>
            <a:pPr marL="850392" lvl="1" indent="-457200">
              <a:buFont typeface="Wingdings" pitchFamily="2" charset="2"/>
              <a:buAutoNum type="circleNumWdWhitePlain"/>
            </a:pPr>
            <a:r>
              <a:rPr lang="zh-TW" altLang="en-US" sz="2000" dirty="0" smtClean="0"/>
              <a:t>將這些污漬的像素由影像中</a:t>
            </a:r>
            <a:r>
              <a:rPr lang="zh-TW" altLang="en-US" sz="2000" dirty="0" smtClean="0">
                <a:solidFill>
                  <a:srgbClr val="FF0000"/>
                </a:solidFill>
              </a:rPr>
              <a:t>排除</a:t>
            </a:r>
            <a:r>
              <a:rPr lang="en-US" altLang="en-US" sz="2000" dirty="0" smtClean="0"/>
              <a:t>(</a:t>
            </a:r>
            <a:r>
              <a:rPr lang="zh-TW" altLang="en-US" sz="2000" dirty="0" smtClean="0"/>
              <a:t>亮度值設為</a:t>
            </a:r>
            <a:r>
              <a:rPr lang="en-US" altLang="en-US" sz="2000" dirty="0" smtClean="0">
                <a:solidFill>
                  <a:srgbClr val="FF0000"/>
                </a:solidFill>
              </a:rPr>
              <a:t>255</a:t>
            </a:r>
            <a:r>
              <a:rPr lang="en-US" altLang="en-US" sz="2000" dirty="0" smtClean="0"/>
              <a:t>)</a:t>
            </a:r>
            <a:r>
              <a:rPr lang="zh-TW" altLang="en-US" sz="2000" dirty="0" smtClean="0"/>
              <a:t>，以便讓接下來階段找尋更多的污漬，完成第一回合的篩選。</a:t>
            </a:r>
            <a:endParaRPr lang="en-US" altLang="zh-TW" dirty="0" smtClean="0"/>
          </a:p>
          <a:p>
            <a:endParaRPr lang="zh-TW" altLang="en-US" dirty="0"/>
          </a:p>
        </p:txBody>
      </p:sp>
      <p:sp>
        <p:nvSpPr>
          <p:cNvPr id="3" name="標題 2"/>
          <p:cNvSpPr>
            <a:spLocks noGrp="1"/>
          </p:cNvSpPr>
          <p:nvPr>
            <p:ph type="title"/>
          </p:nvPr>
        </p:nvSpPr>
        <p:spPr/>
        <p:txBody>
          <a:bodyPr/>
          <a:lstStyle/>
          <a:p>
            <a:r>
              <a:rPr lang="zh-TW" altLang="en-US" dirty="0" smtClean="0"/>
              <a:t>區域亮度門檻篩選</a:t>
            </a:r>
            <a:endParaRPr lang="zh-TW" altLang="en-US" dirty="0"/>
          </a:p>
        </p:txBody>
      </p:sp>
      <p:sp>
        <p:nvSpPr>
          <p:cNvPr id="5" name="內容版面配置區 4"/>
          <p:cNvSpPr>
            <a:spLocks noGrp="1"/>
          </p:cNvSpPr>
          <p:nvPr>
            <p:ph idx="14"/>
          </p:nvPr>
        </p:nvSpPr>
        <p:spPr/>
        <p:txBody>
          <a:bodyPr/>
          <a:lstStyle/>
          <a:p>
            <a:r>
              <a:rPr lang="zh-TW" altLang="en-US" dirty="0" smtClean="0"/>
              <a:t>汙漬偵測 </a:t>
            </a:r>
            <a:r>
              <a:rPr lang="en-US" altLang="zh-TW" dirty="0" smtClean="0"/>
              <a:t>4 / 7</a:t>
            </a:r>
            <a:endParaRPr lang="zh-TW" altLang="en-US" dirty="0" smtClean="0"/>
          </a:p>
          <a:p>
            <a:endParaRPr lang="zh-TW" altLang="en-US" dirty="0"/>
          </a:p>
        </p:txBody>
      </p:sp>
      <p:sp>
        <p:nvSpPr>
          <p:cNvPr id="327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71" name="Rectangle 3"/>
          <p:cNvSpPr>
            <a:spLocks noChangeArrowheads="1"/>
          </p:cNvSpPr>
          <p:nvPr/>
        </p:nvSpPr>
        <p:spPr bwMode="auto">
          <a:xfrm>
            <a:off x="0" y="2514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7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74" name="Rectangle 6"/>
          <p:cNvSpPr>
            <a:spLocks noChangeArrowheads="1"/>
          </p:cNvSpPr>
          <p:nvPr/>
        </p:nvSpPr>
        <p:spPr bwMode="auto">
          <a:xfrm>
            <a:off x="0" y="2514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79"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80" name="Rectangle 12"/>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rPr>
              <a:t>  </a:t>
            </a:r>
            <a:endParaRPr kumimoji="1" lang="en-US"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81" name="Rectangle 13"/>
          <p:cNvSpPr>
            <a:spLocks noChangeArrowheads="1"/>
          </p:cNvSpPr>
          <p:nvPr/>
        </p:nvSpPr>
        <p:spPr bwMode="auto">
          <a:xfrm>
            <a:off x="0" y="1371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83"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85"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86" name="Rectangle 18"/>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8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9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91" name="Rectangle 23"/>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pPr marL="850392" lvl="1" indent="-457200">
              <a:buBlip>
                <a:blip r:embed="rId3"/>
              </a:buBlip>
            </a:pPr>
            <a:r>
              <a:rPr lang="zh-TW" altLang="en-US" dirty="0" smtClean="0">
                <a:latin typeface="+mn-ea"/>
              </a:rPr>
              <a:t>第二回合</a:t>
            </a:r>
            <a:endParaRPr lang="en-US" altLang="zh-TW" dirty="0" smtClean="0">
              <a:latin typeface="+mn-ea"/>
            </a:endParaRPr>
          </a:p>
          <a:p>
            <a:pPr marL="850392" lvl="1" indent="-457200">
              <a:buFont typeface="Wingdings" pitchFamily="2" charset="2"/>
              <a:buAutoNum type="circleNumWdWhitePlain"/>
            </a:pPr>
            <a:r>
              <a:rPr lang="zh-TW" altLang="en-US" sz="2000" dirty="0" smtClean="0">
                <a:latin typeface="+mn-ea"/>
              </a:rPr>
              <a:t>為了將</a:t>
            </a:r>
            <a:r>
              <a:rPr lang="zh-TW" altLang="en-US" sz="2000" dirty="0" smtClean="0">
                <a:solidFill>
                  <a:srgbClr val="FF0000"/>
                </a:solidFill>
                <a:latin typeface="+mn-ea"/>
              </a:rPr>
              <a:t>污漬</a:t>
            </a:r>
            <a:r>
              <a:rPr lang="zh-TW" altLang="en-US" sz="2000" dirty="0" smtClean="0">
                <a:latin typeface="+mn-ea"/>
              </a:rPr>
              <a:t>與</a:t>
            </a:r>
            <a:r>
              <a:rPr lang="zh-TW" altLang="en-US" sz="2000" dirty="0" smtClean="0">
                <a:solidFill>
                  <a:srgbClr val="FF0000"/>
                </a:solidFill>
                <a:latin typeface="+mn-ea"/>
              </a:rPr>
              <a:t>鄰近區域</a:t>
            </a:r>
            <a:r>
              <a:rPr lang="zh-TW" altLang="en-US" sz="2000" dirty="0" smtClean="0">
                <a:latin typeface="+mn-ea"/>
              </a:rPr>
              <a:t>之間亮度差異的特性也考量至系統，所以將</a:t>
            </a:r>
            <a:r>
              <a:rPr lang="zh-TW" altLang="en-US" sz="2000" dirty="0" smtClean="0">
                <a:solidFill>
                  <a:srgbClr val="FF0000"/>
                </a:solidFill>
                <a:latin typeface="+mn-ea"/>
              </a:rPr>
              <a:t>影像切割</a:t>
            </a:r>
            <a:r>
              <a:rPr lang="zh-TW" altLang="en-US" sz="2000" dirty="0" smtClean="0">
                <a:latin typeface="+mn-ea"/>
              </a:rPr>
              <a:t>成許多有重疊的子影像，進行第二回合的篩選。</a:t>
            </a:r>
            <a:endParaRPr lang="en-US" altLang="zh-TW" sz="2000" dirty="0" smtClean="0">
              <a:latin typeface="+mn-ea"/>
            </a:endParaRPr>
          </a:p>
          <a:p>
            <a:pPr marL="850392" lvl="1" indent="-457200">
              <a:buFont typeface="Wingdings" pitchFamily="2" charset="2"/>
              <a:buAutoNum type="circleNumWdWhitePlain"/>
            </a:pPr>
            <a:r>
              <a:rPr lang="zh-TW" altLang="en-US" sz="2000" dirty="0" smtClean="0">
                <a:latin typeface="+mn-ea"/>
              </a:rPr>
              <a:t>同第一回合步驟，對每個子影像搜尋可能為汙漬的像素，將所有子影像偵測到可能為污漬的像素</a:t>
            </a:r>
            <a:r>
              <a:rPr lang="zh-TW" altLang="en-US" sz="2000" dirty="0" smtClean="0">
                <a:solidFill>
                  <a:srgbClr val="FF0000"/>
                </a:solidFill>
                <a:latin typeface="+mn-ea"/>
              </a:rPr>
              <a:t>聯集</a:t>
            </a:r>
            <a:r>
              <a:rPr lang="zh-TW" altLang="en-US" sz="2000" dirty="0" smtClean="0">
                <a:latin typeface="+mn-ea"/>
              </a:rPr>
              <a:t>起來尋找其連通元件，排除面積太小的非污漬的連通元件，並記錄系統在第二回合找到的污漬像素的髒污程度值，最後</a:t>
            </a:r>
            <a:r>
              <a:rPr lang="zh-TW" altLang="en-US" sz="2000" dirty="0" smtClean="0">
                <a:solidFill>
                  <a:srgbClr val="FF0000"/>
                </a:solidFill>
                <a:latin typeface="+mn-ea"/>
              </a:rPr>
              <a:t>移除</a:t>
            </a:r>
            <a:r>
              <a:rPr lang="zh-TW" altLang="en-US" sz="2000" dirty="0" smtClean="0">
                <a:latin typeface="+mn-ea"/>
              </a:rPr>
              <a:t>污漬像素並結束第二回合。</a:t>
            </a:r>
            <a:endParaRPr lang="en-US" altLang="zh-TW" sz="2000" dirty="0" smtClean="0">
              <a:latin typeface="+mn-ea"/>
            </a:endParaRPr>
          </a:p>
          <a:p>
            <a:pPr marL="850392" lvl="1" indent="-457200">
              <a:buFont typeface="Wingdings" pitchFamily="2" charset="2"/>
              <a:buAutoNum type="circleNumWdWhitePlain"/>
            </a:pPr>
            <a:endParaRPr lang="en-US" altLang="zh-TW" sz="2000" dirty="0" smtClean="0">
              <a:latin typeface="+mn-ea"/>
            </a:endParaRPr>
          </a:p>
          <a:p>
            <a:pPr marL="850392" lvl="1" indent="-457200">
              <a:buBlip>
                <a:blip r:embed="rId3"/>
              </a:buBlip>
            </a:pPr>
            <a:endParaRPr lang="en-US" altLang="zh-TW" dirty="0" smtClean="0">
              <a:latin typeface="+mn-ea"/>
            </a:endParaRPr>
          </a:p>
          <a:p>
            <a:pPr marL="850392" lvl="1" indent="-457200">
              <a:buBlip>
                <a:blip r:embed="rId3"/>
              </a:buBlip>
            </a:pPr>
            <a:r>
              <a:rPr lang="zh-TW" altLang="en-US" dirty="0" smtClean="0">
                <a:latin typeface="+mn-ea"/>
              </a:rPr>
              <a:t>第</a:t>
            </a:r>
            <a:r>
              <a:rPr lang="en-US" altLang="zh-TW" dirty="0" smtClean="0">
                <a:latin typeface="+mn-ea"/>
              </a:rPr>
              <a:t>N</a:t>
            </a:r>
            <a:r>
              <a:rPr lang="zh-TW" altLang="en-US" dirty="0" smtClean="0">
                <a:latin typeface="+mn-ea"/>
              </a:rPr>
              <a:t>回合</a:t>
            </a:r>
            <a:endParaRPr lang="en-US" altLang="zh-TW" dirty="0" smtClean="0">
              <a:latin typeface="+mn-ea"/>
            </a:endParaRPr>
          </a:p>
          <a:p>
            <a:pPr marL="850392" lvl="1" indent="-457200">
              <a:buSzPct val="75000"/>
              <a:buFont typeface="Wingdings" pitchFamily="2" charset="2"/>
              <a:buChar char="Ø"/>
            </a:pPr>
            <a:r>
              <a:rPr lang="zh-TW" altLang="en-US" sz="2000" dirty="0" smtClean="0"/>
              <a:t>系統一直持續依照上面同樣的步驟以</a:t>
            </a:r>
            <a:r>
              <a:rPr lang="zh-TW" altLang="en-US" sz="2000" dirty="0" smtClean="0">
                <a:solidFill>
                  <a:srgbClr val="FF0000"/>
                </a:solidFill>
              </a:rPr>
              <a:t>迭代</a:t>
            </a:r>
            <a:r>
              <a:rPr lang="zh-TW" altLang="en-US" sz="2000" dirty="0" smtClean="0"/>
              <a:t>的方法</a:t>
            </a:r>
            <a:r>
              <a:rPr lang="zh-TW" altLang="en-US" sz="2000" dirty="0" smtClean="0">
                <a:solidFill>
                  <a:srgbClr val="FF0000"/>
                </a:solidFill>
              </a:rPr>
              <a:t>切割子影像</a:t>
            </a:r>
            <a:r>
              <a:rPr lang="zh-TW" altLang="en-US" sz="2000" dirty="0" smtClean="0"/>
              <a:t>並找尋污漬，直到切割的子影像的長或寬小於系統設定的門檻值則篩選停止。</a:t>
            </a:r>
            <a:endParaRPr lang="en-US" altLang="zh-TW" sz="2000" dirty="0" smtClean="0"/>
          </a:p>
        </p:txBody>
      </p:sp>
      <p:sp>
        <p:nvSpPr>
          <p:cNvPr id="3" name="標題 2"/>
          <p:cNvSpPr>
            <a:spLocks noGrp="1"/>
          </p:cNvSpPr>
          <p:nvPr>
            <p:ph type="title"/>
          </p:nvPr>
        </p:nvSpPr>
        <p:spPr/>
        <p:txBody>
          <a:bodyPr/>
          <a:lstStyle/>
          <a:p>
            <a:r>
              <a:rPr lang="zh-TW" altLang="en-US" dirty="0" smtClean="0"/>
              <a:t>區域亮度門檻篩選</a:t>
            </a:r>
            <a:endParaRPr lang="zh-TW" altLang="en-US" dirty="0"/>
          </a:p>
        </p:txBody>
      </p:sp>
      <p:sp>
        <p:nvSpPr>
          <p:cNvPr id="5" name="內容版面配置區 4"/>
          <p:cNvSpPr>
            <a:spLocks noGrp="1"/>
          </p:cNvSpPr>
          <p:nvPr>
            <p:ph idx="14"/>
          </p:nvPr>
        </p:nvSpPr>
        <p:spPr/>
        <p:txBody>
          <a:bodyPr>
            <a:normAutofit/>
          </a:bodyPr>
          <a:lstStyle/>
          <a:p>
            <a:r>
              <a:rPr lang="zh-TW" altLang="en-US" dirty="0" smtClean="0"/>
              <a:t>汙漬偵測 </a:t>
            </a:r>
            <a:r>
              <a:rPr lang="en-US" altLang="zh-TW" dirty="0" smtClean="0"/>
              <a:t>5 / 7</a:t>
            </a:r>
            <a:endParaRPr lang="zh-TW" altLang="en-US" dirty="0" smtClean="0"/>
          </a:p>
          <a:p>
            <a:endParaRPr lang="zh-TW" altLang="en-US" dirty="0"/>
          </a:p>
        </p:txBody>
      </p:sp>
      <p:sp>
        <p:nvSpPr>
          <p:cNvPr id="327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71" name="Rectangle 3"/>
          <p:cNvSpPr>
            <a:spLocks noChangeArrowheads="1"/>
          </p:cNvSpPr>
          <p:nvPr/>
        </p:nvSpPr>
        <p:spPr bwMode="auto">
          <a:xfrm>
            <a:off x="0" y="2514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7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74" name="Rectangle 6"/>
          <p:cNvSpPr>
            <a:spLocks noChangeArrowheads="1"/>
          </p:cNvSpPr>
          <p:nvPr/>
        </p:nvSpPr>
        <p:spPr bwMode="auto">
          <a:xfrm>
            <a:off x="0" y="2514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79"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80" name="Rectangle 12"/>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rPr>
              <a:t>  </a:t>
            </a:r>
            <a:endParaRPr kumimoji="1" lang="en-US"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81" name="Rectangle 13"/>
          <p:cNvSpPr>
            <a:spLocks noChangeArrowheads="1"/>
          </p:cNvSpPr>
          <p:nvPr/>
        </p:nvSpPr>
        <p:spPr bwMode="auto">
          <a:xfrm>
            <a:off x="0" y="1371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83"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85"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86" name="Rectangle 18"/>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278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9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2791" name="Rectangle 23"/>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pic>
        <p:nvPicPr>
          <p:cNvPr id="19" name="圖片 15"/>
          <p:cNvPicPr>
            <a:picLocks noChangeAspect="1" noChangeArrowheads="1"/>
          </p:cNvPicPr>
          <p:nvPr/>
        </p:nvPicPr>
        <p:blipFill>
          <a:blip r:embed="rId4"/>
          <a:srcRect/>
          <a:stretch>
            <a:fillRect/>
          </a:stretch>
        </p:blipFill>
        <p:spPr bwMode="auto">
          <a:xfrm>
            <a:off x="5143504" y="214290"/>
            <a:ext cx="3429024" cy="2620475"/>
          </a:xfrm>
          <a:prstGeom prst="rect">
            <a:avLst/>
          </a:prstGeom>
          <a:noFill/>
          <a:ln w="9525">
            <a:noFill/>
            <a:miter lim="800000"/>
            <a:headEnd/>
            <a:tailEnd/>
          </a:ln>
        </p:spPr>
      </p:pic>
      <p:sp>
        <p:nvSpPr>
          <p:cNvPr id="21" name="文字方塊 20"/>
          <p:cNvSpPr txBox="1"/>
          <p:nvPr/>
        </p:nvSpPr>
        <p:spPr>
          <a:xfrm>
            <a:off x="857224" y="4000504"/>
            <a:ext cx="461665" cy="500066"/>
          </a:xfrm>
          <a:prstGeom prst="rect">
            <a:avLst/>
          </a:prstGeom>
          <a:noFill/>
        </p:spPr>
        <p:txBody>
          <a:bodyPr vert="eaVert" wrap="square" rtlCol="0">
            <a:spAutoFit/>
          </a:bodyPr>
          <a:lstStyle/>
          <a:p>
            <a:r>
              <a:rPr lang="en-US" altLang="zh-TW" dirty="0" smtClean="0"/>
              <a:t>…..</a:t>
            </a:r>
            <a:endParaRPr lang="zh-TW" altLang="en-US" dirty="0"/>
          </a:p>
        </p:txBody>
      </p:sp>
      <p:sp>
        <p:nvSpPr>
          <p:cNvPr id="22" name="文字方塊 21"/>
          <p:cNvSpPr txBox="1"/>
          <p:nvPr/>
        </p:nvSpPr>
        <p:spPr>
          <a:xfrm>
            <a:off x="1714480" y="4000504"/>
            <a:ext cx="461665" cy="500066"/>
          </a:xfrm>
          <a:prstGeom prst="rect">
            <a:avLst/>
          </a:prstGeom>
          <a:noFill/>
        </p:spPr>
        <p:txBody>
          <a:bodyPr vert="eaVert" wrap="square" rtlCol="0">
            <a:spAutoFit/>
          </a:bodyPr>
          <a:lstStyle/>
          <a:p>
            <a:r>
              <a:rPr lang="en-US" altLang="zh-TW" dirty="0" smtClean="0"/>
              <a:t>…..</a:t>
            </a:r>
            <a:endParaRPr lang="zh-TW" altLang="en-US" dirty="0"/>
          </a:p>
        </p:txBody>
      </p:sp>
      <p:sp>
        <p:nvSpPr>
          <p:cNvPr id="23" name="文字方塊 22"/>
          <p:cNvSpPr txBox="1"/>
          <p:nvPr/>
        </p:nvSpPr>
        <p:spPr>
          <a:xfrm>
            <a:off x="2571736" y="4000504"/>
            <a:ext cx="461665" cy="500066"/>
          </a:xfrm>
          <a:prstGeom prst="rect">
            <a:avLst/>
          </a:prstGeom>
          <a:noFill/>
        </p:spPr>
        <p:txBody>
          <a:bodyPr vert="eaVert" wrap="square" rtlCol="0">
            <a:spAutoFit/>
          </a:bodyPr>
          <a:lstStyle/>
          <a:p>
            <a:r>
              <a:rPr lang="en-US" altLang="zh-TW" dirty="0" smtClean="0"/>
              <a:t>…..</a:t>
            </a:r>
            <a:endParaRPr lang="zh-TW" altLang="en-US" dirty="0"/>
          </a:p>
        </p:txBody>
      </p:sp>
      <p:sp>
        <p:nvSpPr>
          <p:cNvPr id="24" name="文字方塊 23"/>
          <p:cNvSpPr txBox="1"/>
          <p:nvPr/>
        </p:nvSpPr>
        <p:spPr>
          <a:xfrm>
            <a:off x="3357554" y="4000504"/>
            <a:ext cx="461665" cy="500066"/>
          </a:xfrm>
          <a:prstGeom prst="rect">
            <a:avLst/>
          </a:prstGeom>
          <a:noFill/>
        </p:spPr>
        <p:txBody>
          <a:bodyPr vert="eaVert" wrap="square" rtlCol="0">
            <a:spAutoFit/>
          </a:bodyPr>
          <a:lstStyle/>
          <a:p>
            <a:r>
              <a:rPr lang="en-US" altLang="zh-TW" dirty="0" smtClean="0"/>
              <a:t>…..</a:t>
            </a:r>
            <a:endParaRPr lang="zh-TW" altLang="en-US" dirty="0"/>
          </a:p>
        </p:txBody>
      </p:sp>
      <p:sp>
        <p:nvSpPr>
          <p:cNvPr id="25" name="文字方塊 24"/>
          <p:cNvSpPr txBox="1"/>
          <p:nvPr/>
        </p:nvSpPr>
        <p:spPr>
          <a:xfrm>
            <a:off x="4071934" y="4000504"/>
            <a:ext cx="461665" cy="500066"/>
          </a:xfrm>
          <a:prstGeom prst="rect">
            <a:avLst/>
          </a:prstGeom>
          <a:noFill/>
        </p:spPr>
        <p:txBody>
          <a:bodyPr vert="eaVert" wrap="square" rtlCol="0">
            <a:spAutoFit/>
          </a:bodyPr>
          <a:lstStyle/>
          <a:p>
            <a:r>
              <a:rPr lang="en-US" altLang="zh-TW" dirty="0" smtClean="0"/>
              <a:t>…..</a:t>
            </a:r>
            <a:endParaRPr lang="zh-TW" altLang="en-US" dirty="0"/>
          </a:p>
        </p:txBody>
      </p:sp>
      <p:sp>
        <p:nvSpPr>
          <p:cNvPr id="26" name="文字方塊 25"/>
          <p:cNvSpPr txBox="1"/>
          <p:nvPr/>
        </p:nvSpPr>
        <p:spPr>
          <a:xfrm>
            <a:off x="4857752" y="4000504"/>
            <a:ext cx="461665" cy="500066"/>
          </a:xfrm>
          <a:prstGeom prst="rect">
            <a:avLst/>
          </a:prstGeom>
          <a:noFill/>
        </p:spPr>
        <p:txBody>
          <a:bodyPr vert="eaVert" wrap="square" rtlCol="0">
            <a:spAutoFit/>
          </a:bodyPr>
          <a:lstStyle/>
          <a:p>
            <a:r>
              <a:rPr lang="en-US" altLang="zh-TW" dirty="0" smtClean="0"/>
              <a:t>…..</a:t>
            </a:r>
            <a:endParaRPr lang="zh-TW" altLang="en-US" dirty="0"/>
          </a:p>
        </p:txBody>
      </p:sp>
      <p:sp>
        <p:nvSpPr>
          <p:cNvPr id="27" name="文字方塊 26"/>
          <p:cNvSpPr txBox="1"/>
          <p:nvPr/>
        </p:nvSpPr>
        <p:spPr>
          <a:xfrm>
            <a:off x="5572132" y="4000504"/>
            <a:ext cx="461665" cy="500066"/>
          </a:xfrm>
          <a:prstGeom prst="rect">
            <a:avLst/>
          </a:prstGeom>
          <a:noFill/>
        </p:spPr>
        <p:txBody>
          <a:bodyPr vert="eaVert" wrap="square" rtlCol="0">
            <a:spAutoFit/>
          </a:bodyPr>
          <a:lstStyle/>
          <a:p>
            <a:r>
              <a:rPr lang="en-US" altLang="zh-TW" dirty="0" smtClean="0"/>
              <a:t>…..</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357290" y="1357298"/>
          <a:ext cx="642942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p:txBody>
          <a:bodyPr/>
          <a:lstStyle/>
          <a:p>
            <a:r>
              <a:rPr lang="zh-TW" altLang="en-US" dirty="0" smtClean="0"/>
              <a:t>大綱</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endParaRPr lang="en-US" altLang="zh-TW" dirty="0" smtClean="0"/>
          </a:p>
          <a:p>
            <a:r>
              <a:rPr lang="zh-TW" altLang="en-US" dirty="0" smtClean="0"/>
              <a:t>距離轉換</a:t>
            </a:r>
            <a:r>
              <a:rPr lang="en-US" altLang="zh-TW" dirty="0" smtClean="0"/>
              <a:t>-</a:t>
            </a:r>
            <a:r>
              <a:rPr lang="zh-TW" altLang="en-US" dirty="0" smtClean="0"/>
              <a:t>連通元件中的每個點到</a:t>
            </a:r>
            <a:r>
              <a:rPr lang="en-US" altLang="zh-TW" dirty="0" smtClean="0"/>
              <a:t>contour</a:t>
            </a:r>
            <a:r>
              <a:rPr lang="zh-TW" altLang="en-US" dirty="0" smtClean="0"/>
              <a:t>上的距離</a:t>
            </a:r>
          </a:p>
          <a:p>
            <a:pPr marL="850392" lvl="1" indent="-457200">
              <a:buFont typeface="Wingdings" pitchFamily="2" charset="2"/>
              <a:buAutoNum type="circleNumWdWhitePlain"/>
            </a:pPr>
            <a:endParaRPr lang="zh-TW" altLang="en-US" dirty="0"/>
          </a:p>
        </p:txBody>
      </p:sp>
      <p:sp>
        <p:nvSpPr>
          <p:cNvPr id="3" name="標題 2"/>
          <p:cNvSpPr>
            <a:spLocks noGrp="1"/>
          </p:cNvSpPr>
          <p:nvPr>
            <p:ph type="title"/>
          </p:nvPr>
        </p:nvSpPr>
        <p:spPr/>
        <p:txBody>
          <a:bodyPr>
            <a:normAutofit fontScale="90000"/>
          </a:bodyPr>
          <a:lstStyle/>
          <a:p>
            <a:r>
              <a:rPr lang="en-US" altLang="zh-TW" dirty="0" smtClean="0"/>
              <a:t>Distance-Transform-</a:t>
            </a:r>
            <a:r>
              <a:rPr lang="zh-TW" altLang="en-US" dirty="0" smtClean="0"/>
              <a:t>排除將</a:t>
            </a:r>
            <a:r>
              <a:rPr lang="en-US" dirty="0" smtClean="0"/>
              <a:t>edge</a:t>
            </a:r>
            <a:r>
              <a:rPr lang="zh-TW" altLang="en-US" dirty="0" smtClean="0"/>
              <a:t>視為污漬的可能性</a:t>
            </a:r>
            <a:endParaRPr lang="zh-TW" altLang="en-US" dirty="0"/>
          </a:p>
        </p:txBody>
      </p:sp>
      <p:sp>
        <p:nvSpPr>
          <p:cNvPr id="5" name="內容版面配置區 4"/>
          <p:cNvSpPr>
            <a:spLocks noGrp="1"/>
          </p:cNvSpPr>
          <p:nvPr>
            <p:ph idx="14"/>
          </p:nvPr>
        </p:nvSpPr>
        <p:spPr/>
        <p:txBody>
          <a:bodyPr/>
          <a:lstStyle/>
          <a:p>
            <a:r>
              <a:rPr lang="zh-TW" altLang="en-US" dirty="0" smtClean="0"/>
              <a:t>汙漬偵測 </a:t>
            </a:r>
            <a:r>
              <a:rPr lang="en-US" altLang="zh-TW" dirty="0" smtClean="0"/>
              <a:t>7 / 7</a:t>
            </a:r>
            <a:endParaRPr lang="zh-TW" altLang="en-US" dirty="0" smtClean="0"/>
          </a:p>
        </p:txBody>
      </p:sp>
      <p:graphicFrame>
        <p:nvGraphicFramePr>
          <p:cNvPr id="15" name="表格 14"/>
          <p:cNvGraphicFramePr>
            <a:graphicFrameLocks noGrp="1"/>
          </p:cNvGraphicFramePr>
          <p:nvPr/>
        </p:nvGraphicFramePr>
        <p:xfrm>
          <a:off x="571472" y="2857496"/>
          <a:ext cx="1643075" cy="1981200"/>
        </p:xfrm>
        <a:graphic>
          <a:graphicData uri="http://schemas.openxmlformats.org/drawingml/2006/table">
            <a:tbl>
              <a:tblPr firstRow="1" bandRow="1">
                <a:tableStyleId>{5C22544A-7EE6-4342-B048-85BDC9FD1C3A}</a:tableStyleId>
              </a:tblPr>
              <a:tblGrid>
                <a:gridCol w="234725"/>
                <a:gridCol w="234725"/>
                <a:gridCol w="234725"/>
                <a:gridCol w="234725"/>
                <a:gridCol w="234725"/>
                <a:gridCol w="234725"/>
                <a:gridCol w="234725"/>
              </a:tblGrid>
              <a:tr h="220742">
                <a:tc>
                  <a:txBody>
                    <a:bodyPr/>
                    <a:lstStyle/>
                    <a:p>
                      <a:pPr algn="ctr"/>
                      <a:endParaRPr lang="zh-TW" altLang="en-US" sz="1200" b="0" dirty="0">
                        <a:solidFill>
                          <a:schemeClr val="tx1"/>
                        </a:solidFill>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c>
                  <a:txBody>
                    <a:bodyPr/>
                    <a:lstStyle/>
                    <a:p>
                      <a:pPr marL="0" algn="ctr" rtl="0" eaLnBrk="1" latinLnBrk="0" hangingPunct="1"/>
                      <a:endParaRPr kumimoji="0" lang="zh-TW" altLang="en-US" sz="1200" b="0" kern="1200" dirty="0">
                        <a:solidFill>
                          <a:schemeClr val="tx1"/>
                        </a:solidFill>
                        <a:latin typeface="+mn-lt"/>
                        <a:ea typeface="+mn-ea"/>
                        <a:cs typeface="+mn-cs"/>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bl>
          </a:graphicData>
        </a:graphic>
      </p:graphicFrame>
      <p:sp>
        <p:nvSpPr>
          <p:cNvPr id="16" name="文字方塊 15"/>
          <p:cNvSpPr txBox="1"/>
          <p:nvPr/>
        </p:nvSpPr>
        <p:spPr>
          <a:xfrm>
            <a:off x="500034" y="4929198"/>
            <a:ext cx="1928826" cy="523220"/>
          </a:xfrm>
          <a:prstGeom prst="rect">
            <a:avLst/>
          </a:prstGeom>
          <a:noFill/>
        </p:spPr>
        <p:txBody>
          <a:bodyPr wrap="square" rtlCol="0">
            <a:spAutoFit/>
          </a:bodyPr>
          <a:lstStyle/>
          <a:p>
            <a:pPr algn="ctr"/>
            <a:r>
              <a:rPr lang="en-US" altLang="zh-TW" sz="1400" dirty="0" smtClean="0"/>
              <a:t>Binary Image</a:t>
            </a:r>
          </a:p>
          <a:p>
            <a:pPr algn="ctr"/>
            <a:r>
              <a:rPr lang="en-US" altLang="zh-TW" sz="1400" dirty="0" smtClean="0"/>
              <a:t>(square)</a:t>
            </a:r>
            <a:endParaRPr lang="zh-TW" altLang="en-US" sz="1400" dirty="0"/>
          </a:p>
        </p:txBody>
      </p:sp>
      <p:sp>
        <p:nvSpPr>
          <p:cNvPr id="18" name="文字方塊 17"/>
          <p:cNvSpPr txBox="1"/>
          <p:nvPr/>
        </p:nvSpPr>
        <p:spPr>
          <a:xfrm>
            <a:off x="2357422" y="4929198"/>
            <a:ext cx="2071702" cy="523220"/>
          </a:xfrm>
          <a:prstGeom prst="rect">
            <a:avLst/>
          </a:prstGeom>
          <a:noFill/>
        </p:spPr>
        <p:txBody>
          <a:bodyPr wrap="square" rtlCol="0">
            <a:spAutoFit/>
          </a:bodyPr>
          <a:lstStyle/>
          <a:p>
            <a:pPr algn="ctr"/>
            <a:r>
              <a:rPr lang="en-US" altLang="zh-TW" sz="1400" dirty="0" smtClean="0"/>
              <a:t>Distance Transform</a:t>
            </a:r>
          </a:p>
          <a:p>
            <a:pPr algn="ctr"/>
            <a:r>
              <a:rPr lang="en-US" altLang="zh-TW" sz="1400" dirty="0" smtClean="0"/>
              <a:t>(square)</a:t>
            </a:r>
            <a:endParaRPr lang="zh-TW" altLang="en-US" sz="1400" dirty="0"/>
          </a:p>
        </p:txBody>
      </p:sp>
      <p:graphicFrame>
        <p:nvGraphicFramePr>
          <p:cNvPr id="21" name="表格 20"/>
          <p:cNvGraphicFramePr>
            <a:graphicFrameLocks noGrp="1"/>
          </p:cNvGraphicFramePr>
          <p:nvPr/>
        </p:nvGraphicFramePr>
        <p:xfrm>
          <a:off x="2528873" y="2871784"/>
          <a:ext cx="1643075" cy="1950720"/>
        </p:xfrm>
        <a:graphic>
          <a:graphicData uri="http://schemas.openxmlformats.org/drawingml/2006/table">
            <a:tbl>
              <a:tblPr firstRow="1" bandRow="1">
                <a:tableStyleId>{5C22544A-7EE6-4342-B048-85BDC9FD1C3A}</a:tableStyleId>
              </a:tblPr>
              <a:tblGrid>
                <a:gridCol w="234725"/>
                <a:gridCol w="234725"/>
                <a:gridCol w="234725"/>
                <a:gridCol w="234725"/>
                <a:gridCol w="234725"/>
                <a:gridCol w="234725"/>
                <a:gridCol w="234725"/>
              </a:tblGrid>
              <a:tr h="220742">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r>
              <a:tr h="220742">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marL="0" algn="ctr" rtl="0" eaLnBrk="1" latinLnBrk="0" hangingPunct="1"/>
                      <a:r>
                        <a:rPr kumimoji="0" lang="en-US" altLang="zh-TW" sz="1000" b="0" kern="1200" dirty="0" smtClean="0">
                          <a:solidFill>
                            <a:schemeClr val="tx1"/>
                          </a:solidFill>
                          <a:latin typeface="+mn-lt"/>
                          <a:ea typeface="+mn-ea"/>
                          <a:cs typeface="+mn-cs"/>
                        </a:rPr>
                        <a:t>0</a:t>
                      </a:r>
                      <a:endParaRPr kumimoji="0" lang="zh-TW" altLang="en-US" sz="1000" b="0" kern="1200" dirty="0">
                        <a:solidFill>
                          <a:schemeClr val="tx1"/>
                        </a:solidFill>
                        <a:latin typeface="+mn-lt"/>
                        <a:ea typeface="+mn-ea"/>
                        <a:cs typeface="+mn-cs"/>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r>
              <a:tr h="220742">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t>0</a:t>
                      </a:r>
                      <a:endParaRPr lang="zh-TW" altLang="en-US" sz="1000" dirty="0"/>
                    </a:p>
                  </a:txBody>
                  <a:tcPr>
                    <a:solidFill>
                      <a:srgbClr val="E9EDF4"/>
                    </a:solidFill>
                  </a:tcPr>
                </a:tc>
              </a:tr>
              <a:tr h="220742">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2</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2</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2</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t>0</a:t>
                      </a:r>
                      <a:endParaRPr lang="zh-TW" altLang="en-US" sz="1000" dirty="0"/>
                    </a:p>
                  </a:txBody>
                  <a:tcPr>
                    <a:solidFill>
                      <a:srgbClr val="E9EDF4"/>
                    </a:solidFill>
                  </a:tcPr>
                </a:tc>
              </a:tr>
              <a:tr h="220742">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2</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3</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2</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t>0</a:t>
                      </a:r>
                      <a:endParaRPr lang="zh-TW" altLang="en-US" sz="1000" dirty="0"/>
                    </a:p>
                  </a:txBody>
                  <a:tcPr>
                    <a:solidFill>
                      <a:srgbClr val="E9EDF4"/>
                    </a:solidFill>
                  </a:tcPr>
                </a:tc>
              </a:tr>
              <a:tr h="220742">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2</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2</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2</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t>0</a:t>
                      </a:r>
                      <a:endParaRPr lang="zh-TW" altLang="en-US" sz="1000" dirty="0"/>
                    </a:p>
                  </a:txBody>
                  <a:tcPr>
                    <a:solidFill>
                      <a:srgbClr val="E9EDF4"/>
                    </a:solidFill>
                  </a:tcPr>
                </a:tc>
              </a:tr>
              <a:tr h="220742">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t>0</a:t>
                      </a:r>
                      <a:endParaRPr lang="zh-TW" altLang="en-US" sz="1000" dirty="0"/>
                    </a:p>
                  </a:txBody>
                  <a:tcPr>
                    <a:solidFill>
                      <a:srgbClr val="E9EDF4"/>
                    </a:solidFill>
                  </a:tcPr>
                </a:tc>
              </a:tr>
              <a:tr h="220742">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r>
            </a:tbl>
          </a:graphicData>
        </a:graphic>
      </p:graphicFrame>
      <p:graphicFrame>
        <p:nvGraphicFramePr>
          <p:cNvPr id="22" name="表格 21"/>
          <p:cNvGraphicFramePr>
            <a:graphicFrameLocks noGrp="1"/>
          </p:cNvGraphicFramePr>
          <p:nvPr/>
        </p:nvGraphicFramePr>
        <p:xfrm>
          <a:off x="6858016" y="2857496"/>
          <a:ext cx="1643075" cy="1950720"/>
        </p:xfrm>
        <a:graphic>
          <a:graphicData uri="http://schemas.openxmlformats.org/drawingml/2006/table">
            <a:tbl>
              <a:tblPr firstRow="1" bandRow="1">
                <a:tableStyleId>{5C22544A-7EE6-4342-B048-85BDC9FD1C3A}</a:tableStyleId>
              </a:tblPr>
              <a:tblGrid>
                <a:gridCol w="234725"/>
                <a:gridCol w="234725"/>
                <a:gridCol w="234725"/>
                <a:gridCol w="234725"/>
                <a:gridCol w="234725"/>
                <a:gridCol w="234725"/>
                <a:gridCol w="234725"/>
              </a:tblGrid>
              <a:tr h="220742">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c>
                  <a:txBody>
                    <a:bodyPr/>
                    <a:lstStyle/>
                    <a:p>
                      <a:pPr marL="0" algn="ctr" rtl="0" eaLnBrk="1" latinLnBrk="0" hangingPunct="1"/>
                      <a:endParaRPr kumimoji="0" lang="zh-TW" altLang="en-US" sz="1000" kern="1200" dirty="0" smtClean="0">
                        <a:solidFill>
                          <a:schemeClr val="dk1"/>
                        </a:solidFill>
                        <a:latin typeface="+mn-lt"/>
                        <a:ea typeface="+mn-ea"/>
                        <a:cs typeface="+mn-cs"/>
                      </a:endParaRPr>
                    </a:p>
                  </a:txBody>
                  <a:tcPr>
                    <a:solidFill>
                      <a:schemeClr val="bg1"/>
                    </a:solidFill>
                  </a:tcPr>
                </a:tc>
              </a:tr>
              <a:tr h="220742">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marL="0" algn="ctr" rtl="0" eaLnBrk="1" latinLnBrk="0" hangingPunct="1"/>
                      <a:r>
                        <a:rPr kumimoji="0" lang="en-US" altLang="zh-TW" sz="1000" b="0" kern="1200" dirty="0" smtClean="0">
                          <a:solidFill>
                            <a:schemeClr val="tx1"/>
                          </a:solidFill>
                          <a:latin typeface="+mn-lt"/>
                          <a:ea typeface="+mn-ea"/>
                          <a:cs typeface="+mn-cs"/>
                        </a:rPr>
                        <a:t>0</a:t>
                      </a:r>
                      <a:endParaRPr kumimoji="0" lang="zh-TW" altLang="en-US" sz="1000" b="0" kern="1200" dirty="0">
                        <a:solidFill>
                          <a:schemeClr val="tx1"/>
                        </a:solidFill>
                        <a:latin typeface="+mn-lt"/>
                        <a:ea typeface="+mn-ea"/>
                        <a:cs typeface="+mn-cs"/>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c>
                  <a:txBody>
                    <a:bodyPr/>
                    <a:lstStyle/>
                    <a:p>
                      <a:pPr algn="ctr"/>
                      <a:r>
                        <a:rPr lang="en-US" altLang="zh-TW" sz="1000" b="0" dirty="0" smtClean="0">
                          <a:solidFill>
                            <a:schemeClr val="tx1"/>
                          </a:solidFill>
                        </a:rPr>
                        <a:t>0</a:t>
                      </a:r>
                      <a:endParaRPr lang="zh-TW" altLang="en-US" sz="1000" b="0" dirty="0">
                        <a:solidFill>
                          <a:schemeClr val="tx1"/>
                        </a:solidFill>
                      </a:endParaRPr>
                    </a:p>
                  </a:txBody>
                  <a:tcPr>
                    <a:solidFill>
                      <a:srgbClr val="E9EDF4"/>
                    </a:solidFill>
                  </a:tcPr>
                </a:tc>
              </a:tr>
              <a:tr h="220742">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r>
              <a:tr h="220742">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r>
              <a:tr h="220742">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c>
                  <a:txBody>
                    <a:bodyPr/>
                    <a:lstStyle/>
                    <a:p>
                      <a:pPr algn="ctr"/>
                      <a:r>
                        <a:rPr lang="en-US" altLang="zh-TW" sz="1000" dirty="0" smtClean="0">
                          <a:solidFill>
                            <a:schemeClr val="bg1"/>
                          </a:solidFill>
                        </a:rPr>
                        <a:t>1</a:t>
                      </a:r>
                      <a:endParaRPr lang="zh-TW" altLang="en-US" sz="1000" dirty="0">
                        <a:solidFill>
                          <a:schemeClr val="bg1"/>
                        </a:solidFill>
                      </a:endParaRPr>
                    </a:p>
                  </a:txBody>
                  <a:tcPr>
                    <a:solidFill>
                      <a:schemeClr val="tx1"/>
                    </a:solidFill>
                  </a:tcPr>
                </a:tc>
              </a:tr>
              <a:tr h="220742">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r>
              <a:tr h="220742">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solidFill>
                            <a:schemeClr val="tx1"/>
                          </a:solidFill>
                        </a:rPr>
                        <a:t>0</a:t>
                      </a:r>
                      <a:endParaRPr lang="zh-TW" altLang="en-US" sz="1000" dirty="0">
                        <a:solidFill>
                          <a:schemeClr val="tx1"/>
                        </a:solidFill>
                      </a:endParaRPr>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r>
              <a:tr h="220742">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c>
                  <a:txBody>
                    <a:bodyPr/>
                    <a:lstStyle/>
                    <a:p>
                      <a:pPr algn="ctr"/>
                      <a:r>
                        <a:rPr lang="en-US" altLang="zh-TW" sz="1000" dirty="0" smtClean="0"/>
                        <a:t>0</a:t>
                      </a:r>
                      <a:endParaRPr lang="zh-TW" altLang="en-US" sz="1000" dirty="0"/>
                    </a:p>
                  </a:txBody>
                  <a:tcPr>
                    <a:solidFill>
                      <a:srgbClr val="E9EDF4"/>
                    </a:solidFill>
                  </a:tcPr>
                </a:tc>
              </a:tr>
            </a:tbl>
          </a:graphicData>
        </a:graphic>
      </p:graphicFrame>
      <p:sp>
        <p:nvSpPr>
          <p:cNvPr id="23" name="文字方塊 22"/>
          <p:cNvSpPr txBox="1"/>
          <p:nvPr/>
        </p:nvSpPr>
        <p:spPr>
          <a:xfrm>
            <a:off x="6643702" y="4929198"/>
            <a:ext cx="2143140" cy="523220"/>
          </a:xfrm>
          <a:prstGeom prst="rect">
            <a:avLst/>
          </a:prstGeom>
          <a:noFill/>
        </p:spPr>
        <p:txBody>
          <a:bodyPr wrap="square" rtlCol="0">
            <a:spAutoFit/>
          </a:bodyPr>
          <a:lstStyle/>
          <a:p>
            <a:pPr algn="ctr"/>
            <a:r>
              <a:rPr lang="en-US" altLang="zh-TW" sz="1400" dirty="0" smtClean="0"/>
              <a:t>Distance Transform</a:t>
            </a:r>
          </a:p>
          <a:p>
            <a:pPr algn="ctr"/>
            <a:r>
              <a:rPr lang="en-US" altLang="zh-TW" sz="1400" dirty="0" smtClean="0"/>
              <a:t>(edge)</a:t>
            </a:r>
            <a:endParaRPr lang="zh-TW" altLang="en-US" sz="1400" dirty="0"/>
          </a:p>
        </p:txBody>
      </p:sp>
      <p:graphicFrame>
        <p:nvGraphicFramePr>
          <p:cNvPr id="25" name="表格 24"/>
          <p:cNvGraphicFramePr>
            <a:graphicFrameLocks noGrp="1"/>
          </p:cNvGraphicFramePr>
          <p:nvPr/>
        </p:nvGraphicFramePr>
        <p:xfrm>
          <a:off x="4929190" y="2857496"/>
          <a:ext cx="1643075" cy="1981200"/>
        </p:xfrm>
        <a:graphic>
          <a:graphicData uri="http://schemas.openxmlformats.org/drawingml/2006/table">
            <a:tbl>
              <a:tblPr firstRow="1" bandRow="1">
                <a:tableStyleId>{5C22544A-7EE6-4342-B048-85BDC9FD1C3A}</a:tableStyleId>
              </a:tblPr>
              <a:tblGrid>
                <a:gridCol w="234725"/>
                <a:gridCol w="234725"/>
                <a:gridCol w="234725"/>
                <a:gridCol w="234725"/>
                <a:gridCol w="234725"/>
                <a:gridCol w="234725"/>
                <a:gridCol w="234725"/>
              </a:tblGrid>
              <a:tr h="220742">
                <a:tc>
                  <a:txBody>
                    <a:bodyPr/>
                    <a:lstStyle/>
                    <a:p>
                      <a:pPr algn="ctr"/>
                      <a:endParaRPr lang="zh-TW" altLang="en-US" sz="1200" b="0" dirty="0">
                        <a:solidFill>
                          <a:schemeClr val="tx1"/>
                        </a:solidFill>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c>
                  <a:txBody>
                    <a:bodyPr/>
                    <a:lstStyle/>
                    <a:p>
                      <a:pPr marL="0" algn="ctr" rtl="0" eaLnBrk="1" latinLnBrk="0" hangingPunct="1"/>
                      <a:endParaRPr kumimoji="0" lang="zh-TW" altLang="en-US" sz="1200" b="0" kern="1200" dirty="0">
                        <a:solidFill>
                          <a:schemeClr val="tx1"/>
                        </a:solidFill>
                        <a:latin typeface="+mn-lt"/>
                        <a:ea typeface="+mn-ea"/>
                        <a:cs typeface="+mn-cs"/>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c>
                  <a:txBody>
                    <a:bodyPr/>
                    <a:lstStyle/>
                    <a:p>
                      <a:pPr algn="ctr"/>
                      <a:endParaRPr lang="zh-TW" altLang="en-US" sz="1200" b="0" dirty="0">
                        <a:solidFill>
                          <a:schemeClr val="tx1"/>
                        </a:solidFill>
                      </a:endParaRPr>
                    </a:p>
                  </a:txBody>
                  <a:tcPr>
                    <a:solidFill>
                      <a:schemeClr val="bg1"/>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1</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r h="220742">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c>
                  <a:txBody>
                    <a:bodyPr/>
                    <a:lstStyle/>
                    <a:p>
                      <a:pPr marL="0" algn="ctr" rtl="0" eaLnBrk="1" latinLnBrk="0" hangingPunct="1"/>
                      <a:r>
                        <a:rPr kumimoji="0" lang="en-US" altLang="zh-TW" sz="1000" kern="1200" dirty="0" smtClean="0">
                          <a:solidFill>
                            <a:schemeClr val="dk1"/>
                          </a:solidFill>
                          <a:latin typeface="+mn-lt"/>
                          <a:ea typeface="+mn-ea"/>
                          <a:cs typeface="+mn-cs"/>
                        </a:rPr>
                        <a:t>0</a:t>
                      </a:r>
                      <a:endParaRPr kumimoji="0" lang="zh-TW" altLang="en-US" sz="1000" kern="1200" dirty="0" smtClean="0">
                        <a:solidFill>
                          <a:schemeClr val="dk1"/>
                        </a:solidFill>
                        <a:latin typeface="+mn-lt"/>
                        <a:ea typeface="+mn-ea"/>
                        <a:cs typeface="+mn-cs"/>
                      </a:endParaRPr>
                    </a:p>
                  </a:txBody>
                  <a:tcPr>
                    <a:solidFill>
                      <a:srgbClr val="E9EDF4"/>
                    </a:solidFill>
                  </a:tcPr>
                </a:tc>
              </a:tr>
            </a:tbl>
          </a:graphicData>
        </a:graphic>
      </p:graphicFrame>
      <p:sp>
        <p:nvSpPr>
          <p:cNvPr id="26" name="文字方塊 25"/>
          <p:cNvSpPr txBox="1"/>
          <p:nvPr/>
        </p:nvSpPr>
        <p:spPr>
          <a:xfrm>
            <a:off x="4929190" y="4929198"/>
            <a:ext cx="1714512" cy="523220"/>
          </a:xfrm>
          <a:prstGeom prst="rect">
            <a:avLst/>
          </a:prstGeom>
          <a:noFill/>
        </p:spPr>
        <p:txBody>
          <a:bodyPr wrap="square" rtlCol="0">
            <a:spAutoFit/>
          </a:bodyPr>
          <a:lstStyle/>
          <a:p>
            <a:pPr algn="ctr"/>
            <a:r>
              <a:rPr lang="en-US" altLang="zh-TW" sz="1400" dirty="0" smtClean="0"/>
              <a:t>Binary Image</a:t>
            </a:r>
          </a:p>
          <a:p>
            <a:pPr algn="ctr"/>
            <a:r>
              <a:rPr lang="en-US" altLang="zh-TW" sz="1400" dirty="0" smtClean="0"/>
              <a:t>(edge)</a:t>
            </a:r>
            <a:endParaRPr lang="zh-TW" altLang="en-US" sz="1400" dirty="0"/>
          </a:p>
        </p:txBody>
      </p:sp>
      <p:sp>
        <p:nvSpPr>
          <p:cNvPr id="13" name="文字方塊 12"/>
          <p:cNvSpPr txBox="1"/>
          <p:nvPr/>
        </p:nvSpPr>
        <p:spPr>
          <a:xfrm>
            <a:off x="4357686" y="3714752"/>
            <a:ext cx="500066" cy="369332"/>
          </a:xfrm>
          <a:prstGeom prst="rect">
            <a:avLst/>
          </a:prstGeom>
          <a:noFill/>
        </p:spPr>
        <p:txBody>
          <a:bodyPr wrap="square" rtlCol="0">
            <a:spAutoFit/>
          </a:bodyPr>
          <a:lstStyle/>
          <a:p>
            <a:r>
              <a:rPr lang="en-US" altLang="zh-TW" dirty="0" err="1" smtClean="0"/>
              <a:t>v.s</a:t>
            </a:r>
            <a:endParaRPr lang="zh-TW"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481328"/>
            <a:ext cx="8686800" cy="4525963"/>
          </a:xfrm>
        </p:spPr>
        <p:txBody>
          <a:bodyPr>
            <a:normAutofit/>
          </a:bodyPr>
          <a:lstStyle/>
          <a:p>
            <a:r>
              <a:rPr lang="zh-TW" altLang="en-US" dirty="0" smtClean="0"/>
              <a:t>這是經由區域亮度門檻篩選後所產生的</a:t>
            </a:r>
            <a:endParaRPr lang="en-US" altLang="zh-TW" dirty="0" smtClean="0"/>
          </a:p>
          <a:p>
            <a:r>
              <a:rPr lang="zh-TW" altLang="en-US" dirty="0" smtClean="0"/>
              <a:t>大小和原影像大小一樣的二維陣列</a:t>
            </a:r>
            <a:endParaRPr lang="en-US" altLang="zh-TW" dirty="0" smtClean="0"/>
          </a:p>
          <a:p>
            <a:r>
              <a:rPr lang="zh-TW" altLang="en-US" dirty="0" smtClean="0"/>
              <a:t>其中，每個</a:t>
            </a:r>
            <a:r>
              <a:rPr lang="zh-TW" altLang="en-US" dirty="0" smtClean="0">
                <a:solidFill>
                  <a:srgbClr val="FF0000"/>
                </a:solidFill>
              </a:rPr>
              <a:t>位置記錄</a:t>
            </a:r>
            <a:r>
              <a:rPr lang="zh-TW" altLang="en-US" dirty="0" smtClean="0"/>
              <a:t>的值是代表這個位置</a:t>
            </a:r>
            <a:r>
              <a:rPr lang="zh-TW" altLang="en-US" dirty="0" smtClean="0">
                <a:solidFill>
                  <a:srgbClr val="FF0000"/>
                </a:solidFill>
              </a:rPr>
              <a:t>髒污的程度</a:t>
            </a:r>
            <a:endParaRPr lang="en-US" altLang="zh-TW" dirty="0" smtClean="0">
              <a:latin typeface="Times New Roman" pitchFamily="18" charset="0"/>
              <a:cs typeface="Times New Roman" pitchFamily="18" charset="0"/>
            </a:endParaRPr>
          </a:p>
          <a:p>
            <a:pPr marL="850392" lvl="1" indent="-457200">
              <a:buFont typeface="Wingdings" pitchFamily="2" charset="2"/>
              <a:buAutoNum type="circleNumWdWhitePlain"/>
            </a:pPr>
            <a:r>
              <a:rPr lang="zh-TW" altLang="en-US" sz="2500" dirty="0" smtClean="0"/>
              <a:t>將第</a:t>
            </a:r>
            <a:r>
              <a:rPr lang="zh-TW" altLang="en-US" sz="2500" dirty="0" smtClean="0">
                <a:solidFill>
                  <a:srgbClr val="FF0000"/>
                </a:solidFill>
              </a:rPr>
              <a:t>一</a:t>
            </a:r>
            <a:r>
              <a:rPr lang="zh-TW" altLang="en-US" sz="2500" dirty="0" smtClean="0"/>
              <a:t>回合找到的污漬連通元件的髒污程度設定為</a:t>
            </a:r>
            <a:r>
              <a:rPr lang="en-US" sz="2500" dirty="0" smtClean="0">
                <a:solidFill>
                  <a:srgbClr val="FF0000"/>
                </a:solidFill>
              </a:rPr>
              <a:t>1</a:t>
            </a:r>
          </a:p>
          <a:p>
            <a:pPr marL="850392" lvl="1" indent="-457200">
              <a:buFont typeface="Wingdings" pitchFamily="2" charset="2"/>
              <a:buAutoNum type="circleNumWdWhitePlain"/>
            </a:pPr>
            <a:r>
              <a:rPr lang="zh-TW" altLang="en-US" sz="2500" dirty="0" smtClean="0"/>
              <a:t>接著每回合找到的污漬連通元件的髒污程度為上回合的</a:t>
            </a:r>
            <a:r>
              <a:rPr lang="en-US" sz="2500" dirty="0" smtClean="0">
                <a:solidFill>
                  <a:srgbClr val="FF0000"/>
                </a:solidFill>
              </a:rPr>
              <a:t>1/4</a:t>
            </a:r>
          </a:p>
          <a:p>
            <a:endParaRPr lang="en-US" altLang="zh-TW" dirty="0" smtClean="0">
              <a:latin typeface="Times New Roman" pitchFamily="18" charset="0"/>
              <a:cs typeface="Times New Roman" pitchFamily="18" charset="0"/>
            </a:endParaRPr>
          </a:p>
        </p:txBody>
      </p:sp>
      <p:sp>
        <p:nvSpPr>
          <p:cNvPr id="3" name="標題 2"/>
          <p:cNvSpPr>
            <a:spLocks noGrp="1"/>
          </p:cNvSpPr>
          <p:nvPr>
            <p:ph type="title"/>
          </p:nvPr>
        </p:nvSpPr>
        <p:spPr/>
        <p:txBody>
          <a:bodyPr/>
          <a:lstStyle/>
          <a:p>
            <a:r>
              <a:rPr lang="en-US" altLang="zh-TW" dirty="0" smtClean="0"/>
              <a:t>Dirty-Degree-Map</a:t>
            </a:r>
            <a:endParaRPr lang="zh-TW" altLang="en-US" dirty="0"/>
          </a:p>
        </p:txBody>
      </p:sp>
      <p:sp>
        <p:nvSpPr>
          <p:cNvPr id="5" name="內容版面配置區 4"/>
          <p:cNvSpPr>
            <a:spLocks noGrp="1"/>
          </p:cNvSpPr>
          <p:nvPr>
            <p:ph idx="14"/>
          </p:nvPr>
        </p:nvSpPr>
        <p:spPr/>
        <p:txBody>
          <a:bodyPr/>
          <a:lstStyle/>
          <a:p>
            <a:r>
              <a:rPr lang="zh-TW" altLang="en-US" dirty="0" smtClean="0"/>
              <a:t>汙漬偵測 </a:t>
            </a:r>
            <a:r>
              <a:rPr lang="en-US" altLang="zh-TW" dirty="0" smtClean="0"/>
              <a:t>6 / 7</a:t>
            </a:r>
            <a:endParaRPr lang="zh-TW" altLang="en-US" dirty="0" smtClean="0"/>
          </a:p>
          <a:p>
            <a:endParaRPr lang="zh-TW" altLang="en-US" dirty="0"/>
          </a:p>
        </p:txBody>
      </p:sp>
      <p:pic>
        <p:nvPicPr>
          <p:cNvPr id="95237" name="Picture 5" descr="E:\葉昱志\投影片參考資訊\example.png"/>
          <p:cNvPicPr>
            <a:picLocks noChangeAspect="1" noChangeArrowheads="1"/>
          </p:cNvPicPr>
          <p:nvPr/>
        </p:nvPicPr>
        <p:blipFill>
          <a:blip r:embed="rId3"/>
          <a:srcRect/>
          <a:stretch>
            <a:fillRect/>
          </a:stretch>
        </p:blipFill>
        <p:spPr bwMode="auto">
          <a:xfrm>
            <a:off x="3428991" y="3859840"/>
            <a:ext cx="2837559" cy="2369508"/>
          </a:xfrm>
          <a:prstGeom prst="rect">
            <a:avLst/>
          </a:prstGeom>
          <a:noFill/>
        </p:spPr>
      </p:pic>
      <p:pic>
        <p:nvPicPr>
          <p:cNvPr id="95238" name="Picture 6" descr="E:\葉昱志\投影片參考資訊\dirtydegreemap.png"/>
          <p:cNvPicPr>
            <a:picLocks noChangeAspect="1" noChangeArrowheads="1"/>
          </p:cNvPicPr>
          <p:nvPr/>
        </p:nvPicPr>
        <p:blipFill>
          <a:blip r:embed="rId4"/>
          <a:srcRect/>
          <a:stretch>
            <a:fillRect/>
          </a:stretch>
        </p:blipFill>
        <p:spPr bwMode="auto">
          <a:xfrm>
            <a:off x="3428991" y="3856526"/>
            <a:ext cx="2825885" cy="2358555"/>
          </a:xfrm>
          <a:prstGeom prst="rect">
            <a:avLst/>
          </a:prstGeom>
          <a:noFill/>
        </p:spPr>
      </p:pic>
      <p:pic>
        <p:nvPicPr>
          <p:cNvPr id="95239" name="Picture 7"/>
          <p:cNvPicPr>
            <a:picLocks noChangeAspect="1" noChangeArrowheads="1"/>
          </p:cNvPicPr>
          <p:nvPr/>
        </p:nvPicPr>
        <p:blipFill>
          <a:blip r:embed="rId5"/>
          <a:srcRect/>
          <a:stretch>
            <a:fillRect/>
          </a:stretch>
        </p:blipFill>
        <p:spPr bwMode="auto">
          <a:xfrm>
            <a:off x="3428992" y="3857628"/>
            <a:ext cx="2830246" cy="236219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52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523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52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357290" y="1071546"/>
          <a:ext cx="642942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p:txBody>
          <a:bodyPr/>
          <a:lstStyle/>
          <a:p>
            <a:endParaRPr lang="zh-TW"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觀察污漬後，假設污漬發生在牆壁上的情況：</a:t>
            </a:r>
          </a:p>
          <a:p>
            <a:pPr marL="850392" lvl="1" indent="-457200">
              <a:buFont typeface="Wingdings" pitchFamily="2" charset="2"/>
              <a:buAutoNum type="circleNumWdWhitePlain"/>
            </a:pPr>
            <a:r>
              <a:rPr lang="zh-TW" altLang="en-US" dirty="0" smtClean="0"/>
              <a:t>污漬</a:t>
            </a:r>
            <a:r>
              <a:rPr lang="zh-TW" altLang="en-US" dirty="0" smtClean="0">
                <a:solidFill>
                  <a:srgbClr val="FF0000"/>
                </a:solidFill>
              </a:rPr>
              <a:t>大小</a:t>
            </a:r>
            <a:r>
              <a:rPr lang="zh-TW" altLang="en-US" dirty="0" smtClean="0"/>
              <a:t>可能</a:t>
            </a:r>
            <a:r>
              <a:rPr lang="zh-TW" altLang="en-US" dirty="0" smtClean="0">
                <a:solidFill>
                  <a:srgbClr val="FF0000"/>
                </a:solidFill>
              </a:rPr>
              <a:t>不定</a:t>
            </a:r>
            <a:r>
              <a:rPr lang="zh-TW" altLang="en-US" dirty="0" smtClean="0"/>
              <a:t>，可能由不同形狀構成</a:t>
            </a:r>
          </a:p>
          <a:p>
            <a:pPr marL="850392" lvl="1" indent="-457200">
              <a:buFont typeface="Wingdings" pitchFamily="2" charset="2"/>
              <a:buAutoNum type="circleNumWdWhitePlain"/>
            </a:pPr>
            <a:r>
              <a:rPr lang="zh-TW" altLang="en-US" dirty="0" smtClean="0"/>
              <a:t>污漬</a:t>
            </a:r>
            <a:r>
              <a:rPr lang="zh-TW" altLang="en-US" dirty="0" smtClean="0">
                <a:solidFill>
                  <a:srgbClr val="FF0000"/>
                </a:solidFill>
              </a:rPr>
              <a:t>鄰近周圍</a:t>
            </a:r>
            <a:r>
              <a:rPr lang="zh-TW" altLang="en-US" dirty="0" smtClean="0"/>
              <a:t>可能還有污漬存在</a:t>
            </a:r>
          </a:p>
          <a:p>
            <a:pPr marL="850392" lvl="1" indent="-457200">
              <a:buFont typeface="Wingdings" pitchFamily="2" charset="2"/>
              <a:buAutoNum type="circleNumWdWhitePlain"/>
            </a:pPr>
            <a:r>
              <a:rPr lang="zh-TW" altLang="en-US" dirty="0" smtClean="0"/>
              <a:t>所有污漬的數量占牆壁的</a:t>
            </a:r>
            <a:r>
              <a:rPr lang="zh-TW" altLang="en-US" dirty="0" smtClean="0">
                <a:solidFill>
                  <a:srgbClr val="FF0000"/>
                </a:solidFill>
              </a:rPr>
              <a:t>比例是未知</a:t>
            </a:r>
            <a:r>
              <a:rPr lang="zh-TW" altLang="en-US" dirty="0" smtClean="0"/>
              <a:t>的</a:t>
            </a:r>
            <a:r>
              <a:rPr lang="en-US" altLang="zh-TW" dirty="0" smtClean="0"/>
              <a:t>	</a:t>
            </a:r>
          </a:p>
          <a:p>
            <a:pPr marL="850392" lvl="1" indent="-457200">
              <a:buFont typeface="Wingdings" pitchFamily="2" charset="2"/>
              <a:buAutoNum type="circleNumWdWhitePlain"/>
            </a:pPr>
            <a:endParaRPr lang="en-US" altLang="zh-TW" dirty="0" smtClean="0"/>
          </a:p>
          <a:p>
            <a:pPr marL="594360" indent="-457200">
              <a:buNone/>
            </a:pPr>
            <a:endParaRPr lang="en-US" dirty="0" smtClean="0"/>
          </a:p>
          <a:p>
            <a:pPr marL="594360" indent="-457200"/>
            <a:endParaRPr lang="en-US" altLang="zh-TW" dirty="0" smtClean="0"/>
          </a:p>
          <a:p>
            <a:pPr marL="850392" lvl="1" indent="-457200">
              <a:buFont typeface="Wingdings" pitchFamily="2" charset="2"/>
              <a:buAutoNum type="circleNumWdWhitePlain"/>
            </a:pPr>
            <a:endParaRPr lang="zh-TW" altLang="en-US" dirty="0" smtClean="0"/>
          </a:p>
          <a:p>
            <a:endParaRPr lang="zh-TW" altLang="en-US" dirty="0"/>
          </a:p>
        </p:txBody>
      </p:sp>
      <p:sp>
        <p:nvSpPr>
          <p:cNvPr id="3" name="標題 2"/>
          <p:cNvSpPr>
            <a:spLocks noGrp="1"/>
          </p:cNvSpPr>
          <p:nvPr>
            <p:ph type="title"/>
          </p:nvPr>
        </p:nvSpPr>
        <p:spPr/>
        <p:txBody>
          <a:bodyPr/>
          <a:lstStyle/>
          <a:p>
            <a:r>
              <a:rPr lang="zh-TW" altLang="en-US" dirty="0" smtClean="0"/>
              <a:t>汙漬清除系統</a:t>
            </a:r>
            <a:r>
              <a:rPr lang="en-US" altLang="zh-TW" dirty="0" smtClean="0"/>
              <a:t>-</a:t>
            </a:r>
            <a:r>
              <a:rPr lang="zh-TW" altLang="en-US" dirty="0" smtClean="0"/>
              <a:t>汙漬修復</a:t>
            </a:r>
            <a:endParaRPr lang="zh-TW" altLang="en-US" dirty="0"/>
          </a:p>
        </p:txBody>
      </p:sp>
      <p:sp>
        <p:nvSpPr>
          <p:cNvPr id="4" name="內容版面配置區 3"/>
          <p:cNvSpPr>
            <a:spLocks noGrp="1"/>
          </p:cNvSpPr>
          <p:nvPr>
            <p:ph idx="14"/>
          </p:nvPr>
        </p:nvSpPr>
        <p:spPr/>
        <p:txBody>
          <a:bodyPr/>
          <a:lstStyle/>
          <a:p>
            <a:r>
              <a:rPr lang="zh-TW" altLang="en-US" dirty="0" smtClean="0"/>
              <a:t>汙漬修復  </a:t>
            </a:r>
            <a:r>
              <a:rPr lang="en-US" altLang="zh-TW" dirty="0" smtClean="0"/>
              <a:t>1 / 15</a:t>
            </a:r>
            <a:endParaRPr lang="zh-TW" altLang="en-US" dirty="0" smtClean="0"/>
          </a:p>
          <a:p>
            <a:endParaRPr lang="zh-TW" altLang="en-US" dirty="0"/>
          </a:p>
        </p:txBody>
      </p:sp>
      <p:pic>
        <p:nvPicPr>
          <p:cNvPr id="89089" name="Picture 1"/>
          <p:cNvPicPr>
            <a:picLocks noChangeAspect="1" noChangeArrowheads="1"/>
          </p:cNvPicPr>
          <p:nvPr/>
        </p:nvPicPr>
        <p:blipFill>
          <a:blip r:embed="rId2"/>
          <a:srcRect/>
          <a:stretch>
            <a:fillRect/>
          </a:stretch>
        </p:blipFill>
        <p:spPr bwMode="auto">
          <a:xfrm>
            <a:off x="857224" y="3500438"/>
            <a:ext cx="7620000" cy="1847850"/>
          </a:xfrm>
          <a:prstGeom prst="rect">
            <a:avLst/>
          </a:prstGeom>
          <a:noFill/>
          <a:ln w="9525">
            <a:noFill/>
            <a:miter lim="800000"/>
            <a:headEnd/>
            <a:tailEnd/>
          </a:ln>
        </p:spPr>
      </p:pic>
      <p:pic>
        <p:nvPicPr>
          <p:cNvPr id="89090" name="Picture 2"/>
          <p:cNvPicPr>
            <a:picLocks noChangeAspect="1" noChangeArrowheads="1"/>
          </p:cNvPicPr>
          <p:nvPr/>
        </p:nvPicPr>
        <p:blipFill>
          <a:blip r:embed="rId3"/>
          <a:srcRect/>
          <a:stretch>
            <a:fillRect/>
          </a:stretch>
        </p:blipFill>
        <p:spPr bwMode="auto">
          <a:xfrm>
            <a:off x="857224" y="3500438"/>
            <a:ext cx="7620000" cy="1847850"/>
          </a:xfrm>
          <a:prstGeom prst="rect">
            <a:avLst/>
          </a:prstGeom>
          <a:noFill/>
          <a:ln w="9525">
            <a:noFill/>
            <a:miter lim="800000"/>
            <a:headEnd/>
            <a:tailEnd/>
          </a:ln>
        </p:spPr>
      </p:pic>
      <p:pic>
        <p:nvPicPr>
          <p:cNvPr id="89091" name="Picture 3"/>
          <p:cNvPicPr>
            <a:picLocks noChangeAspect="1" noChangeArrowheads="1"/>
          </p:cNvPicPr>
          <p:nvPr/>
        </p:nvPicPr>
        <p:blipFill>
          <a:blip r:embed="rId4"/>
          <a:srcRect/>
          <a:stretch>
            <a:fillRect/>
          </a:stretch>
        </p:blipFill>
        <p:spPr bwMode="auto">
          <a:xfrm>
            <a:off x="857224" y="3500438"/>
            <a:ext cx="7620000" cy="1847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0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0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a:buNone/>
            </a:pPr>
            <a:r>
              <a:rPr lang="en-US" altLang="zh-TW" sz="3600" b="1" dirty="0" smtClean="0"/>
              <a:t>			</a:t>
            </a:r>
            <a:r>
              <a:rPr lang="zh-TW" altLang="en-US" sz="3600" b="1" dirty="0" smtClean="0"/>
              <a:t>影像修補</a:t>
            </a:r>
            <a:r>
              <a:rPr lang="en-US" sz="3600" b="1" dirty="0" smtClean="0"/>
              <a:t>?</a:t>
            </a:r>
            <a:r>
              <a:rPr lang="zh-TW" altLang="en-US" sz="3600" b="1" dirty="0" smtClean="0"/>
              <a:t> 材質合成</a:t>
            </a:r>
            <a:r>
              <a:rPr lang="en-US" altLang="zh-TW" sz="3600" b="1" dirty="0" smtClean="0"/>
              <a:t>?</a:t>
            </a:r>
            <a:r>
              <a:rPr lang="en-US" altLang="zh-TW" sz="2400" b="1" dirty="0" smtClean="0"/>
              <a:t>			</a:t>
            </a:r>
            <a:endParaRPr lang="en-US" sz="2400" b="1" dirty="0" smtClean="0"/>
          </a:p>
        </p:txBody>
      </p:sp>
      <p:sp>
        <p:nvSpPr>
          <p:cNvPr id="3" name="標題 2"/>
          <p:cNvSpPr>
            <a:spLocks noGrp="1"/>
          </p:cNvSpPr>
          <p:nvPr>
            <p:ph type="title"/>
          </p:nvPr>
        </p:nvSpPr>
        <p:spPr/>
        <p:txBody>
          <a:bodyPr/>
          <a:lstStyle/>
          <a:p>
            <a:r>
              <a:rPr lang="zh-TW" altLang="en-US" dirty="0" smtClean="0"/>
              <a:t>汙漬清除系統</a:t>
            </a:r>
            <a:r>
              <a:rPr lang="en-US" altLang="zh-TW" dirty="0" smtClean="0"/>
              <a:t>-</a:t>
            </a:r>
            <a:r>
              <a:rPr lang="zh-TW" altLang="en-US" dirty="0" smtClean="0"/>
              <a:t>汙漬修復</a:t>
            </a:r>
            <a:endParaRPr lang="zh-TW" altLang="en-US" dirty="0"/>
          </a:p>
        </p:txBody>
      </p:sp>
      <p:sp>
        <p:nvSpPr>
          <p:cNvPr id="4" name="內容版面配置區 3"/>
          <p:cNvSpPr>
            <a:spLocks noGrp="1"/>
          </p:cNvSpPr>
          <p:nvPr>
            <p:ph idx="14"/>
          </p:nvPr>
        </p:nvSpPr>
        <p:spPr/>
        <p:txBody>
          <a:bodyPr/>
          <a:lstStyle/>
          <a:p>
            <a:r>
              <a:rPr lang="zh-TW" altLang="en-US" dirty="0" smtClean="0"/>
              <a:t>汙漬修復  </a:t>
            </a:r>
            <a:r>
              <a:rPr lang="en-US" altLang="zh-TW" dirty="0" smtClean="0"/>
              <a:t>2 / 15</a:t>
            </a:r>
            <a:endParaRPr lang="zh-TW" altLang="en-US" dirty="0" smtClean="0"/>
          </a:p>
          <a:p>
            <a:endParaRPr lang="zh-TW" altLang="en-US" dirty="0"/>
          </a:p>
        </p:txBody>
      </p:sp>
      <p:grpSp>
        <p:nvGrpSpPr>
          <p:cNvPr id="5" name="群組 4"/>
          <p:cNvGrpSpPr/>
          <p:nvPr/>
        </p:nvGrpSpPr>
        <p:grpSpPr>
          <a:xfrm>
            <a:off x="642910" y="3214686"/>
            <a:ext cx="3838908" cy="1624330"/>
            <a:chOff x="785786" y="4214818"/>
            <a:chExt cx="3838908" cy="1624330"/>
          </a:xfrm>
        </p:grpSpPr>
        <p:pic>
          <p:nvPicPr>
            <p:cNvPr id="6" name="圖片 5"/>
            <p:cNvPicPr/>
            <p:nvPr/>
          </p:nvPicPr>
          <p:blipFill>
            <a:blip r:embed="rId2" cstate="print"/>
            <a:srcRect/>
            <a:stretch>
              <a:fillRect/>
            </a:stretch>
          </p:blipFill>
          <p:spPr bwMode="auto">
            <a:xfrm>
              <a:off x="785786" y="4214818"/>
              <a:ext cx="1597025" cy="1603375"/>
            </a:xfrm>
            <a:prstGeom prst="rect">
              <a:avLst/>
            </a:prstGeom>
            <a:noFill/>
            <a:ln w="9525">
              <a:noFill/>
              <a:miter lim="800000"/>
              <a:headEnd/>
              <a:tailEnd/>
            </a:ln>
          </p:spPr>
        </p:pic>
        <p:pic>
          <p:nvPicPr>
            <p:cNvPr id="7" name="圖片 6"/>
            <p:cNvPicPr/>
            <p:nvPr/>
          </p:nvPicPr>
          <p:blipFill>
            <a:blip r:embed="rId3" cstate="print"/>
            <a:srcRect/>
            <a:stretch>
              <a:fillRect/>
            </a:stretch>
          </p:blipFill>
          <p:spPr bwMode="auto">
            <a:xfrm>
              <a:off x="3000364" y="4214818"/>
              <a:ext cx="1624330" cy="1624330"/>
            </a:xfrm>
            <a:prstGeom prst="rect">
              <a:avLst/>
            </a:prstGeom>
            <a:noFill/>
            <a:ln w="9525">
              <a:noFill/>
              <a:miter lim="800000"/>
              <a:headEnd/>
              <a:tailEnd/>
            </a:ln>
          </p:spPr>
        </p:pic>
        <p:sp>
          <p:nvSpPr>
            <p:cNvPr id="8" name="向右箭號 7"/>
            <p:cNvSpPr/>
            <p:nvPr/>
          </p:nvSpPr>
          <p:spPr>
            <a:xfrm>
              <a:off x="2571736" y="4857760"/>
              <a:ext cx="300040" cy="1706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grpSp>
        <p:nvGrpSpPr>
          <p:cNvPr id="9" name="群組 8"/>
          <p:cNvGrpSpPr/>
          <p:nvPr/>
        </p:nvGrpSpPr>
        <p:grpSpPr>
          <a:xfrm>
            <a:off x="4857752" y="3214686"/>
            <a:ext cx="3401069" cy="2115185"/>
            <a:chOff x="5214942" y="3643314"/>
            <a:chExt cx="3401069" cy="2115185"/>
          </a:xfrm>
        </p:grpSpPr>
        <p:pic>
          <p:nvPicPr>
            <p:cNvPr id="10" name="圖片 9"/>
            <p:cNvPicPr/>
            <p:nvPr/>
          </p:nvPicPr>
          <p:blipFill>
            <a:blip r:embed="rId4"/>
            <a:srcRect/>
            <a:stretch>
              <a:fillRect/>
            </a:stretch>
          </p:blipFill>
          <p:spPr bwMode="auto">
            <a:xfrm>
              <a:off x="5214942" y="4286256"/>
              <a:ext cx="770890" cy="750570"/>
            </a:xfrm>
            <a:prstGeom prst="rect">
              <a:avLst/>
            </a:prstGeom>
            <a:noFill/>
            <a:ln w="9525">
              <a:noFill/>
              <a:miter lim="800000"/>
              <a:headEnd/>
              <a:tailEnd/>
            </a:ln>
          </p:spPr>
        </p:pic>
        <p:pic>
          <p:nvPicPr>
            <p:cNvPr id="11" name="圖片 10"/>
            <p:cNvPicPr/>
            <p:nvPr/>
          </p:nvPicPr>
          <p:blipFill>
            <a:blip r:embed="rId5"/>
            <a:srcRect/>
            <a:stretch>
              <a:fillRect/>
            </a:stretch>
          </p:blipFill>
          <p:spPr bwMode="auto">
            <a:xfrm>
              <a:off x="6500826" y="3643314"/>
              <a:ext cx="2115185" cy="2115185"/>
            </a:xfrm>
            <a:prstGeom prst="rect">
              <a:avLst/>
            </a:prstGeom>
            <a:noFill/>
            <a:ln w="9525">
              <a:noFill/>
              <a:miter lim="800000"/>
              <a:headEnd/>
              <a:tailEnd/>
            </a:ln>
          </p:spPr>
        </p:pic>
        <p:sp>
          <p:nvSpPr>
            <p:cNvPr id="12" name="向右箭號 11"/>
            <p:cNvSpPr/>
            <p:nvPr/>
          </p:nvSpPr>
          <p:spPr>
            <a:xfrm>
              <a:off x="6072198" y="4572008"/>
              <a:ext cx="300040" cy="1706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sp>
        <p:nvSpPr>
          <p:cNvPr id="18" name="文字方塊 17"/>
          <p:cNvSpPr txBox="1"/>
          <p:nvPr/>
        </p:nvSpPr>
        <p:spPr>
          <a:xfrm>
            <a:off x="2000232" y="2786058"/>
            <a:ext cx="1214446" cy="369332"/>
          </a:xfrm>
          <a:prstGeom prst="rect">
            <a:avLst/>
          </a:prstGeom>
          <a:noFill/>
        </p:spPr>
        <p:txBody>
          <a:bodyPr wrap="square" rtlCol="0">
            <a:spAutoFit/>
          </a:bodyPr>
          <a:lstStyle/>
          <a:p>
            <a:r>
              <a:rPr lang="zh-TW" altLang="en-US" b="1" dirty="0" smtClean="0"/>
              <a:t>影像修補</a:t>
            </a:r>
            <a:endParaRPr lang="zh-TW" altLang="en-US" b="1" dirty="0"/>
          </a:p>
        </p:txBody>
      </p:sp>
      <p:sp>
        <p:nvSpPr>
          <p:cNvPr id="19" name="文字方塊 18"/>
          <p:cNvSpPr txBox="1"/>
          <p:nvPr/>
        </p:nvSpPr>
        <p:spPr>
          <a:xfrm>
            <a:off x="5857884" y="2786058"/>
            <a:ext cx="1214446" cy="369332"/>
          </a:xfrm>
          <a:prstGeom prst="rect">
            <a:avLst/>
          </a:prstGeom>
          <a:noFill/>
        </p:spPr>
        <p:txBody>
          <a:bodyPr wrap="square" rtlCol="0">
            <a:spAutoFit/>
          </a:bodyPr>
          <a:lstStyle/>
          <a:p>
            <a:r>
              <a:rPr lang="zh-TW" altLang="en-US" b="1" dirty="0" smtClean="0"/>
              <a:t>材質合成</a:t>
            </a:r>
            <a:endParaRPr lang="zh-TW" altLang="en-US" b="1" dirty="0"/>
          </a:p>
        </p:txBody>
      </p:sp>
      <p:sp>
        <p:nvSpPr>
          <p:cNvPr id="15" name="文字方塊 14"/>
          <p:cNvSpPr txBox="1"/>
          <p:nvPr/>
        </p:nvSpPr>
        <p:spPr>
          <a:xfrm>
            <a:off x="4786314" y="2643182"/>
            <a:ext cx="3929090" cy="29520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使用</a:t>
            </a:r>
            <a:r>
              <a:rPr lang="zh-TW" altLang="en-US" dirty="0" smtClean="0">
                <a:solidFill>
                  <a:srgbClr val="FF0000"/>
                </a:solidFill>
              </a:rPr>
              <a:t>材質合成</a:t>
            </a:r>
            <a:r>
              <a:rPr lang="zh-TW" altLang="en-US" dirty="0" smtClean="0"/>
              <a:t>做為污漬修復的主要技術</a:t>
            </a:r>
            <a:endParaRPr lang="en-US" altLang="zh-TW" dirty="0" smtClean="0"/>
          </a:p>
          <a:p>
            <a:r>
              <a:rPr lang="zh-TW" altLang="en-US" dirty="0" smtClean="0"/>
              <a:t>原因：</a:t>
            </a:r>
            <a:endParaRPr lang="en-US" altLang="zh-TW" dirty="0" smtClean="0"/>
          </a:p>
          <a:p>
            <a:pPr marL="850392" lvl="1" indent="-457200">
              <a:buFont typeface="Wingdings" pitchFamily="2" charset="2"/>
              <a:buAutoNum type="circleNumWdWhitePlain"/>
            </a:pPr>
            <a:r>
              <a:rPr lang="zh-TW" altLang="en-US" sz="2500" dirty="0" smtClean="0"/>
              <a:t>大部分建築物的牆壁都是由材質構成，具一致性，並無太多結構性物體。</a:t>
            </a:r>
            <a:endParaRPr lang="en-US" altLang="zh-TW" sz="2500" dirty="0" smtClean="0"/>
          </a:p>
          <a:p>
            <a:pPr marL="850392" lvl="1" indent="-457200">
              <a:buFont typeface="Wingdings" pitchFamily="2" charset="2"/>
              <a:buAutoNum type="circleNumWdWhitePlain"/>
            </a:pPr>
            <a:r>
              <a:rPr lang="zh-TW" altLang="en-US" sz="2500" dirty="0" smtClean="0"/>
              <a:t>在我們的觀察中發現污漬不僅會使得原本牆壁的</a:t>
            </a:r>
            <a:r>
              <a:rPr lang="zh-TW" altLang="en-US" sz="2500" dirty="0" smtClean="0">
                <a:solidFill>
                  <a:srgbClr val="FF0000"/>
                </a:solidFill>
              </a:rPr>
              <a:t>材質亮度變暗</a:t>
            </a:r>
            <a:r>
              <a:rPr lang="en-US" sz="2500" dirty="0" smtClean="0"/>
              <a:t>(</a:t>
            </a:r>
            <a:r>
              <a:rPr lang="zh-TW" altLang="en-US" sz="2500" dirty="0" smtClean="0"/>
              <a:t>低頻</a:t>
            </a:r>
            <a:r>
              <a:rPr lang="en-US" sz="2500" dirty="0" smtClean="0"/>
              <a:t>)</a:t>
            </a:r>
            <a:r>
              <a:rPr lang="zh-TW" altLang="en-US" sz="2500" dirty="0" smtClean="0"/>
              <a:t>，也會破壞原本牆壁的</a:t>
            </a:r>
            <a:r>
              <a:rPr lang="zh-TW" altLang="en-US" sz="2500" dirty="0" smtClean="0">
                <a:solidFill>
                  <a:srgbClr val="FF0000"/>
                </a:solidFill>
              </a:rPr>
              <a:t>材質的細節部分</a:t>
            </a:r>
            <a:r>
              <a:rPr lang="en-US" sz="2500" dirty="0" smtClean="0"/>
              <a:t>(</a:t>
            </a:r>
            <a:r>
              <a:rPr lang="zh-TW" altLang="en-US" sz="2500" dirty="0" smtClean="0"/>
              <a:t>高頻</a:t>
            </a:r>
            <a:r>
              <a:rPr lang="en-US" sz="2500" dirty="0" smtClean="0"/>
              <a:t>)</a:t>
            </a:r>
            <a:r>
              <a:rPr lang="zh-TW" altLang="en-US" sz="2500" dirty="0" smtClean="0"/>
              <a:t>，導致高頻和低頻的資訊都改變了所以只有完整的重建材質才可以盡可能的恢復原本牆壁的原貌。</a:t>
            </a:r>
          </a:p>
          <a:p>
            <a:endParaRPr lang="zh-TW" altLang="en-US" dirty="0"/>
          </a:p>
        </p:txBody>
      </p:sp>
      <p:sp>
        <p:nvSpPr>
          <p:cNvPr id="3" name="標題 2"/>
          <p:cNvSpPr>
            <a:spLocks noGrp="1"/>
          </p:cNvSpPr>
          <p:nvPr>
            <p:ph type="title"/>
          </p:nvPr>
        </p:nvSpPr>
        <p:spPr/>
        <p:txBody>
          <a:bodyPr/>
          <a:lstStyle/>
          <a:p>
            <a:r>
              <a:rPr lang="zh-TW" altLang="en-US" dirty="0" smtClean="0"/>
              <a:t>汙漬清除系統</a:t>
            </a:r>
            <a:r>
              <a:rPr lang="en-US" altLang="zh-TW" dirty="0" smtClean="0"/>
              <a:t>-</a:t>
            </a:r>
            <a:r>
              <a:rPr lang="zh-TW" altLang="en-US" dirty="0" smtClean="0"/>
              <a:t>汙漬修復</a:t>
            </a:r>
            <a:endParaRPr lang="zh-TW" altLang="en-US" dirty="0"/>
          </a:p>
        </p:txBody>
      </p:sp>
      <p:sp>
        <p:nvSpPr>
          <p:cNvPr id="4" name="內容版面配置區 3"/>
          <p:cNvSpPr>
            <a:spLocks noGrp="1"/>
          </p:cNvSpPr>
          <p:nvPr>
            <p:ph idx="14"/>
          </p:nvPr>
        </p:nvSpPr>
        <p:spPr/>
        <p:txBody>
          <a:bodyPr/>
          <a:lstStyle/>
          <a:p>
            <a:r>
              <a:rPr lang="zh-TW" altLang="en-US" dirty="0" smtClean="0"/>
              <a:t>汙漬修復  </a:t>
            </a:r>
            <a:r>
              <a:rPr lang="en-US" altLang="zh-TW" dirty="0" smtClean="0"/>
              <a:t>3 / 15</a:t>
            </a:r>
            <a:endParaRPr lang="zh-TW" altLang="en-US" dirty="0" smtClean="0"/>
          </a:p>
          <a:p>
            <a:endParaRPr lang="zh-TW" altLang="en-US" dirty="0" smtClean="0"/>
          </a:p>
          <a:p>
            <a:endParaRPr lang="zh-TW"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步驟：</a:t>
            </a:r>
            <a:endParaRPr lang="en-US" altLang="zh-TW" dirty="0" smtClean="0"/>
          </a:p>
          <a:p>
            <a:endParaRPr lang="zh-TW" altLang="en-US" dirty="0"/>
          </a:p>
        </p:txBody>
      </p:sp>
      <p:sp>
        <p:nvSpPr>
          <p:cNvPr id="3" name="標題 2"/>
          <p:cNvSpPr>
            <a:spLocks noGrp="1"/>
          </p:cNvSpPr>
          <p:nvPr>
            <p:ph type="title"/>
          </p:nvPr>
        </p:nvSpPr>
        <p:spPr/>
        <p:txBody>
          <a:bodyPr/>
          <a:lstStyle/>
          <a:p>
            <a:r>
              <a:rPr lang="zh-TW" altLang="en-US" dirty="0" smtClean="0"/>
              <a:t>汙漬清除系統</a:t>
            </a:r>
            <a:r>
              <a:rPr lang="en-US" altLang="zh-TW" dirty="0" smtClean="0"/>
              <a:t>-</a:t>
            </a:r>
            <a:r>
              <a:rPr lang="zh-TW" altLang="en-US" dirty="0" smtClean="0"/>
              <a:t>汙漬修復</a:t>
            </a:r>
            <a:endParaRPr lang="zh-TW" altLang="en-US" dirty="0"/>
          </a:p>
        </p:txBody>
      </p:sp>
      <p:sp>
        <p:nvSpPr>
          <p:cNvPr id="4" name="內容版面配置區 3"/>
          <p:cNvSpPr>
            <a:spLocks noGrp="1"/>
          </p:cNvSpPr>
          <p:nvPr>
            <p:ph idx="14"/>
          </p:nvPr>
        </p:nvSpPr>
        <p:spPr/>
        <p:txBody>
          <a:bodyPr/>
          <a:lstStyle/>
          <a:p>
            <a:r>
              <a:rPr lang="zh-TW" altLang="en-US" dirty="0" smtClean="0"/>
              <a:t>汙漬修復  </a:t>
            </a:r>
            <a:r>
              <a:rPr lang="en-US" altLang="zh-TW" dirty="0" smtClean="0"/>
              <a:t>4 / 15</a:t>
            </a:r>
            <a:endParaRPr lang="zh-TW" altLang="en-US" dirty="0" smtClean="0"/>
          </a:p>
          <a:p>
            <a:endParaRPr lang="zh-TW" altLang="en-US" dirty="0" smtClean="0"/>
          </a:p>
          <a:p>
            <a:endParaRPr lang="zh-TW" altLang="en-US" dirty="0"/>
          </a:p>
        </p:txBody>
      </p:sp>
      <p:pic>
        <p:nvPicPr>
          <p:cNvPr id="86017" name="Picture 1" descr="I:\未命名 - 2.png"/>
          <p:cNvPicPr>
            <a:picLocks noChangeAspect="1" noChangeArrowheads="1"/>
          </p:cNvPicPr>
          <p:nvPr/>
        </p:nvPicPr>
        <p:blipFill>
          <a:blip r:embed="rId3"/>
          <a:srcRect/>
          <a:stretch>
            <a:fillRect/>
          </a:stretch>
        </p:blipFill>
        <p:spPr bwMode="auto">
          <a:xfrm>
            <a:off x="1857356" y="1428736"/>
            <a:ext cx="5948370" cy="446127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481328"/>
            <a:ext cx="8229600" cy="4876630"/>
          </a:xfrm>
        </p:spPr>
        <p:txBody>
          <a:bodyPr>
            <a:normAutofit/>
          </a:bodyPr>
          <a:lstStyle/>
          <a:p>
            <a:r>
              <a:rPr lang="zh-TW" altLang="en-US" dirty="0" smtClean="0"/>
              <a:t>依照影像金字塔中階層數越低的影像所搜尋到的污漬優先清除，進而往影像金字塔中更高層的影像所搜尋到的污漬進行清除。</a:t>
            </a:r>
            <a:endParaRPr lang="en-US" altLang="zh-TW" dirty="0" smtClean="0"/>
          </a:p>
        </p:txBody>
      </p:sp>
      <p:sp>
        <p:nvSpPr>
          <p:cNvPr id="3" name="標題 2"/>
          <p:cNvSpPr>
            <a:spLocks noGrp="1"/>
          </p:cNvSpPr>
          <p:nvPr>
            <p:ph type="title"/>
          </p:nvPr>
        </p:nvSpPr>
        <p:spPr/>
        <p:txBody>
          <a:bodyPr/>
          <a:lstStyle/>
          <a:p>
            <a:r>
              <a:rPr lang="zh-TW" altLang="en-US" dirty="0" smtClean="0"/>
              <a:t>汙漬修復順序</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5 / 15</a:t>
            </a:r>
            <a:endParaRPr lang="zh-TW" altLang="en-US" dirty="0" smtClean="0"/>
          </a:p>
          <a:p>
            <a:endParaRPr lang="zh-TW" altLang="en-US" dirty="0"/>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4819" name="Rectangle 3"/>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482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4825" name="Rectangle 9"/>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pic>
        <p:nvPicPr>
          <p:cNvPr id="9" name="圖片 2" descr="E:\葉昱志\論文區\image_pyramid.bmp"/>
          <p:cNvPicPr>
            <a:picLocks noChangeAspect="1" noChangeArrowheads="1"/>
          </p:cNvPicPr>
          <p:nvPr/>
        </p:nvPicPr>
        <p:blipFill>
          <a:blip r:embed="rId3"/>
          <a:srcRect/>
          <a:stretch>
            <a:fillRect/>
          </a:stretch>
        </p:blipFill>
        <p:spPr bwMode="auto">
          <a:xfrm>
            <a:off x="1643042" y="3286124"/>
            <a:ext cx="3643338" cy="2780618"/>
          </a:xfrm>
          <a:prstGeom prst="rect">
            <a:avLst/>
          </a:prstGeom>
          <a:noFill/>
          <a:ln w="9525">
            <a:noFill/>
            <a:miter lim="800000"/>
            <a:headEnd/>
            <a:tailEnd/>
          </a:ln>
        </p:spPr>
      </p:pic>
      <p:grpSp>
        <p:nvGrpSpPr>
          <p:cNvPr id="16" name="群組 15"/>
          <p:cNvGrpSpPr/>
          <p:nvPr/>
        </p:nvGrpSpPr>
        <p:grpSpPr>
          <a:xfrm>
            <a:off x="5214942" y="3429000"/>
            <a:ext cx="2786082" cy="2500330"/>
            <a:chOff x="4857752" y="3429000"/>
            <a:chExt cx="2786082" cy="2500330"/>
          </a:xfrm>
        </p:grpSpPr>
        <p:sp>
          <p:nvSpPr>
            <p:cNvPr id="14" name="向下箭號 13"/>
            <p:cNvSpPr/>
            <p:nvPr/>
          </p:nvSpPr>
          <p:spPr>
            <a:xfrm rot="10800000">
              <a:off x="4857752" y="3429000"/>
              <a:ext cx="357190" cy="25003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5572132" y="3429000"/>
              <a:ext cx="2071702" cy="2369880"/>
            </a:xfrm>
            <a:prstGeom prst="rect">
              <a:avLst/>
            </a:prstGeom>
            <a:noFill/>
          </p:spPr>
          <p:txBody>
            <a:bodyPr wrap="square" rtlCol="0">
              <a:spAutoFit/>
            </a:bodyPr>
            <a:lstStyle/>
            <a:p>
              <a:r>
                <a:rPr lang="zh-TW" altLang="en-US" sz="2400" dirty="0" smtClean="0"/>
                <a:t>低解析度</a:t>
              </a:r>
              <a:endParaRPr lang="en-US" altLang="zh-TW" sz="2400" dirty="0" smtClean="0">
                <a:solidFill>
                  <a:schemeClr val="tx2">
                    <a:lumMod val="50000"/>
                  </a:schemeClr>
                </a:solidFill>
              </a:endParaRPr>
            </a:p>
            <a:p>
              <a:endParaRPr lang="en-US" altLang="zh-TW" dirty="0" smtClean="0"/>
            </a:p>
            <a:p>
              <a:endParaRPr lang="en-US" altLang="zh-TW" dirty="0" smtClean="0"/>
            </a:p>
            <a:p>
              <a:endParaRPr lang="en-US" altLang="zh-TW" dirty="0" smtClean="0"/>
            </a:p>
            <a:p>
              <a:endParaRPr lang="en-US" altLang="zh-TW" dirty="0" smtClean="0"/>
            </a:p>
            <a:p>
              <a:endParaRPr lang="en-US" altLang="zh-TW" sz="1000" dirty="0" smtClean="0"/>
            </a:p>
            <a:p>
              <a:endParaRPr lang="en-US" altLang="zh-TW" dirty="0" smtClean="0"/>
            </a:p>
            <a:p>
              <a:r>
                <a:rPr lang="zh-TW" altLang="en-US" sz="2400" dirty="0" smtClean="0"/>
                <a:t>高解析度</a:t>
              </a:r>
              <a:endParaRPr lang="zh-TW" altLang="en-US" sz="2400" dirty="0"/>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乾淨區域偵測</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6 / 15</a:t>
            </a:r>
            <a:endParaRPr lang="zh-TW" altLang="en-US" dirty="0" smtClean="0"/>
          </a:p>
        </p:txBody>
      </p:sp>
      <p:sp>
        <p:nvSpPr>
          <p:cNvPr id="7" name="內容版面配置區 6"/>
          <p:cNvSpPr>
            <a:spLocks noGrp="1"/>
          </p:cNvSpPr>
          <p:nvPr>
            <p:ph idx="1"/>
          </p:nvPr>
        </p:nvSpPr>
        <p:spPr/>
        <p:txBody>
          <a:bodyPr>
            <a:normAutofit/>
          </a:bodyPr>
          <a:lstStyle/>
          <a:p>
            <a:r>
              <a:rPr lang="zh-TW" altLang="en-US" dirty="0" smtClean="0"/>
              <a:t>系統中訂定乾淨區域為一正方形區域，長寬為材質合成時所定義的區塊大小的兩</a:t>
            </a:r>
            <a:r>
              <a:rPr lang="zh-TW" altLang="en-US" dirty="0" smtClean="0"/>
              <a:t>倍。</a:t>
            </a:r>
            <a:endParaRPr lang="en-US" altLang="zh-TW" dirty="0" smtClean="0"/>
          </a:p>
          <a:p>
            <a:pPr marL="850392" lvl="1" indent="-457200">
              <a:buFont typeface="Wingdings" pitchFamily="2" charset="2"/>
              <a:buAutoNum type="circleNumWdWhitePlain"/>
            </a:pPr>
            <a:r>
              <a:rPr lang="zh-TW" altLang="en-US" dirty="0" smtClean="0"/>
              <a:t>計算需修補污漬區域的平均髒污程度</a:t>
            </a:r>
            <a:r>
              <a:rPr lang="zh-TW" altLang="en-US" dirty="0" smtClean="0">
                <a:latin typeface="新細明體"/>
                <a:ea typeface="新細明體"/>
              </a:rPr>
              <a:t>：</a:t>
            </a:r>
            <a:endParaRPr lang="en-US" altLang="zh-TW" dirty="0" smtClean="0">
              <a:latin typeface="新細明體"/>
              <a:ea typeface="新細明體"/>
            </a:endParaRPr>
          </a:p>
          <a:p>
            <a:pPr marL="850392" lvl="1" indent="-457200">
              <a:buNone/>
            </a:pPr>
            <a:r>
              <a:rPr lang="zh-TW" altLang="en-US" dirty="0" smtClean="0">
                <a:latin typeface="新細明體"/>
                <a:ea typeface="新細明體"/>
              </a:rPr>
              <a:t>      </a:t>
            </a:r>
            <a:endParaRPr lang="en-US" altLang="zh-TW" dirty="0" smtClean="0">
              <a:latin typeface="新細明體"/>
              <a:ea typeface="新細明體"/>
            </a:endParaRPr>
          </a:p>
          <a:p>
            <a:pPr marL="850392" lvl="1" indent="-457200">
              <a:buNone/>
            </a:pPr>
            <a:endParaRPr lang="en-US" altLang="zh-TW" dirty="0" smtClean="0">
              <a:latin typeface="新細明體"/>
              <a:ea typeface="新細明體"/>
            </a:endParaRPr>
          </a:p>
          <a:p>
            <a:pPr marL="850392" lvl="1" indent="-457200">
              <a:buNone/>
            </a:pPr>
            <a:endParaRPr lang="en-US" altLang="zh-TW" dirty="0" smtClean="0"/>
          </a:p>
          <a:p>
            <a:pPr marL="850392" lvl="1" indent="-457200">
              <a:buFont typeface="Wingdings" pitchFamily="2" charset="2"/>
              <a:buAutoNum type="circleNumWdWhitePlain" startAt="2"/>
            </a:pPr>
            <a:r>
              <a:rPr lang="zh-TW" altLang="en-US" dirty="0" smtClean="0"/>
              <a:t>在污漬區域內搜尋屬於下列範圍，則將其納入候選集合。</a:t>
            </a:r>
            <a:endParaRPr lang="en-US" altLang="zh-TW" dirty="0" smtClean="0"/>
          </a:p>
          <a:p>
            <a:pPr marL="850392" lvl="1" indent="-457200">
              <a:buNone/>
            </a:pPr>
            <a:endParaRPr lang="en-US" altLang="zh-TW" dirty="0" smtClean="0"/>
          </a:p>
          <a:p>
            <a:pPr marL="850392" lvl="1" indent="-457200">
              <a:buNone/>
            </a:pPr>
            <a:endParaRPr lang="en-US" altLang="zh-TW" dirty="0" smtClean="0"/>
          </a:p>
          <a:p>
            <a:pPr marL="1088136" lvl="2" indent="-457200">
              <a:buFont typeface="+mj-lt"/>
              <a:buAutoNum type="alphaLcParenR"/>
            </a:pPr>
            <a:endParaRPr lang="en-US" altLang="zh-TW" dirty="0" smtClean="0"/>
          </a:p>
          <a:p>
            <a:pPr marL="1371600" lvl="3" indent="-457200">
              <a:buFont typeface="+mj-lt"/>
              <a:buAutoNum type="alphaLcParenR"/>
            </a:pPr>
            <a:r>
              <a:rPr lang="zh-TW" altLang="en-US" dirty="0" smtClean="0"/>
              <a:t>有找到，隨機挑選一個來當作乾淨區域。</a:t>
            </a:r>
            <a:endParaRPr lang="en-US" altLang="zh-TW" dirty="0" smtClean="0"/>
          </a:p>
          <a:p>
            <a:pPr marL="1088136" lvl="2" indent="-457200">
              <a:buNone/>
            </a:pPr>
            <a:endParaRPr lang="zh-TW" altLang="en-US" dirty="0" smtClean="0"/>
          </a:p>
          <a:p>
            <a:endParaRPr lang="en-US" altLang="zh-TW" dirty="0" smtClean="0"/>
          </a:p>
          <a:p>
            <a:endParaRPr lang="zh-TW" altLang="en-US" dirty="0" smtClean="0"/>
          </a:p>
          <a:p>
            <a:pPr marL="850392" lvl="1" indent="-457200">
              <a:buFont typeface="Wingdings" pitchFamily="2" charset="2"/>
              <a:buAutoNum type="circleNumWdWhitePlain"/>
            </a:pPr>
            <a:endParaRPr lang="zh-TW" altLang="en-US" dirty="0" smtClean="0"/>
          </a:p>
          <a:p>
            <a:endParaRPr lang="en-US" altLang="zh-TW" dirty="0" smtClean="0"/>
          </a:p>
          <a:p>
            <a:endParaRPr lang="zh-TW" altLang="en-US" dirty="0"/>
          </a:p>
        </p:txBody>
      </p:sp>
      <p:sp>
        <p:nvSpPr>
          <p:cNvPr id="92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922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9221" name="Rectangle 5"/>
          <p:cNvSpPr>
            <a:spLocks noChangeArrowheads="1"/>
          </p:cNvSpPr>
          <p:nvPr/>
        </p:nvSpPr>
        <p:spPr bwMode="auto">
          <a:xfrm>
            <a:off x="0" y="1143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pic>
        <p:nvPicPr>
          <p:cNvPr id="9224" name="Picture 8"/>
          <p:cNvPicPr>
            <a:picLocks noChangeAspect="1" noChangeArrowheads="1"/>
          </p:cNvPicPr>
          <p:nvPr/>
        </p:nvPicPr>
        <p:blipFill>
          <a:blip r:embed="rId3"/>
          <a:srcRect l="39258" t="61524" r="10351" b="22363"/>
          <a:stretch>
            <a:fillRect/>
          </a:stretch>
        </p:blipFill>
        <p:spPr bwMode="auto">
          <a:xfrm>
            <a:off x="1357290" y="2786058"/>
            <a:ext cx="3357586" cy="858917"/>
          </a:xfrm>
          <a:prstGeom prst="rect">
            <a:avLst/>
          </a:prstGeom>
          <a:noFill/>
          <a:ln w="9525">
            <a:noFill/>
            <a:miter lim="800000"/>
            <a:headEnd/>
            <a:tailEnd/>
          </a:ln>
        </p:spPr>
      </p:pic>
      <p:sp>
        <p:nvSpPr>
          <p:cNvPr id="1536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5367" name="Rectangle 7"/>
          <p:cNvSpPr>
            <a:spLocks noChangeArrowheads="1"/>
          </p:cNvSpPr>
          <p:nvPr/>
        </p:nvSpPr>
        <p:spPr bwMode="auto">
          <a:xfrm>
            <a:off x="0" y="1143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pic>
        <p:nvPicPr>
          <p:cNvPr id="15369" name="Picture 9"/>
          <p:cNvPicPr>
            <a:picLocks noChangeAspect="1" noChangeArrowheads="1"/>
          </p:cNvPicPr>
          <p:nvPr/>
        </p:nvPicPr>
        <p:blipFill>
          <a:blip r:embed="rId4"/>
          <a:srcRect/>
          <a:stretch>
            <a:fillRect/>
          </a:stretch>
        </p:blipFill>
        <p:spPr bwMode="auto">
          <a:xfrm>
            <a:off x="1357290" y="4500570"/>
            <a:ext cx="4214842" cy="7420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乾淨區域偵測</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7 / 15</a:t>
            </a:r>
            <a:endParaRPr lang="zh-TW" altLang="en-US" dirty="0" smtClean="0"/>
          </a:p>
        </p:txBody>
      </p:sp>
      <p:sp>
        <p:nvSpPr>
          <p:cNvPr id="7" name="內容版面配置區 6"/>
          <p:cNvSpPr>
            <a:spLocks noGrp="1"/>
          </p:cNvSpPr>
          <p:nvPr>
            <p:ph idx="1"/>
          </p:nvPr>
        </p:nvSpPr>
        <p:spPr/>
        <p:txBody>
          <a:bodyPr>
            <a:normAutofit lnSpcReduction="10000"/>
          </a:bodyPr>
          <a:lstStyle/>
          <a:p>
            <a:pPr marL="1088136" lvl="2" indent="-457200">
              <a:buFont typeface="+mj-lt"/>
              <a:buAutoNum type="alphaLcParenR" startAt="2"/>
            </a:pPr>
            <a:r>
              <a:rPr lang="zh-TW" altLang="en-US" dirty="0" smtClean="0"/>
              <a:t>污漬區域內找不到，則開始繞</a:t>
            </a:r>
            <a:r>
              <a:rPr lang="zh-TW" altLang="en-US" sz="1800" b="1" dirty="0" smtClean="0">
                <a:solidFill>
                  <a:srgbClr val="3399FF"/>
                </a:solidFill>
              </a:rPr>
              <a:t>第一圈</a:t>
            </a:r>
            <a:r>
              <a:rPr lang="zh-TW" altLang="en-US" dirty="0" smtClean="0"/>
              <a:t>污漬區域周圍開始搜尋有無區域屬於：</a:t>
            </a:r>
            <a:endParaRPr lang="en-US" altLang="zh-TW" dirty="0" smtClean="0"/>
          </a:p>
          <a:p>
            <a:pPr marL="1088136" lvl="2" indent="-457200">
              <a:buFont typeface="+mj-lt"/>
              <a:buAutoNum type="alphaLcParenR" startAt="2"/>
            </a:pPr>
            <a:endParaRPr lang="en-US" altLang="zh-TW" dirty="0" smtClean="0"/>
          </a:p>
          <a:p>
            <a:pPr marL="1088136" lvl="2" indent="-457200">
              <a:buFont typeface="+mj-lt"/>
              <a:buAutoNum type="alphaLcParenR" startAt="2"/>
            </a:pPr>
            <a:endParaRPr lang="en-US" altLang="zh-TW" dirty="0" smtClean="0"/>
          </a:p>
          <a:p>
            <a:pPr lvl="3"/>
            <a:endParaRPr lang="en-US" altLang="zh-TW" sz="2000" dirty="0" smtClean="0">
              <a:solidFill>
                <a:srgbClr val="FF0000"/>
              </a:solidFill>
            </a:endParaRPr>
          </a:p>
          <a:p>
            <a:pPr lvl="3">
              <a:buClr>
                <a:schemeClr val="accent3"/>
              </a:buClr>
              <a:buBlip>
                <a:blip r:embed="rId2"/>
              </a:buBlip>
            </a:pPr>
            <a:r>
              <a:rPr lang="zh-TW" altLang="en-US" sz="1800" b="1" dirty="0" smtClean="0">
                <a:solidFill>
                  <a:srgbClr val="3399FF"/>
                </a:solidFill>
              </a:rPr>
              <a:t>第一圈</a:t>
            </a:r>
            <a:r>
              <a:rPr lang="zh-TW" altLang="en-US" sz="1800" dirty="0" smtClean="0"/>
              <a:t>後檢查此候選集合，有兩種情形：</a:t>
            </a:r>
          </a:p>
          <a:p>
            <a:pPr marL="1600200" lvl="4" indent="-457200">
              <a:buClr>
                <a:schemeClr val="tx2"/>
              </a:buClr>
              <a:buFont typeface="Wingdings" pitchFamily="2" charset="2"/>
              <a:buChar char="p"/>
            </a:pPr>
            <a:r>
              <a:rPr lang="zh-TW" altLang="en-US" dirty="0" smtClean="0"/>
              <a:t>若</a:t>
            </a:r>
            <a:r>
              <a:rPr lang="zh-TW" altLang="en-US" dirty="0" smtClean="0">
                <a:solidFill>
                  <a:srgbClr val="FF0000"/>
                </a:solidFill>
              </a:rPr>
              <a:t>不為空集合</a:t>
            </a:r>
            <a:r>
              <a:rPr lang="zh-TW" altLang="en-US" dirty="0" smtClean="0"/>
              <a:t>，則在候選集合中挑選平均髒污程度最低當作是乾淨區域。</a:t>
            </a:r>
          </a:p>
          <a:p>
            <a:pPr marL="1600200" lvl="4" indent="-457200">
              <a:buClr>
                <a:schemeClr val="tx2"/>
              </a:buClr>
              <a:buFont typeface="Wingdings" pitchFamily="2" charset="2"/>
              <a:buChar char="p"/>
            </a:pPr>
            <a:r>
              <a:rPr lang="zh-TW" altLang="en-US" dirty="0" smtClean="0"/>
              <a:t>若</a:t>
            </a:r>
            <a:r>
              <a:rPr lang="zh-TW" altLang="en-US" dirty="0" smtClean="0">
                <a:solidFill>
                  <a:srgbClr val="FF0000"/>
                </a:solidFill>
              </a:rPr>
              <a:t>為空集合</a:t>
            </a:r>
            <a:r>
              <a:rPr lang="zh-TW" altLang="en-US" dirty="0" smtClean="0"/>
              <a:t>，則</a:t>
            </a:r>
            <a:r>
              <a:rPr lang="zh-TW" altLang="en-US" dirty="0" smtClean="0">
                <a:solidFill>
                  <a:srgbClr val="FF0000"/>
                </a:solidFill>
              </a:rPr>
              <a:t>往外擴增</a:t>
            </a:r>
            <a:r>
              <a:rPr lang="zh-TW" altLang="en-US" dirty="0" smtClean="0"/>
              <a:t>，繼續繞污漬區域周圍</a:t>
            </a:r>
            <a:r>
              <a:rPr lang="zh-TW" altLang="en-US" b="1" dirty="0" smtClean="0">
                <a:solidFill>
                  <a:srgbClr val="3399FF"/>
                </a:solidFill>
              </a:rPr>
              <a:t>第二圈</a:t>
            </a:r>
            <a:r>
              <a:rPr lang="zh-TW" altLang="en-US" dirty="0" smtClean="0"/>
              <a:t>尋找，直到找到為止。</a:t>
            </a:r>
            <a:endParaRPr lang="en-US" altLang="zh-TW" dirty="0" smtClean="0"/>
          </a:p>
          <a:p>
            <a:pPr marL="1600200" lvl="4" indent="-457200">
              <a:buClr>
                <a:schemeClr val="tx2"/>
              </a:buClr>
              <a:buFont typeface="Wingdings" pitchFamily="2" charset="2"/>
              <a:buChar char="p"/>
            </a:pPr>
            <a:endParaRPr lang="en-US" altLang="zh-TW" dirty="0" smtClean="0"/>
          </a:p>
          <a:p>
            <a:pPr marL="1088136" lvl="2" indent="-457200">
              <a:buFont typeface="+mj-lt"/>
              <a:buAutoNum type="alphaLcParenR" startAt="2"/>
            </a:pPr>
            <a:r>
              <a:rPr lang="zh-TW" altLang="en-US" dirty="0" smtClean="0"/>
              <a:t>若整張影像找尋完後，依然找不到乾淨區域，則將我們定義的乾淨區域長寬縮為原來的</a:t>
            </a:r>
            <a:r>
              <a:rPr lang="en-US" dirty="0" smtClean="0">
                <a:solidFill>
                  <a:srgbClr val="FF0000"/>
                </a:solidFill>
              </a:rPr>
              <a:t>0.8</a:t>
            </a:r>
            <a:r>
              <a:rPr lang="zh-TW" altLang="en-US" dirty="0" smtClean="0"/>
              <a:t>倍，並重新依上面演算法步驟尋找乾淨區域。</a:t>
            </a:r>
          </a:p>
          <a:p>
            <a:pPr marL="850392" lvl="1" indent="-457200">
              <a:buFont typeface="Wingdings" pitchFamily="2" charset="2"/>
              <a:buAutoNum type="circleNumWdWhitePlain"/>
            </a:pPr>
            <a:endParaRPr lang="en-US" altLang="zh-TW" dirty="0" smtClean="0"/>
          </a:p>
          <a:p>
            <a:endParaRPr lang="zh-TW" altLang="en-US" dirty="0" smtClean="0"/>
          </a:p>
          <a:p>
            <a:pPr marL="850392" lvl="1" indent="-457200">
              <a:buFont typeface="Wingdings" pitchFamily="2" charset="2"/>
              <a:buAutoNum type="circleNumWdWhitePlain"/>
            </a:pPr>
            <a:endParaRPr lang="zh-TW" altLang="en-US" dirty="0" smtClean="0"/>
          </a:p>
          <a:p>
            <a:endParaRPr lang="en-US" altLang="zh-TW" dirty="0" smtClean="0"/>
          </a:p>
          <a:p>
            <a:endParaRPr lang="zh-TW" altLang="en-US" dirty="0"/>
          </a:p>
        </p:txBody>
      </p:sp>
      <p:pic>
        <p:nvPicPr>
          <p:cNvPr id="13313" name="Picture 1"/>
          <p:cNvPicPr>
            <a:picLocks noChangeAspect="1" noChangeArrowheads="1"/>
          </p:cNvPicPr>
          <p:nvPr/>
        </p:nvPicPr>
        <p:blipFill>
          <a:blip r:embed="rId3"/>
          <a:srcRect/>
          <a:stretch>
            <a:fillRect/>
          </a:stretch>
        </p:blipFill>
        <p:spPr bwMode="auto">
          <a:xfrm>
            <a:off x="6000760" y="1857364"/>
            <a:ext cx="2543175" cy="1514475"/>
          </a:xfrm>
          <a:prstGeom prst="rect">
            <a:avLst/>
          </a:prstGeom>
          <a:noFill/>
          <a:ln w="9525">
            <a:noFill/>
            <a:miter lim="800000"/>
            <a:headEnd/>
            <a:tailEnd/>
          </a:ln>
        </p:spPr>
      </p:pic>
      <p:pic>
        <p:nvPicPr>
          <p:cNvPr id="8" name="Picture 1"/>
          <p:cNvPicPr>
            <a:picLocks noChangeAspect="1" noChangeArrowheads="1"/>
          </p:cNvPicPr>
          <p:nvPr/>
        </p:nvPicPr>
        <p:blipFill>
          <a:blip r:embed="rId4" cstate="print"/>
          <a:srcRect/>
          <a:stretch>
            <a:fillRect/>
          </a:stretch>
        </p:blipFill>
        <p:spPr bwMode="auto">
          <a:xfrm>
            <a:off x="1643042" y="2214554"/>
            <a:ext cx="4214842" cy="737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357290" y="1071546"/>
          <a:ext cx="642942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a:xfrm>
            <a:off x="457200" y="274638"/>
            <a:ext cx="8229600" cy="1143000"/>
          </a:xfrm>
        </p:spPr>
        <p:txBody>
          <a:bodyPr/>
          <a:lstStyle/>
          <a:p>
            <a:endParaRPr lang="zh-TW"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pPr lvl="0"/>
            <a:r>
              <a:rPr lang="zh-TW" altLang="en-US" dirty="0" smtClean="0"/>
              <a:t>材質合成</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8 / 15</a:t>
            </a:r>
            <a:endParaRPr lang="zh-TW" altLang="en-US" dirty="0" smtClean="0"/>
          </a:p>
        </p:txBody>
      </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584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7" name="Picture 2" descr="H:\figs\soft\btile.gif"/>
          <p:cNvPicPr>
            <a:picLocks noChangeAspect="1" noChangeArrowheads="1"/>
          </p:cNvPicPr>
          <p:nvPr/>
        </p:nvPicPr>
        <p:blipFill>
          <a:blip r:embed="rId3"/>
          <a:srcRect/>
          <a:stretch>
            <a:fillRect/>
          </a:stretch>
        </p:blipFill>
        <p:spPr bwMode="auto">
          <a:xfrm>
            <a:off x="3929058" y="785794"/>
            <a:ext cx="1096963" cy="1096962"/>
          </a:xfrm>
          <a:prstGeom prst="rect">
            <a:avLst/>
          </a:prstGeom>
          <a:noFill/>
        </p:spPr>
      </p:pic>
      <p:sp>
        <p:nvSpPr>
          <p:cNvPr id="8" name="Text Box 3"/>
          <p:cNvSpPr txBox="1">
            <a:spLocks noChangeArrowheads="1"/>
          </p:cNvSpPr>
          <p:nvPr/>
        </p:nvSpPr>
        <p:spPr bwMode="auto">
          <a:xfrm>
            <a:off x="3923995" y="1866117"/>
            <a:ext cx="1148071" cy="276999"/>
          </a:xfrm>
          <a:prstGeom prst="rect">
            <a:avLst/>
          </a:prstGeom>
          <a:noFill/>
          <a:ln w="9525">
            <a:noFill/>
            <a:miter lim="800000"/>
            <a:headEnd/>
            <a:tailEnd/>
          </a:ln>
          <a:effectLst/>
        </p:spPr>
        <p:txBody>
          <a:bodyPr wrap="none">
            <a:spAutoFit/>
          </a:bodyPr>
          <a:lstStyle/>
          <a:p>
            <a:pPr eaLnBrk="0" hangingPunct="0"/>
            <a:r>
              <a:rPr lang="en-US" altLang="zh-TW" sz="1200" b="1" dirty="0">
                <a:ea typeface="新細明體" charset="-120"/>
              </a:rPr>
              <a:t>Input texture</a:t>
            </a:r>
          </a:p>
        </p:txBody>
      </p:sp>
      <p:sp>
        <p:nvSpPr>
          <p:cNvPr id="9" name="Text Box 4"/>
          <p:cNvSpPr txBox="1">
            <a:spLocks noChangeArrowheads="1"/>
          </p:cNvSpPr>
          <p:nvPr/>
        </p:nvSpPr>
        <p:spPr bwMode="auto">
          <a:xfrm>
            <a:off x="758796" y="2593967"/>
            <a:ext cx="544513" cy="457200"/>
          </a:xfrm>
          <a:prstGeom prst="rect">
            <a:avLst/>
          </a:prstGeom>
          <a:noFill/>
          <a:ln w="9525">
            <a:noFill/>
            <a:miter lim="800000"/>
            <a:headEnd/>
            <a:tailEnd/>
          </a:ln>
          <a:effectLst/>
        </p:spPr>
        <p:txBody>
          <a:bodyPr wrap="none">
            <a:spAutoFit/>
          </a:bodyPr>
          <a:lstStyle/>
          <a:p>
            <a:pPr eaLnBrk="0" hangingPunct="0"/>
            <a:r>
              <a:rPr lang="en-US" altLang="zh-TW" b="1">
                <a:latin typeface="Trebuchet MS" pitchFamily="34" charset="0"/>
                <a:ea typeface="新細明體" charset="-120"/>
              </a:rPr>
              <a:t>B1</a:t>
            </a:r>
            <a:endParaRPr lang="en-US" altLang="zh-TW">
              <a:latin typeface="Trebuchet MS" pitchFamily="34" charset="0"/>
              <a:ea typeface="新細明體" charset="-120"/>
            </a:endParaRPr>
          </a:p>
        </p:txBody>
      </p:sp>
      <p:sp>
        <p:nvSpPr>
          <p:cNvPr id="10" name="Text Box 5"/>
          <p:cNvSpPr txBox="1">
            <a:spLocks noChangeArrowheads="1"/>
          </p:cNvSpPr>
          <p:nvPr/>
        </p:nvSpPr>
        <p:spPr bwMode="auto">
          <a:xfrm>
            <a:off x="1890684" y="2593967"/>
            <a:ext cx="544512" cy="457200"/>
          </a:xfrm>
          <a:prstGeom prst="rect">
            <a:avLst/>
          </a:prstGeom>
          <a:noFill/>
          <a:ln w="9525">
            <a:noFill/>
            <a:miter lim="800000"/>
            <a:headEnd/>
            <a:tailEnd/>
          </a:ln>
          <a:effectLst/>
        </p:spPr>
        <p:txBody>
          <a:bodyPr wrap="none">
            <a:spAutoFit/>
          </a:bodyPr>
          <a:lstStyle/>
          <a:p>
            <a:pPr eaLnBrk="0" hangingPunct="0"/>
            <a:r>
              <a:rPr lang="en-US" altLang="zh-TW" b="1">
                <a:latin typeface="Trebuchet MS" pitchFamily="34" charset="0"/>
                <a:ea typeface="新細明體" charset="-120"/>
              </a:rPr>
              <a:t>B2</a:t>
            </a:r>
            <a:endParaRPr lang="en-US" altLang="zh-TW">
              <a:latin typeface="Trebuchet MS" pitchFamily="34" charset="0"/>
              <a:ea typeface="新細明體" charset="-120"/>
            </a:endParaRPr>
          </a:p>
        </p:txBody>
      </p:sp>
      <p:sp>
        <p:nvSpPr>
          <p:cNvPr id="11" name="Text Box 6"/>
          <p:cNvSpPr txBox="1">
            <a:spLocks noChangeArrowheads="1"/>
          </p:cNvSpPr>
          <p:nvPr/>
        </p:nvSpPr>
        <p:spPr bwMode="auto">
          <a:xfrm>
            <a:off x="285720" y="3429000"/>
            <a:ext cx="2571768" cy="276999"/>
          </a:xfrm>
          <a:prstGeom prst="rect">
            <a:avLst/>
          </a:prstGeom>
          <a:noFill/>
          <a:ln w="9525">
            <a:noFill/>
            <a:miter lim="800000"/>
            <a:headEnd/>
            <a:tailEnd/>
          </a:ln>
          <a:effectLst/>
        </p:spPr>
        <p:txBody>
          <a:bodyPr wrap="square">
            <a:spAutoFit/>
          </a:bodyPr>
          <a:lstStyle/>
          <a:p>
            <a:pPr algn="ctr" eaLnBrk="0" hangingPunct="0"/>
            <a:r>
              <a:rPr lang="en-US" altLang="zh-TW" sz="1200" b="1" dirty="0" smtClean="0">
                <a:ea typeface="新細明體" charset="-120"/>
              </a:rPr>
              <a:t>Random placement</a:t>
            </a:r>
            <a:r>
              <a:rPr lang="zh-TW" altLang="en-US" sz="1200" b="1" dirty="0" smtClean="0">
                <a:ea typeface="新細明體" charset="-120"/>
              </a:rPr>
              <a:t> </a:t>
            </a:r>
            <a:r>
              <a:rPr lang="en-US" altLang="zh-TW" sz="1200" b="1" dirty="0" smtClean="0">
                <a:ea typeface="新細明體" charset="-120"/>
              </a:rPr>
              <a:t>of blocks </a:t>
            </a:r>
            <a:endParaRPr lang="en-US" altLang="zh-TW" sz="1200" b="1" dirty="0">
              <a:ea typeface="新細明體" charset="-120"/>
            </a:endParaRPr>
          </a:p>
        </p:txBody>
      </p:sp>
      <p:sp>
        <p:nvSpPr>
          <p:cNvPr id="12" name="Line 7"/>
          <p:cNvSpPr>
            <a:spLocks noChangeShapeType="1"/>
          </p:cNvSpPr>
          <p:nvPr/>
        </p:nvSpPr>
        <p:spPr bwMode="auto">
          <a:xfrm flipH="1" flipV="1">
            <a:off x="4757742" y="1095356"/>
            <a:ext cx="671514" cy="547694"/>
          </a:xfrm>
          <a:prstGeom prst="line">
            <a:avLst/>
          </a:prstGeom>
          <a:noFill/>
          <a:ln w="9525">
            <a:solidFill>
              <a:schemeClr val="tx1"/>
            </a:solidFill>
            <a:round/>
            <a:headEnd/>
            <a:tailEnd type="triangle" w="med" len="med"/>
          </a:ln>
          <a:effectLst/>
        </p:spPr>
        <p:txBody>
          <a:bodyPr wrap="none" anchor="ctr"/>
          <a:lstStyle/>
          <a:p>
            <a:endParaRPr lang="zh-TW" altLang="en-US"/>
          </a:p>
        </p:txBody>
      </p:sp>
      <p:sp>
        <p:nvSpPr>
          <p:cNvPr id="13" name="Text Box 8"/>
          <p:cNvSpPr txBox="1">
            <a:spLocks noChangeArrowheads="1"/>
          </p:cNvSpPr>
          <p:nvPr/>
        </p:nvSpPr>
        <p:spPr bwMode="auto">
          <a:xfrm>
            <a:off x="5357818" y="1500174"/>
            <a:ext cx="587020" cy="276999"/>
          </a:xfrm>
          <a:prstGeom prst="rect">
            <a:avLst/>
          </a:prstGeom>
          <a:noFill/>
          <a:ln w="9525">
            <a:noFill/>
            <a:miter lim="800000"/>
            <a:headEnd/>
            <a:tailEnd/>
          </a:ln>
          <a:effectLst/>
        </p:spPr>
        <p:txBody>
          <a:bodyPr wrap="none">
            <a:spAutoFit/>
          </a:bodyPr>
          <a:lstStyle/>
          <a:p>
            <a:pPr eaLnBrk="0" hangingPunct="0"/>
            <a:r>
              <a:rPr lang="en-US" altLang="zh-TW" sz="1200" b="1" dirty="0">
                <a:ea typeface="新細明體" charset="-120"/>
              </a:rPr>
              <a:t>block</a:t>
            </a:r>
          </a:p>
        </p:txBody>
      </p:sp>
      <p:pic>
        <p:nvPicPr>
          <p:cNvPr id="14" name="Picture 9" descr="H:\figs\tile_rand_cut.tif"/>
          <p:cNvPicPr>
            <a:picLocks noChangeAspect="1" noChangeArrowheads="1"/>
          </p:cNvPicPr>
          <p:nvPr/>
        </p:nvPicPr>
        <p:blipFill>
          <a:blip r:embed="rId4"/>
          <a:srcRect/>
          <a:stretch>
            <a:fillRect/>
          </a:stretch>
        </p:blipFill>
        <p:spPr bwMode="auto">
          <a:xfrm>
            <a:off x="273054" y="3806802"/>
            <a:ext cx="2660650" cy="2660650"/>
          </a:xfrm>
          <a:prstGeom prst="rect">
            <a:avLst/>
          </a:prstGeom>
          <a:noFill/>
        </p:spPr>
      </p:pic>
      <p:pic>
        <p:nvPicPr>
          <p:cNvPr id="15" name="Picture 10" descr="H:\figs\tile_rand.tif"/>
          <p:cNvPicPr>
            <a:picLocks noChangeAspect="1" noChangeArrowheads="1"/>
          </p:cNvPicPr>
          <p:nvPr/>
        </p:nvPicPr>
        <p:blipFill>
          <a:blip r:embed="rId5"/>
          <a:srcRect/>
          <a:stretch>
            <a:fillRect/>
          </a:stretch>
        </p:blipFill>
        <p:spPr bwMode="auto">
          <a:xfrm>
            <a:off x="266704" y="3806802"/>
            <a:ext cx="2660650" cy="2660650"/>
          </a:xfrm>
          <a:prstGeom prst="rect">
            <a:avLst/>
          </a:prstGeom>
          <a:noFill/>
        </p:spPr>
      </p:pic>
      <p:sp>
        <p:nvSpPr>
          <p:cNvPr id="16" name="Rectangle 11"/>
          <p:cNvSpPr>
            <a:spLocks noChangeArrowheads="1"/>
          </p:cNvSpPr>
          <p:nvPr/>
        </p:nvSpPr>
        <p:spPr bwMode="auto">
          <a:xfrm>
            <a:off x="4224342" y="942956"/>
            <a:ext cx="457200" cy="457200"/>
          </a:xfrm>
          <a:prstGeom prst="rect">
            <a:avLst/>
          </a:prstGeom>
          <a:noFill/>
          <a:ln w="28575">
            <a:solidFill>
              <a:schemeClr val="tx1"/>
            </a:solidFill>
            <a:miter lim="800000"/>
            <a:headEnd/>
            <a:tailEnd/>
          </a:ln>
          <a:effectLst/>
        </p:spPr>
        <p:txBody>
          <a:bodyPr wrap="none" anchor="ctr"/>
          <a:lstStyle/>
          <a:p>
            <a:endParaRPr lang="zh-TW" altLang="en-US"/>
          </a:p>
        </p:txBody>
      </p:sp>
      <p:grpSp>
        <p:nvGrpSpPr>
          <p:cNvPr id="17" name="Group 12"/>
          <p:cNvGrpSpPr>
            <a:grpSpLocks/>
          </p:cNvGrpSpPr>
          <p:nvPr/>
        </p:nvGrpSpPr>
        <p:grpSpPr bwMode="auto">
          <a:xfrm>
            <a:off x="3071819" y="2214540"/>
            <a:ext cx="2874964" cy="4252913"/>
            <a:chOff x="2007" y="1497"/>
            <a:chExt cx="1811" cy="2679"/>
          </a:xfrm>
        </p:grpSpPr>
        <p:sp>
          <p:nvSpPr>
            <p:cNvPr id="18" name="Line 13"/>
            <p:cNvSpPr>
              <a:spLocks noChangeShapeType="1"/>
            </p:cNvSpPr>
            <p:nvPr/>
          </p:nvSpPr>
          <p:spPr bwMode="auto">
            <a:xfrm flipV="1">
              <a:off x="2832" y="1497"/>
              <a:ext cx="0" cy="720"/>
            </a:xfrm>
            <a:prstGeom prst="line">
              <a:avLst/>
            </a:prstGeom>
            <a:noFill/>
            <a:ln w="9525">
              <a:solidFill>
                <a:schemeClr val="tx1"/>
              </a:solidFill>
              <a:prstDash val="dash"/>
              <a:round/>
              <a:headEnd/>
              <a:tailEnd/>
            </a:ln>
            <a:effectLst/>
          </p:spPr>
          <p:txBody>
            <a:bodyPr wrap="none" anchor="ctr"/>
            <a:lstStyle/>
            <a:p>
              <a:endParaRPr lang="zh-TW" altLang="en-US"/>
            </a:p>
          </p:txBody>
        </p:sp>
        <p:sp>
          <p:nvSpPr>
            <p:cNvPr id="19" name="Text Box 14"/>
            <p:cNvSpPr txBox="1">
              <a:spLocks noChangeArrowheads="1"/>
            </p:cNvSpPr>
            <p:nvPr/>
          </p:nvSpPr>
          <p:spPr bwMode="auto">
            <a:xfrm>
              <a:off x="2304" y="1736"/>
              <a:ext cx="343" cy="288"/>
            </a:xfrm>
            <a:prstGeom prst="rect">
              <a:avLst/>
            </a:prstGeom>
            <a:noFill/>
            <a:ln w="9525">
              <a:noFill/>
              <a:miter lim="800000"/>
              <a:headEnd/>
              <a:tailEnd/>
            </a:ln>
            <a:effectLst/>
          </p:spPr>
          <p:txBody>
            <a:bodyPr wrap="none">
              <a:spAutoFit/>
            </a:bodyPr>
            <a:lstStyle/>
            <a:p>
              <a:pPr eaLnBrk="0" hangingPunct="0"/>
              <a:r>
                <a:rPr lang="en-US" altLang="zh-TW" b="1">
                  <a:latin typeface="Trebuchet MS" pitchFamily="34" charset="0"/>
                  <a:ea typeface="新細明體" charset="-120"/>
                </a:rPr>
                <a:t>B1</a:t>
              </a:r>
              <a:endParaRPr lang="en-US" altLang="zh-TW">
                <a:latin typeface="Trebuchet MS" pitchFamily="34" charset="0"/>
                <a:ea typeface="新細明體" charset="-120"/>
              </a:endParaRPr>
            </a:p>
          </p:txBody>
        </p:sp>
        <p:sp>
          <p:nvSpPr>
            <p:cNvPr id="20" name="Text Box 15"/>
            <p:cNvSpPr txBox="1">
              <a:spLocks noChangeArrowheads="1"/>
            </p:cNvSpPr>
            <p:nvPr/>
          </p:nvSpPr>
          <p:spPr bwMode="auto">
            <a:xfrm>
              <a:off x="3024" y="1737"/>
              <a:ext cx="343" cy="288"/>
            </a:xfrm>
            <a:prstGeom prst="rect">
              <a:avLst/>
            </a:prstGeom>
            <a:noFill/>
            <a:ln w="9525">
              <a:noFill/>
              <a:miter lim="800000"/>
              <a:headEnd/>
              <a:tailEnd/>
            </a:ln>
            <a:effectLst/>
          </p:spPr>
          <p:txBody>
            <a:bodyPr wrap="none">
              <a:spAutoFit/>
            </a:bodyPr>
            <a:lstStyle/>
            <a:p>
              <a:pPr eaLnBrk="0" hangingPunct="0"/>
              <a:r>
                <a:rPr lang="en-US" altLang="zh-TW" b="1">
                  <a:latin typeface="Trebuchet MS" pitchFamily="34" charset="0"/>
                  <a:ea typeface="新細明體" charset="-120"/>
                </a:rPr>
                <a:t>B2</a:t>
              </a:r>
              <a:endParaRPr lang="en-US" altLang="zh-TW">
                <a:latin typeface="Trebuchet MS" pitchFamily="34" charset="0"/>
                <a:ea typeface="新細明體" charset="-120"/>
              </a:endParaRPr>
            </a:p>
          </p:txBody>
        </p:sp>
        <p:sp>
          <p:nvSpPr>
            <p:cNvPr id="21" name="Text Box 16"/>
            <p:cNvSpPr txBox="1">
              <a:spLocks noChangeArrowheads="1"/>
            </p:cNvSpPr>
            <p:nvPr/>
          </p:nvSpPr>
          <p:spPr bwMode="auto">
            <a:xfrm>
              <a:off x="2007" y="2217"/>
              <a:ext cx="1811" cy="291"/>
            </a:xfrm>
            <a:prstGeom prst="rect">
              <a:avLst/>
            </a:prstGeom>
            <a:noFill/>
            <a:ln w="9525">
              <a:noFill/>
              <a:miter lim="800000"/>
              <a:headEnd/>
              <a:tailEnd/>
            </a:ln>
            <a:effectLst/>
          </p:spPr>
          <p:txBody>
            <a:bodyPr wrap="square">
              <a:spAutoFit/>
            </a:bodyPr>
            <a:lstStyle/>
            <a:p>
              <a:pPr algn="ctr" eaLnBrk="0" hangingPunct="0"/>
              <a:r>
                <a:rPr lang="en-US" altLang="zh-TW" sz="1200" b="1" dirty="0">
                  <a:ea typeface="新細明體" charset="-120"/>
                </a:rPr>
                <a:t>Neighboring blocks</a:t>
              </a:r>
            </a:p>
            <a:p>
              <a:pPr algn="ctr" eaLnBrk="0" hangingPunct="0"/>
              <a:r>
                <a:rPr lang="en-US" altLang="zh-TW" sz="1200" b="1" dirty="0">
                  <a:ea typeface="新細明體" charset="-120"/>
                </a:rPr>
                <a:t>constrained by overlap</a:t>
              </a:r>
            </a:p>
          </p:txBody>
        </p:sp>
        <p:pic>
          <p:nvPicPr>
            <p:cNvPr id="22" name="Picture 17" descr="H:\figs\tile_match_cut.tif"/>
            <p:cNvPicPr>
              <a:picLocks noChangeAspect="1" noChangeArrowheads="1"/>
            </p:cNvPicPr>
            <p:nvPr/>
          </p:nvPicPr>
          <p:blipFill>
            <a:blip r:embed="rId6"/>
            <a:srcRect/>
            <a:stretch>
              <a:fillRect/>
            </a:stretch>
          </p:blipFill>
          <p:spPr bwMode="auto">
            <a:xfrm>
              <a:off x="2064" y="2500"/>
              <a:ext cx="1676" cy="1676"/>
            </a:xfrm>
            <a:prstGeom prst="rect">
              <a:avLst/>
            </a:prstGeom>
            <a:noFill/>
          </p:spPr>
        </p:pic>
        <p:sp>
          <p:nvSpPr>
            <p:cNvPr id="23" name="Rectangle 18" descr="5%"/>
            <p:cNvSpPr>
              <a:spLocks noChangeAspect="1" noChangeArrowheads="1"/>
            </p:cNvSpPr>
            <p:nvPr/>
          </p:nvSpPr>
          <p:spPr bwMode="auto">
            <a:xfrm>
              <a:off x="2256" y="1497"/>
              <a:ext cx="720" cy="720"/>
            </a:xfrm>
            <a:prstGeom prst="rect">
              <a:avLst/>
            </a:prstGeom>
            <a:noFill/>
            <a:ln w="28575">
              <a:solidFill>
                <a:srgbClr val="504ACC"/>
              </a:solidFill>
              <a:miter lim="800000"/>
              <a:headEnd/>
              <a:tailEnd/>
            </a:ln>
            <a:effectLst/>
          </p:spPr>
          <p:txBody>
            <a:bodyPr wrap="none" anchor="ctr"/>
            <a:lstStyle/>
            <a:p>
              <a:endParaRPr lang="zh-TW" altLang="en-US"/>
            </a:p>
          </p:txBody>
        </p:sp>
        <p:sp>
          <p:nvSpPr>
            <p:cNvPr id="24" name="Rectangle 19"/>
            <p:cNvSpPr>
              <a:spLocks noChangeAspect="1" noChangeArrowheads="1"/>
            </p:cNvSpPr>
            <p:nvPr/>
          </p:nvSpPr>
          <p:spPr bwMode="auto">
            <a:xfrm>
              <a:off x="2688" y="1497"/>
              <a:ext cx="720" cy="720"/>
            </a:xfrm>
            <a:prstGeom prst="rect">
              <a:avLst/>
            </a:prstGeom>
            <a:noFill/>
            <a:ln w="28575">
              <a:solidFill>
                <a:srgbClr val="FF0000"/>
              </a:solidFill>
              <a:miter lim="800000"/>
              <a:headEnd/>
              <a:tailEnd/>
            </a:ln>
            <a:effectLst/>
          </p:spPr>
          <p:txBody>
            <a:bodyPr wrap="none" anchor="ctr"/>
            <a:lstStyle/>
            <a:p>
              <a:endParaRPr lang="zh-TW" altLang="en-US"/>
            </a:p>
          </p:txBody>
        </p:sp>
      </p:grpSp>
      <p:sp>
        <p:nvSpPr>
          <p:cNvPr id="25" name="Rectangle 20"/>
          <p:cNvSpPr>
            <a:spLocks noChangeAspect="1" noChangeArrowheads="1"/>
          </p:cNvSpPr>
          <p:nvPr/>
        </p:nvSpPr>
        <p:spPr bwMode="auto">
          <a:xfrm>
            <a:off x="1596996" y="2214554"/>
            <a:ext cx="1143000" cy="1143000"/>
          </a:xfrm>
          <a:prstGeom prst="rect">
            <a:avLst/>
          </a:prstGeom>
          <a:noFill/>
          <a:ln w="28575">
            <a:solidFill>
              <a:srgbClr val="FF0000"/>
            </a:solidFill>
            <a:miter lim="800000"/>
            <a:headEnd/>
            <a:tailEnd/>
          </a:ln>
          <a:effectLst/>
        </p:spPr>
        <p:txBody>
          <a:bodyPr wrap="none" anchor="ctr"/>
          <a:lstStyle/>
          <a:p>
            <a:endParaRPr lang="zh-TW" altLang="en-US"/>
          </a:p>
        </p:txBody>
      </p:sp>
      <p:grpSp>
        <p:nvGrpSpPr>
          <p:cNvPr id="26" name="Group 21"/>
          <p:cNvGrpSpPr>
            <a:grpSpLocks/>
          </p:cNvGrpSpPr>
          <p:nvPr/>
        </p:nvGrpSpPr>
        <p:grpSpPr bwMode="auto">
          <a:xfrm>
            <a:off x="5929318" y="2285977"/>
            <a:ext cx="2789238" cy="4175125"/>
            <a:chOff x="3807" y="1542"/>
            <a:chExt cx="1757" cy="2630"/>
          </a:xfrm>
        </p:grpSpPr>
        <p:sp>
          <p:nvSpPr>
            <p:cNvPr id="27" name="Freeform 22"/>
            <p:cNvSpPr>
              <a:spLocks/>
            </p:cNvSpPr>
            <p:nvPr/>
          </p:nvSpPr>
          <p:spPr bwMode="auto">
            <a:xfrm>
              <a:off x="4648" y="1542"/>
              <a:ext cx="104" cy="720"/>
            </a:xfrm>
            <a:custGeom>
              <a:avLst/>
              <a:gdLst/>
              <a:ahLst/>
              <a:cxnLst>
                <a:cxn ang="0">
                  <a:pos x="56" y="0"/>
                </a:cxn>
                <a:cxn ang="0">
                  <a:pos x="8" y="192"/>
                </a:cxn>
                <a:cxn ang="0">
                  <a:pos x="104" y="432"/>
                </a:cxn>
                <a:cxn ang="0">
                  <a:pos x="8" y="624"/>
                </a:cxn>
                <a:cxn ang="0">
                  <a:pos x="56" y="720"/>
                </a:cxn>
              </a:cxnLst>
              <a:rect l="0" t="0" r="r" b="b"/>
              <a:pathLst>
                <a:path w="104" h="720">
                  <a:moveTo>
                    <a:pt x="56" y="0"/>
                  </a:moveTo>
                  <a:cubicBezTo>
                    <a:pt x="28" y="60"/>
                    <a:pt x="0" y="120"/>
                    <a:pt x="8" y="192"/>
                  </a:cubicBezTo>
                  <a:cubicBezTo>
                    <a:pt x="16" y="264"/>
                    <a:pt x="104" y="360"/>
                    <a:pt x="104" y="432"/>
                  </a:cubicBezTo>
                  <a:cubicBezTo>
                    <a:pt x="104" y="504"/>
                    <a:pt x="16" y="576"/>
                    <a:pt x="8" y="624"/>
                  </a:cubicBezTo>
                  <a:cubicBezTo>
                    <a:pt x="0" y="672"/>
                    <a:pt x="48" y="704"/>
                    <a:pt x="56" y="720"/>
                  </a:cubicBezTo>
                </a:path>
              </a:pathLst>
            </a:custGeom>
            <a:noFill/>
            <a:ln w="9525" cap="flat">
              <a:solidFill>
                <a:schemeClr val="tx1"/>
              </a:solidFill>
              <a:prstDash val="dash"/>
              <a:round/>
              <a:headEnd/>
              <a:tailEnd/>
            </a:ln>
            <a:effectLst/>
          </p:spPr>
          <p:txBody>
            <a:bodyPr wrap="none" anchor="ctr"/>
            <a:lstStyle/>
            <a:p>
              <a:endParaRPr lang="zh-TW" altLang="en-US"/>
            </a:p>
          </p:txBody>
        </p:sp>
        <p:sp>
          <p:nvSpPr>
            <p:cNvPr id="28" name="Text Box 23"/>
            <p:cNvSpPr txBox="1">
              <a:spLocks noChangeArrowheads="1"/>
            </p:cNvSpPr>
            <p:nvPr/>
          </p:nvSpPr>
          <p:spPr bwMode="auto">
            <a:xfrm>
              <a:off x="4172" y="1781"/>
              <a:ext cx="343" cy="288"/>
            </a:xfrm>
            <a:prstGeom prst="rect">
              <a:avLst/>
            </a:prstGeom>
            <a:noFill/>
            <a:ln w="9525">
              <a:noFill/>
              <a:miter lim="800000"/>
              <a:headEnd/>
              <a:tailEnd/>
            </a:ln>
            <a:effectLst/>
          </p:spPr>
          <p:txBody>
            <a:bodyPr wrap="none">
              <a:spAutoFit/>
            </a:bodyPr>
            <a:lstStyle/>
            <a:p>
              <a:pPr eaLnBrk="0" hangingPunct="0"/>
              <a:r>
                <a:rPr lang="en-US" altLang="zh-TW" b="1">
                  <a:latin typeface="Trebuchet MS" pitchFamily="34" charset="0"/>
                  <a:ea typeface="新細明體" charset="-120"/>
                </a:rPr>
                <a:t>B1</a:t>
              </a:r>
              <a:endParaRPr lang="en-US" altLang="zh-TW">
                <a:latin typeface="Trebuchet MS" pitchFamily="34" charset="0"/>
                <a:ea typeface="新細明體" charset="-120"/>
              </a:endParaRPr>
            </a:p>
          </p:txBody>
        </p:sp>
        <p:sp>
          <p:nvSpPr>
            <p:cNvPr id="29" name="Text Box 24"/>
            <p:cNvSpPr txBox="1">
              <a:spLocks noChangeArrowheads="1"/>
            </p:cNvSpPr>
            <p:nvPr/>
          </p:nvSpPr>
          <p:spPr bwMode="auto">
            <a:xfrm>
              <a:off x="4892" y="1781"/>
              <a:ext cx="343" cy="288"/>
            </a:xfrm>
            <a:prstGeom prst="rect">
              <a:avLst/>
            </a:prstGeom>
            <a:noFill/>
            <a:ln w="9525">
              <a:noFill/>
              <a:miter lim="800000"/>
              <a:headEnd/>
              <a:tailEnd/>
            </a:ln>
            <a:effectLst/>
          </p:spPr>
          <p:txBody>
            <a:bodyPr wrap="none">
              <a:spAutoFit/>
            </a:bodyPr>
            <a:lstStyle/>
            <a:p>
              <a:pPr eaLnBrk="0" hangingPunct="0"/>
              <a:r>
                <a:rPr lang="en-US" altLang="zh-TW" b="1">
                  <a:latin typeface="Trebuchet MS" pitchFamily="34" charset="0"/>
                  <a:ea typeface="新細明體" charset="-120"/>
                </a:rPr>
                <a:t>B2</a:t>
              </a:r>
              <a:endParaRPr lang="en-US" altLang="zh-TW">
                <a:latin typeface="Trebuchet MS" pitchFamily="34" charset="0"/>
                <a:ea typeface="新細明體" charset="-120"/>
              </a:endParaRPr>
            </a:p>
          </p:txBody>
        </p:sp>
        <p:sp>
          <p:nvSpPr>
            <p:cNvPr id="30" name="Text Box 25"/>
            <p:cNvSpPr txBox="1">
              <a:spLocks noChangeArrowheads="1"/>
            </p:cNvSpPr>
            <p:nvPr/>
          </p:nvSpPr>
          <p:spPr bwMode="auto">
            <a:xfrm>
              <a:off x="4262" y="1946"/>
              <a:ext cx="116" cy="288"/>
            </a:xfrm>
            <a:prstGeom prst="rect">
              <a:avLst/>
            </a:prstGeom>
            <a:noFill/>
            <a:ln w="9525">
              <a:noFill/>
              <a:miter lim="800000"/>
              <a:headEnd/>
              <a:tailEnd/>
            </a:ln>
            <a:effectLst/>
          </p:spPr>
          <p:txBody>
            <a:bodyPr wrap="none">
              <a:spAutoFit/>
            </a:bodyPr>
            <a:lstStyle/>
            <a:p>
              <a:pPr eaLnBrk="0" hangingPunct="0"/>
              <a:endParaRPr lang="zh-TW" altLang="zh-TW"/>
            </a:p>
          </p:txBody>
        </p:sp>
        <p:sp>
          <p:nvSpPr>
            <p:cNvPr id="31" name="Text Box 26"/>
            <p:cNvSpPr txBox="1">
              <a:spLocks noChangeArrowheads="1"/>
            </p:cNvSpPr>
            <p:nvPr/>
          </p:nvSpPr>
          <p:spPr bwMode="auto">
            <a:xfrm>
              <a:off x="3807" y="2262"/>
              <a:ext cx="1665" cy="174"/>
            </a:xfrm>
            <a:prstGeom prst="rect">
              <a:avLst/>
            </a:prstGeom>
            <a:noFill/>
            <a:ln w="9525">
              <a:noFill/>
              <a:miter lim="800000"/>
              <a:headEnd/>
              <a:tailEnd/>
            </a:ln>
            <a:effectLst/>
          </p:spPr>
          <p:txBody>
            <a:bodyPr wrap="square">
              <a:spAutoFit/>
            </a:bodyPr>
            <a:lstStyle/>
            <a:p>
              <a:pPr algn="ctr" eaLnBrk="0" hangingPunct="0"/>
              <a:r>
                <a:rPr lang="en-US" altLang="zh-TW" sz="1200" b="1" dirty="0">
                  <a:ea typeface="新細明體" charset="-120"/>
                </a:rPr>
                <a:t>Minimal </a:t>
              </a:r>
              <a:r>
                <a:rPr lang="en-US" altLang="zh-TW" sz="1200" b="1" dirty="0" smtClean="0">
                  <a:ea typeface="新細明體" charset="-120"/>
                </a:rPr>
                <a:t>error</a:t>
              </a:r>
              <a:r>
                <a:rPr lang="zh-TW" altLang="en-US" sz="1200" b="1" dirty="0" smtClean="0">
                  <a:ea typeface="新細明體" charset="-120"/>
                </a:rPr>
                <a:t> </a:t>
              </a:r>
              <a:r>
                <a:rPr lang="en-US" altLang="zh-TW" sz="1200" b="1" dirty="0" smtClean="0">
                  <a:ea typeface="新細明體" charset="-120"/>
                </a:rPr>
                <a:t>boundary </a:t>
              </a:r>
              <a:r>
                <a:rPr lang="en-US" altLang="zh-TW" sz="1200" b="1" dirty="0">
                  <a:ea typeface="新細明體" charset="-120"/>
                </a:rPr>
                <a:t>cut</a:t>
              </a:r>
            </a:p>
          </p:txBody>
        </p:sp>
        <p:pic>
          <p:nvPicPr>
            <p:cNvPr id="32" name="Picture 27" descr="H:\figs\tile_DP_cut.tif"/>
            <p:cNvPicPr>
              <a:picLocks noChangeAspect="1" noChangeArrowheads="1"/>
            </p:cNvPicPr>
            <p:nvPr/>
          </p:nvPicPr>
          <p:blipFill>
            <a:blip r:embed="rId7"/>
            <a:srcRect/>
            <a:stretch>
              <a:fillRect/>
            </a:stretch>
          </p:blipFill>
          <p:spPr bwMode="auto">
            <a:xfrm>
              <a:off x="3888" y="2496"/>
              <a:ext cx="1676" cy="1676"/>
            </a:xfrm>
            <a:prstGeom prst="rect">
              <a:avLst/>
            </a:prstGeom>
            <a:noFill/>
          </p:spPr>
        </p:pic>
        <p:sp>
          <p:nvSpPr>
            <p:cNvPr id="33" name="Rectangle 28" descr="5%"/>
            <p:cNvSpPr>
              <a:spLocks noChangeAspect="1" noChangeArrowheads="1"/>
            </p:cNvSpPr>
            <p:nvPr/>
          </p:nvSpPr>
          <p:spPr bwMode="auto">
            <a:xfrm>
              <a:off x="4128" y="1542"/>
              <a:ext cx="720" cy="720"/>
            </a:xfrm>
            <a:prstGeom prst="rect">
              <a:avLst/>
            </a:prstGeom>
            <a:noFill/>
            <a:ln w="28575">
              <a:solidFill>
                <a:srgbClr val="504ACC"/>
              </a:solidFill>
              <a:miter lim="800000"/>
              <a:headEnd/>
              <a:tailEnd/>
            </a:ln>
            <a:effectLst/>
          </p:spPr>
          <p:txBody>
            <a:bodyPr wrap="none" anchor="ctr"/>
            <a:lstStyle/>
            <a:p>
              <a:endParaRPr lang="zh-TW" altLang="en-US"/>
            </a:p>
          </p:txBody>
        </p:sp>
        <p:sp>
          <p:nvSpPr>
            <p:cNvPr id="34" name="Rectangle 29"/>
            <p:cNvSpPr>
              <a:spLocks noChangeAspect="1" noChangeArrowheads="1"/>
            </p:cNvSpPr>
            <p:nvPr/>
          </p:nvSpPr>
          <p:spPr bwMode="auto">
            <a:xfrm>
              <a:off x="4560" y="1542"/>
              <a:ext cx="720" cy="720"/>
            </a:xfrm>
            <a:prstGeom prst="rect">
              <a:avLst/>
            </a:prstGeom>
            <a:noFill/>
            <a:ln w="28575">
              <a:solidFill>
                <a:srgbClr val="FF0000"/>
              </a:solidFill>
              <a:miter lim="800000"/>
              <a:headEnd/>
              <a:tailEnd/>
            </a:ln>
            <a:effectLst/>
          </p:spPr>
          <p:txBody>
            <a:bodyPr wrap="none" anchor="ctr"/>
            <a:lstStyle/>
            <a:p>
              <a:endParaRPr lang="zh-TW" altLang="en-US"/>
            </a:p>
          </p:txBody>
        </p:sp>
      </p:grpSp>
      <p:sp>
        <p:nvSpPr>
          <p:cNvPr id="35" name="Rectangle 30" descr="5%"/>
          <p:cNvSpPr>
            <a:spLocks noChangeAspect="1" noChangeArrowheads="1"/>
          </p:cNvSpPr>
          <p:nvPr/>
        </p:nvSpPr>
        <p:spPr bwMode="auto">
          <a:xfrm>
            <a:off x="428596" y="2214554"/>
            <a:ext cx="1143000" cy="1143000"/>
          </a:xfrm>
          <a:prstGeom prst="rect">
            <a:avLst/>
          </a:prstGeom>
          <a:noFill/>
          <a:ln w="28575">
            <a:solidFill>
              <a:srgbClr val="504ACC"/>
            </a:solidFill>
            <a:miter lim="800000"/>
            <a:headEnd/>
            <a:tailEnd/>
          </a:ln>
          <a:effectLst/>
        </p:spPr>
        <p:txBody>
          <a:bodyPr wrap="none" anchor="ctr"/>
          <a:lstStyle/>
          <a:p>
            <a:endParaRPr lang="zh-TW" altLang="en-US"/>
          </a:p>
        </p:txBody>
      </p:sp>
      <p:pic>
        <p:nvPicPr>
          <p:cNvPr id="36" name="Picture 31" descr="H:\figs\tile_match.tif"/>
          <p:cNvPicPr>
            <a:picLocks noChangeAspect="1" noChangeArrowheads="1"/>
          </p:cNvPicPr>
          <p:nvPr/>
        </p:nvPicPr>
        <p:blipFill>
          <a:blip r:embed="rId8"/>
          <a:srcRect/>
          <a:stretch>
            <a:fillRect/>
          </a:stretch>
        </p:blipFill>
        <p:spPr bwMode="auto">
          <a:xfrm>
            <a:off x="3168654" y="3800452"/>
            <a:ext cx="2660650" cy="2660650"/>
          </a:xfrm>
          <a:prstGeom prst="rect">
            <a:avLst/>
          </a:prstGeom>
          <a:noFill/>
        </p:spPr>
      </p:pic>
      <p:pic>
        <p:nvPicPr>
          <p:cNvPr id="37" name="Picture 32" descr="H:\figs\tile_DP.tif"/>
          <p:cNvPicPr>
            <a:picLocks noChangeAspect="1" noChangeArrowheads="1"/>
          </p:cNvPicPr>
          <p:nvPr/>
        </p:nvPicPr>
        <p:blipFill>
          <a:blip r:embed="rId9"/>
          <a:srcRect/>
          <a:stretch>
            <a:fillRect/>
          </a:stretch>
        </p:blipFill>
        <p:spPr bwMode="auto">
          <a:xfrm>
            <a:off x="6057904" y="3800452"/>
            <a:ext cx="2660650" cy="26606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ssolv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dissolve">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lstStyle/>
          <a:p>
            <a:r>
              <a:rPr lang="zh-TW" altLang="en-US" dirty="0" smtClean="0"/>
              <a:t>材質合成</a:t>
            </a:r>
            <a:endParaRPr lang="zh-TW" altLang="en-US" dirty="0"/>
          </a:p>
        </p:txBody>
      </p:sp>
      <p:sp>
        <p:nvSpPr>
          <p:cNvPr id="4" name="內容版面配置區 3"/>
          <p:cNvSpPr>
            <a:spLocks noGrp="1"/>
          </p:cNvSpPr>
          <p:nvPr>
            <p:ph idx="14"/>
          </p:nvPr>
        </p:nvSpPr>
        <p:spPr/>
        <p:txBody>
          <a:bodyPr/>
          <a:lstStyle/>
          <a:p>
            <a:r>
              <a:rPr lang="zh-TW" altLang="en-US" dirty="0" smtClean="0"/>
              <a:t>汙漬修復  </a:t>
            </a:r>
            <a:r>
              <a:rPr lang="en-US" altLang="zh-TW" dirty="0" smtClean="0"/>
              <a:t>9 / 15</a:t>
            </a:r>
            <a:endParaRPr lang="zh-TW" altLang="en-US" dirty="0" smtClean="0"/>
          </a:p>
          <a:p>
            <a:endParaRPr lang="zh-TW" altLang="en-US" dirty="0"/>
          </a:p>
        </p:txBody>
      </p:sp>
      <p:pic>
        <p:nvPicPr>
          <p:cNvPr id="5" name="Picture 2"/>
          <p:cNvPicPr>
            <a:picLocks noChangeAspect="1" noChangeArrowheads="1"/>
          </p:cNvPicPr>
          <p:nvPr/>
        </p:nvPicPr>
        <p:blipFill>
          <a:blip r:embed="rId2"/>
          <a:srcRect/>
          <a:stretch>
            <a:fillRect/>
          </a:stretch>
        </p:blipFill>
        <p:spPr bwMode="auto">
          <a:xfrm>
            <a:off x="428596" y="1785926"/>
            <a:ext cx="8404854" cy="3500462"/>
          </a:xfrm>
          <a:prstGeom prst="rect">
            <a:avLst/>
          </a:prstGeom>
          <a:noFill/>
          <a:ln w="9525">
            <a:noFill/>
            <a:miter lim="800000"/>
            <a:headEnd/>
            <a:tailEnd/>
          </a:ln>
        </p:spPr>
      </p:pic>
      <p:sp>
        <p:nvSpPr>
          <p:cNvPr id="6" name="文字方塊 5"/>
          <p:cNvSpPr txBox="1"/>
          <p:nvPr/>
        </p:nvSpPr>
        <p:spPr>
          <a:xfrm>
            <a:off x="1142976" y="5286388"/>
            <a:ext cx="2071702" cy="646331"/>
          </a:xfrm>
          <a:prstGeom prst="rect">
            <a:avLst/>
          </a:prstGeom>
          <a:noFill/>
        </p:spPr>
        <p:txBody>
          <a:bodyPr wrap="square" rtlCol="0">
            <a:spAutoFit/>
          </a:bodyPr>
          <a:lstStyle/>
          <a:p>
            <a:r>
              <a:rPr lang="zh-TW" altLang="en-US" sz="3600" dirty="0" smtClean="0"/>
              <a:t>樣本材質</a:t>
            </a:r>
            <a:endParaRPr lang="zh-TW" altLang="en-US" sz="3600" dirty="0"/>
          </a:p>
        </p:txBody>
      </p:sp>
      <p:sp>
        <p:nvSpPr>
          <p:cNvPr id="7" name="文字方塊 6"/>
          <p:cNvSpPr txBox="1"/>
          <p:nvPr/>
        </p:nvSpPr>
        <p:spPr>
          <a:xfrm>
            <a:off x="6143636" y="5286388"/>
            <a:ext cx="2071702" cy="646331"/>
          </a:xfrm>
          <a:prstGeom prst="rect">
            <a:avLst/>
          </a:prstGeom>
          <a:noFill/>
        </p:spPr>
        <p:txBody>
          <a:bodyPr wrap="square" rtlCol="0">
            <a:spAutoFit/>
          </a:bodyPr>
          <a:lstStyle/>
          <a:p>
            <a:r>
              <a:rPr lang="zh-TW" altLang="en-US" sz="3600" dirty="0" smtClean="0"/>
              <a:t>目標材質</a:t>
            </a:r>
            <a:endParaRPr lang="zh-TW"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zh-TW" altLang="en-US" dirty="0" smtClean="0"/>
              <a:t>假設現在偵測到一個污漬區域</a:t>
            </a:r>
            <a:r>
              <a:rPr lang="en-US" dirty="0" smtClean="0"/>
              <a:t>(</a:t>
            </a:r>
            <a:r>
              <a:rPr lang="zh-TW" altLang="en-US" dirty="0" smtClean="0"/>
              <a:t>紫色矩形</a:t>
            </a:r>
            <a:r>
              <a:rPr lang="en-US" dirty="0" smtClean="0"/>
              <a:t>)</a:t>
            </a:r>
            <a:r>
              <a:rPr lang="zh-TW" altLang="en-US" dirty="0" smtClean="0"/>
              <a:t>和一個污漬附近的乾淨區域</a:t>
            </a:r>
            <a:r>
              <a:rPr lang="en-US" dirty="0" smtClean="0"/>
              <a:t>(</a:t>
            </a:r>
            <a:r>
              <a:rPr lang="zh-TW" altLang="en-US" dirty="0" smtClean="0"/>
              <a:t>紅色矩形</a:t>
            </a:r>
            <a:r>
              <a:rPr lang="en-US" dirty="0" smtClean="0"/>
              <a:t>)</a:t>
            </a:r>
            <a:r>
              <a:rPr lang="zh-TW" altLang="en-US" dirty="0" smtClean="0"/>
              <a:t>，若僅使用紅色乾淨區域當作樣本材質，合成後直接覆蓋到紫色矩形上，會發現如最右圖在清除的污漬周圍會產生</a:t>
            </a:r>
            <a:r>
              <a:rPr lang="zh-TW" altLang="en-US" dirty="0" smtClean="0">
                <a:solidFill>
                  <a:srgbClr val="FF0000"/>
                </a:solidFill>
              </a:rPr>
              <a:t>明顯的裂縫</a:t>
            </a:r>
            <a:r>
              <a:rPr lang="zh-TW" altLang="en-US" dirty="0" smtClean="0"/>
              <a:t>，所以我們必須要多考慮合成的乾淨材質與被填補的污漬周圍之接合處是否能夠銜接。</a:t>
            </a:r>
          </a:p>
          <a:p>
            <a:endParaRPr lang="en-US" altLang="zh-TW" dirty="0" smtClean="0"/>
          </a:p>
        </p:txBody>
      </p:sp>
      <p:sp>
        <p:nvSpPr>
          <p:cNvPr id="3" name="標題 2"/>
          <p:cNvSpPr>
            <a:spLocks noGrp="1"/>
          </p:cNvSpPr>
          <p:nvPr>
            <p:ph type="title"/>
          </p:nvPr>
        </p:nvSpPr>
        <p:spPr/>
        <p:txBody>
          <a:bodyPr>
            <a:normAutofit/>
          </a:bodyPr>
          <a:lstStyle/>
          <a:p>
            <a:pPr lvl="0"/>
            <a:r>
              <a:rPr lang="zh-TW" altLang="en-US" dirty="0" smtClean="0"/>
              <a:t>材質合成</a:t>
            </a:r>
            <a:r>
              <a:rPr lang="en-US" altLang="zh-TW" dirty="0" smtClean="0"/>
              <a:t>-</a:t>
            </a:r>
            <a:r>
              <a:rPr lang="zh-TW" altLang="en-US" dirty="0" smtClean="0"/>
              <a:t>矩形鄰域</a:t>
            </a:r>
            <a:r>
              <a:rPr lang="en-US" altLang="zh-TW" dirty="0" smtClean="0"/>
              <a:t>(</a:t>
            </a:r>
            <a:r>
              <a:rPr lang="zh-TW" altLang="en-US" dirty="0" smtClean="0"/>
              <a:t>限制材質合成</a:t>
            </a:r>
            <a:r>
              <a:rPr lang="en-US" altLang="zh-TW" dirty="0" smtClean="0"/>
              <a:t>)</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10 / 15</a:t>
            </a:r>
            <a:endParaRPr lang="zh-TW" altLang="en-US" dirty="0" smtClean="0"/>
          </a:p>
        </p:txBody>
      </p:sp>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584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pSp>
        <p:nvGrpSpPr>
          <p:cNvPr id="13" name="群組 12"/>
          <p:cNvGrpSpPr/>
          <p:nvPr/>
        </p:nvGrpSpPr>
        <p:grpSpPr>
          <a:xfrm>
            <a:off x="571472" y="4071942"/>
            <a:ext cx="8228572" cy="1500198"/>
            <a:chOff x="591590" y="4071942"/>
            <a:chExt cx="8228572" cy="1500198"/>
          </a:xfrm>
        </p:grpSpPr>
        <p:pic>
          <p:nvPicPr>
            <p:cNvPr id="3074" name="圖片 11" descr="小材質合成_污漬"/>
            <p:cNvPicPr>
              <a:picLocks noChangeAspect="1" noChangeArrowheads="1"/>
            </p:cNvPicPr>
            <p:nvPr/>
          </p:nvPicPr>
          <p:blipFill>
            <a:blip r:embed="rId2"/>
            <a:srcRect/>
            <a:stretch>
              <a:fillRect/>
            </a:stretch>
          </p:blipFill>
          <p:spPr bwMode="auto">
            <a:xfrm>
              <a:off x="591590" y="4071942"/>
              <a:ext cx="2523060" cy="1500198"/>
            </a:xfrm>
            <a:prstGeom prst="rect">
              <a:avLst/>
            </a:prstGeom>
            <a:noFill/>
            <a:ln w="9525">
              <a:noFill/>
              <a:miter lim="800000"/>
              <a:headEnd/>
              <a:tailEnd/>
            </a:ln>
          </p:spPr>
        </p:pic>
        <p:pic>
          <p:nvPicPr>
            <p:cNvPr id="3075" name="圖片 12" descr="小材質合成_乾淨區域"/>
            <p:cNvPicPr>
              <a:picLocks noChangeAspect="1" noChangeArrowheads="1"/>
            </p:cNvPicPr>
            <p:nvPr/>
          </p:nvPicPr>
          <p:blipFill>
            <a:blip r:embed="rId3"/>
            <a:srcRect/>
            <a:stretch>
              <a:fillRect/>
            </a:stretch>
          </p:blipFill>
          <p:spPr bwMode="auto">
            <a:xfrm>
              <a:off x="3286116" y="4071942"/>
              <a:ext cx="2483283" cy="1477468"/>
            </a:xfrm>
            <a:prstGeom prst="rect">
              <a:avLst/>
            </a:prstGeom>
            <a:noFill/>
            <a:ln w="9525">
              <a:noFill/>
              <a:miter lim="800000"/>
              <a:headEnd/>
              <a:tailEnd/>
            </a:ln>
          </p:spPr>
        </p:pic>
        <p:sp>
          <p:nvSpPr>
            <p:cNvPr id="10" name="向右箭號 9"/>
            <p:cNvSpPr/>
            <p:nvPr/>
          </p:nvSpPr>
          <p:spPr>
            <a:xfrm>
              <a:off x="5857884" y="4643446"/>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76801" name="Picture 1"/>
            <p:cNvPicPr>
              <a:picLocks noChangeAspect="1" noChangeArrowheads="1"/>
            </p:cNvPicPr>
            <p:nvPr/>
          </p:nvPicPr>
          <p:blipFill>
            <a:blip r:embed="rId4"/>
            <a:srcRect/>
            <a:stretch>
              <a:fillRect/>
            </a:stretch>
          </p:blipFill>
          <p:spPr bwMode="auto">
            <a:xfrm>
              <a:off x="6286512" y="4071942"/>
              <a:ext cx="2533650" cy="1495425"/>
            </a:xfrm>
            <a:prstGeom prst="rect">
              <a:avLst/>
            </a:prstGeom>
            <a:noFill/>
            <a:ln w="9525">
              <a:noFill/>
              <a:miter lim="800000"/>
              <a:headEnd/>
              <a:tailEnd/>
            </a:ln>
          </p:spPr>
        </p:pic>
      </p:grpSp>
      <p:pic>
        <p:nvPicPr>
          <p:cNvPr id="76802" name="Picture 2"/>
          <p:cNvPicPr>
            <a:picLocks noChangeAspect="1" noChangeArrowheads="1"/>
          </p:cNvPicPr>
          <p:nvPr/>
        </p:nvPicPr>
        <p:blipFill>
          <a:blip r:embed="rId5"/>
          <a:srcRect/>
          <a:stretch>
            <a:fillRect/>
          </a:stretch>
        </p:blipFill>
        <p:spPr bwMode="auto">
          <a:xfrm>
            <a:off x="6286512" y="4071942"/>
            <a:ext cx="2543175" cy="1514475"/>
          </a:xfrm>
          <a:prstGeom prst="rect">
            <a:avLst/>
          </a:prstGeom>
          <a:noFill/>
          <a:ln w="38100">
            <a:solidFill>
              <a:srgbClr val="00FF00"/>
            </a:solidFill>
            <a:miter lim="800000"/>
            <a:headEnd/>
            <a:tailEnd/>
          </a:ln>
        </p:spPr>
      </p:pic>
      <p:pic>
        <p:nvPicPr>
          <p:cNvPr id="91140" name="Picture 4"/>
          <p:cNvPicPr>
            <a:picLocks noChangeAspect="1" noChangeArrowheads="1"/>
          </p:cNvPicPr>
          <p:nvPr/>
        </p:nvPicPr>
        <p:blipFill>
          <a:blip r:embed="rId6"/>
          <a:srcRect/>
          <a:stretch>
            <a:fillRect/>
          </a:stretch>
        </p:blipFill>
        <p:spPr bwMode="auto">
          <a:xfrm>
            <a:off x="500034" y="3214686"/>
            <a:ext cx="5286412" cy="2994220"/>
          </a:xfrm>
          <a:prstGeom prst="rect">
            <a:avLst/>
          </a:prstGeom>
          <a:noFill/>
          <a:ln w="3175">
            <a:solidFill>
              <a:schemeClr val="tx1"/>
            </a:solidFill>
            <a:miter lim="800000"/>
            <a:headEnd/>
            <a:tailEnd/>
          </a:ln>
        </p:spPr>
      </p:pic>
      <p:sp>
        <p:nvSpPr>
          <p:cNvPr id="14" name="向右箭號 13"/>
          <p:cNvSpPr/>
          <p:nvPr/>
        </p:nvSpPr>
        <p:spPr>
          <a:xfrm>
            <a:off x="5857884" y="4714884"/>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1140"/>
                                        </p:tgtEl>
                                        <p:attrNameLst>
                                          <p:attrName>style.visibility</p:attrName>
                                        </p:attrNameLst>
                                      </p:cBhvr>
                                      <p:to>
                                        <p:strVal val="visible"/>
                                      </p:to>
                                    </p:set>
                                    <p:animEffect transition="in" filter="box(in)">
                                      <p:cBhvr>
                                        <p:cTn id="12" dur="500"/>
                                        <p:tgtEl>
                                          <p:spTgt spid="911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76802"/>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3.61111E-6 -2.96296E-6 L -3.61111E-6 -0.38842 " pathEditMode="relative" ptsTypes="AA">
                                      <p:cBhvr>
                                        <p:cTn id="22" dur="2000" fill="hold"/>
                                        <p:tgtEl>
                                          <p:spTgt spid="13"/>
                                        </p:tgtEl>
                                        <p:attrNameLst>
                                          <p:attrName>ppt_x</p:attrName>
                                          <p:attrName>ppt_y</p:attrName>
                                        </p:attrNameLst>
                                      </p:cBhvr>
                                    </p:animMotion>
                                  </p:childTnLst>
                                </p:cTn>
                              </p:par>
                              <p:par>
                                <p:cTn id="23" presetID="10" presetClass="exit" presetSubtype="0" fill="hold" grpId="0" nodeType="withEffect">
                                  <p:stCondLst>
                                    <p:cond delay="0"/>
                                  </p:stCondLst>
                                  <p:childTnLst>
                                    <p:animEffect transition="out" filter="fade">
                                      <p:cBhvr>
                                        <p:cTn id="24" dur="1000"/>
                                        <p:tgtEl>
                                          <p:spTgt spid="2">
                                            <p:txEl>
                                              <p:pRg st="0" end="0"/>
                                            </p:txEl>
                                          </p:spTgt>
                                        </p:tgtEl>
                                      </p:cBhvr>
                                    </p:animEffect>
                                    <p:set>
                                      <p:cBhvr>
                                        <p:cTn id="25" dur="1" fill="hold">
                                          <p:stCondLst>
                                            <p:cond delay="9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Poisson Image Editing</a:t>
            </a:r>
            <a:endParaRPr lang="zh-TW" altLang="en-US" dirty="0"/>
          </a:p>
        </p:txBody>
      </p:sp>
      <p:sp>
        <p:nvSpPr>
          <p:cNvPr id="4" name="內容版面配置區 3"/>
          <p:cNvSpPr>
            <a:spLocks noGrp="1"/>
          </p:cNvSpPr>
          <p:nvPr>
            <p:ph idx="14"/>
          </p:nvPr>
        </p:nvSpPr>
        <p:spPr/>
        <p:txBody>
          <a:bodyPr/>
          <a:lstStyle/>
          <a:p>
            <a:r>
              <a:rPr lang="zh-TW" altLang="en-US" dirty="0" smtClean="0"/>
              <a:t>汙漬修復  </a:t>
            </a:r>
            <a:r>
              <a:rPr lang="en-US" altLang="zh-TW" dirty="0" smtClean="0"/>
              <a:t>11 / 15</a:t>
            </a:r>
            <a:endParaRPr lang="zh-TW" altLang="en-US" dirty="0" smtClean="0"/>
          </a:p>
          <a:p>
            <a:endParaRPr lang="zh-TW" altLang="en-US" dirty="0"/>
          </a:p>
        </p:txBody>
      </p:sp>
      <p:sp>
        <p:nvSpPr>
          <p:cNvPr id="8" name="內容版面配置區 7"/>
          <p:cNvSpPr>
            <a:spLocks noGrp="1"/>
          </p:cNvSpPr>
          <p:nvPr>
            <p:ph idx="1"/>
          </p:nvPr>
        </p:nvSpPr>
        <p:spPr/>
        <p:txBody>
          <a:bodyPr/>
          <a:lstStyle/>
          <a:p>
            <a:r>
              <a:rPr lang="zh-TW" altLang="en-US" dirty="0" smtClean="0"/>
              <a:t>經過材質合成後取代污漬的部分可能會因為亮度、顏色的差異和原來污漬周圍的區域產生細縫，所以我們使用</a:t>
            </a:r>
            <a:r>
              <a:rPr lang="en-US" altLang="zh-TW" dirty="0" smtClean="0"/>
              <a:t>Poisson Image Editing</a:t>
            </a:r>
            <a:r>
              <a:rPr lang="zh-TW" altLang="en-US" dirty="0" smtClean="0"/>
              <a:t>來改善此問題</a:t>
            </a:r>
            <a:endParaRPr lang="zh-TW" altLang="en-US" dirty="0"/>
          </a:p>
        </p:txBody>
      </p:sp>
      <p:pic>
        <p:nvPicPr>
          <p:cNvPr id="76805" name="Picture 5"/>
          <p:cNvPicPr>
            <a:picLocks noChangeAspect="1" noChangeArrowheads="1"/>
          </p:cNvPicPr>
          <p:nvPr/>
        </p:nvPicPr>
        <p:blipFill>
          <a:blip r:embed="rId2"/>
          <a:srcRect/>
          <a:stretch>
            <a:fillRect/>
          </a:stretch>
        </p:blipFill>
        <p:spPr bwMode="auto">
          <a:xfrm>
            <a:off x="3714744" y="3214686"/>
            <a:ext cx="1714500" cy="1905000"/>
          </a:xfrm>
          <a:prstGeom prst="rect">
            <a:avLst/>
          </a:prstGeom>
          <a:noFill/>
          <a:ln w="9525">
            <a:noFill/>
            <a:miter lim="800000"/>
            <a:headEnd/>
            <a:tailEnd/>
          </a:ln>
        </p:spPr>
      </p:pic>
      <p:pic>
        <p:nvPicPr>
          <p:cNvPr id="76806" name="Picture 6" descr="E:\葉昱志\論文區\最新版版\影像區\影像區\新資料夾\dirty_red.png"/>
          <p:cNvPicPr>
            <a:picLocks noChangeAspect="1" noChangeArrowheads="1"/>
          </p:cNvPicPr>
          <p:nvPr/>
        </p:nvPicPr>
        <p:blipFill>
          <a:blip r:embed="rId3"/>
          <a:srcRect/>
          <a:stretch>
            <a:fillRect/>
          </a:stretch>
        </p:blipFill>
        <p:spPr bwMode="auto">
          <a:xfrm>
            <a:off x="3714744" y="3214686"/>
            <a:ext cx="1714500" cy="1905000"/>
          </a:xfrm>
          <a:prstGeom prst="rect">
            <a:avLst/>
          </a:prstGeom>
          <a:noFill/>
          <a:ln w="25400">
            <a:solidFill>
              <a:srgbClr val="00FF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lstStyle/>
          <a:p>
            <a:r>
              <a:rPr lang="en-US" altLang="zh-TW" dirty="0" smtClean="0"/>
              <a:t>Poisson Image Editing</a:t>
            </a:r>
            <a:endParaRPr lang="zh-TW" altLang="en-US" dirty="0"/>
          </a:p>
        </p:txBody>
      </p:sp>
      <p:sp>
        <p:nvSpPr>
          <p:cNvPr id="4" name="內容版面配置區 3"/>
          <p:cNvSpPr>
            <a:spLocks noGrp="1"/>
          </p:cNvSpPr>
          <p:nvPr>
            <p:ph idx="14"/>
          </p:nvPr>
        </p:nvSpPr>
        <p:spPr/>
        <p:txBody>
          <a:bodyPr/>
          <a:lstStyle/>
          <a:p>
            <a:r>
              <a:rPr lang="zh-TW" altLang="en-US" dirty="0" smtClean="0"/>
              <a:t>汙漬修復  </a:t>
            </a:r>
            <a:r>
              <a:rPr lang="en-US" altLang="zh-TW" dirty="0" smtClean="0"/>
              <a:t>12 / 15</a:t>
            </a:r>
            <a:endParaRPr lang="zh-TW" altLang="en-US" dirty="0" smtClean="0"/>
          </a:p>
          <a:p>
            <a:endParaRPr lang="zh-TW" altLang="en-US" dirty="0"/>
          </a:p>
        </p:txBody>
      </p:sp>
      <p:pic>
        <p:nvPicPr>
          <p:cNvPr id="91138" name="Picture 2"/>
          <p:cNvPicPr>
            <a:picLocks noChangeAspect="1" noChangeArrowheads="1"/>
          </p:cNvPicPr>
          <p:nvPr/>
        </p:nvPicPr>
        <p:blipFill>
          <a:blip r:embed="rId2"/>
          <a:srcRect/>
          <a:stretch>
            <a:fillRect/>
          </a:stretch>
        </p:blipFill>
        <p:spPr bwMode="auto">
          <a:xfrm>
            <a:off x="285720" y="2000240"/>
            <a:ext cx="1714500" cy="1905000"/>
          </a:xfrm>
          <a:prstGeom prst="rect">
            <a:avLst/>
          </a:prstGeom>
          <a:noFill/>
          <a:ln w="9525">
            <a:noFill/>
            <a:miter lim="800000"/>
            <a:headEnd/>
            <a:tailEnd/>
          </a:ln>
        </p:spPr>
      </p:pic>
      <p:sp>
        <p:nvSpPr>
          <p:cNvPr id="8" name="向右箭號 7"/>
          <p:cNvSpPr/>
          <p:nvPr/>
        </p:nvSpPr>
        <p:spPr>
          <a:xfrm>
            <a:off x="2143108" y="2857496"/>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12" name="Picture 35" descr="i1"/>
          <p:cNvPicPr>
            <a:picLocks noChangeAspect="1" noChangeArrowheads="1"/>
          </p:cNvPicPr>
          <p:nvPr/>
        </p:nvPicPr>
        <p:blipFill>
          <a:blip r:embed="rId3"/>
          <a:srcRect/>
          <a:stretch>
            <a:fillRect/>
          </a:stretch>
        </p:blipFill>
        <p:spPr bwMode="auto">
          <a:xfrm>
            <a:off x="2285984" y="3857628"/>
            <a:ext cx="2425710" cy="1819283"/>
          </a:xfrm>
          <a:prstGeom prst="rect">
            <a:avLst/>
          </a:prstGeom>
          <a:noFill/>
        </p:spPr>
      </p:pic>
      <p:sp>
        <p:nvSpPr>
          <p:cNvPr id="13" name="矩形 12"/>
          <p:cNvSpPr/>
          <p:nvPr/>
        </p:nvSpPr>
        <p:spPr>
          <a:xfrm>
            <a:off x="2786050" y="5572140"/>
            <a:ext cx="2364750" cy="369332"/>
          </a:xfrm>
          <a:prstGeom prst="rect">
            <a:avLst/>
          </a:prstGeom>
        </p:spPr>
        <p:txBody>
          <a:bodyPr wrap="none">
            <a:spAutoFit/>
          </a:bodyPr>
          <a:lstStyle/>
          <a:p>
            <a:r>
              <a:rPr lang="en-US" altLang="zh-TW" dirty="0" smtClean="0"/>
              <a:t>Image as 2D function</a:t>
            </a:r>
            <a:endParaRPr lang="zh-TW" altLang="en-US" dirty="0"/>
          </a:p>
        </p:txBody>
      </p:sp>
      <p:sp>
        <p:nvSpPr>
          <p:cNvPr id="14" name="矩形 13"/>
          <p:cNvSpPr/>
          <p:nvPr/>
        </p:nvSpPr>
        <p:spPr>
          <a:xfrm>
            <a:off x="5072066" y="1643050"/>
            <a:ext cx="1402948" cy="369332"/>
          </a:xfrm>
          <a:prstGeom prst="rect">
            <a:avLst/>
          </a:prstGeom>
        </p:spPr>
        <p:txBody>
          <a:bodyPr wrap="none">
            <a:spAutoFit/>
          </a:bodyPr>
          <a:lstStyle/>
          <a:p>
            <a:r>
              <a:rPr lang="zh-TW" altLang="en-US" dirty="0" smtClean="0"/>
              <a:t>目的→估計</a:t>
            </a:r>
            <a:r>
              <a:rPr lang="en-US" altLang="zh-TW" i="1" dirty="0" smtClean="0"/>
              <a:t>f</a:t>
            </a:r>
            <a:endParaRPr lang="zh-TW" altLang="en-US" i="1" baseline="30000" dirty="0"/>
          </a:p>
        </p:txBody>
      </p:sp>
      <p:sp>
        <p:nvSpPr>
          <p:cNvPr id="15" name="向右箭號 14"/>
          <p:cNvSpPr/>
          <p:nvPr/>
        </p:nvSpPr>
        <p:spPr>
          <a:xfrm>
            <a:off x="4500562" y="2857496"/>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7" name="矩形 16"/>
          <p:cNvSpPr/>
          <p:nvPr/>
        </p:nvSpPr>
        <p:spPr>
          <a:xfrm>
            <a:off x="4929190" y="4143380"/>
            <a:ext cx="1857388" cy="1477328"/>
          </a:xfrm>
          <a:prstGeom prst="rect">
            <a:avLst/>
          </a:prstGeom>
        </p:spPr>
        <p:txBody>
          <a:bodyPr wrap="square">
            <a:spAutoFit/>
          </a:bodyPr>
          <a:lstStyle/>
          <a:p>
            <a:r>
              <a:rPr lang="zh-TW" altLang="en-US" dirty="0" smtClean="0"/>
              <a:t>簡單估計</a:t>
            </a:r>
            <a:r>
              <a:rPr lang="en-US" i="1" dirty="0" smtClean="0"/>
              <a:t>f</a:t>
            </a:r>
            <a:r>
              <a:rPr lang="zh-TW" altLang="en-US" dirty="0" smtClean="0"/>
              <a:t> ：</a:t>
            </a:r>
            <a:endParaRPr lang="en-US" altLang="zh-TW" dirty="0" smtClean="0"/>
          </a:p>
          <a:p>
            <a:r>
              <a:rPr lang="zh-TW" altLang="en-US" dirty="0" smtClean="0"/>
              <a:t>利用最接近</a:t>
            </a:r>
            <a:r>
              <a:rPr lang="en-US" altLang="zh-TW" dirty="0" smtClean="0"/>
              <a:t>Ω</a:t>
            </a:r>
            <a:r>
              <a:rPr lang="zh-TW" altLang="en-US" dirty="0" smtClean="0"/>
              <a:t>且存在的像素</a:t>
            </a:r>
            <a:r>
              <a:rPr lang="en-US" altLang="zh-TW" dirty="0" smtClean="0"/>
              <a:t>(</a:t>
            </a:r>
            <a:r>
              <a:rPr lang="en-US" dirty="0" smtClean="0"/>
              <a:t>∂</a:t>
            </a:r>
            <a:r>
              <a:rPr lang="en-US" altLang="zh-TW" dirty="0" smtClean="0"/>
              <a:t>Ω)</a:t>
            </a:r>
            <a:r>
              <a:rPr lang="zh-TW" altLang="en-US" dirty="0" smtClean="0"/>
              <a:t>去內插</a:t>
            </a:r>
            <a:r>
              <a:rPr lang="en-US" i="1" dirty="0" smtClean="0"/>
              <a:t>f</a:t>
            </a:r>
            <a:r>
              <a:rPr lang="zh-TW" altLang="en-US" dirty="0" smtClean="0"/>
              <a:t>的值</a:t>
            </a:r>
            <a:endParaRPr lang="en-US" altLang="zh-TW" dirty="0" smtClean="0"/>
          </a:p>
          <a:p>
            <a:r>
              <a:rPr lang="en-US" altLang="zh-TW" dirty="0" smtClean="0"/>
              <a:t>(</a:t>
            </a:r>
            <a:r>
              <a:rPr lang="zh-TW" altLang="en-US" dirty="0" smtClean="0"/>
              <a:t>希望△</a:t>
            </a:r>
            <a:r>
              <a:rPr lang="en-US" i="1" dirty="0" smtClean="0"/>
              <a:t>f</a:t>
            </a:r>
            <a:r>
              <a:rPr lang="zh-TW" altLang="en-US" dirty="0" smtClean="0"/>
              <a:t>≒</a:t>
            </a:r>
            <a:r>
              <a:rPr lang="en-US" altLang="zh-TW" dirty="0" smtClean="0"/>
              <a:t>0)</a:t>
            </a:r>
            <a:endParaRPr lang="zh-TW" altLang="en-US" dirty="0"/>
          </a:p>
        </p:txBody>
      </p:sp>
      <p:sp>
        <p:nvSpPr>
          <p:cNvPr id="20" name="向右箭號 19"/>
          <p:cNvSpPr/>
          <p:nvPr/>
        </p:nvSpPr>
        <p:spPr>
          <a:xfrm>
            <a:off x="6786578" y="2857496"/>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21" name="圖片 20"/>
          <p:cNvPicPr/>
          <p:nvPr/>
        </p:nvPicPr>
        <p:blipFill>
          <a:blip r:embed="rId4"/>
          <a:srcRect/>
          <a:stretch>
            <a:fillRect/>
          </a:stretch>
        </p:blipFill>
        <p:spPr bwMode="auto">
          <a:xfrm>
            <a:off x="7215206" y="2000240"/>
            <a:ext cx="1714500" cy="1905000"/>
          </a:xfrm>
          <a:prstGeom prst="rect">
            <a:avLst/>
          </a:prstGeom>
          <a:noFill/>
          <a:ln w="9525">
            <a:noFill/>
            <a:miter lim="800000"/>
            <a:headEnd/>
            <a:tailEnd/>
          </a:ln>
        </p:spPr>
      </p:pic>
      <p:sp>
        <p:nvSpPr>
          <p:cNvPr id="22" name="矩形 21"/>
          <p:cNvSpPr/>
          <p:nvPr/>
        </p:nvSpPr>
        <p:spPr>
          <a:xfrm>
            <a:off x="7643834" y="3571876"/>
            <a:ext cx="877163" cy="369332"/>
          </a:xfrm>
          <a:prstGeom prst="rect">
            <a:avLst/>
          </a:prstGeom>
        </p:spPr>
        <p:txBody>
          <a:bodyPr wrap="none">
            <a:spAutoFit/>
          </a:bodyPr>
          <a:lstStyle/>
          <a:p>
            <a:r>
              <a:rPr lang="zh-TW" altLang="en-US" b="1" dirty="0" smtClean="0"/>
              <a:t>模糊！</a:t>
            </a:r>
            <a:endParaRPr lang="zh-TW" altLang="en-US" b="1" dirty="0"/>
          </a:p>
        </p:txBody>
      </p:sp>
      <p:pic>
        <p:nvPicPr>
          <p:cNvPr id="75777" name="Picture 1"/>
          <p:cNvPicPr>
            <a:picLocks noChangeAspect="1" noChangeArrowheads="1"/>
          </p:cNvPicPr>
          <p:nvPr/>
        </p:nvPicPr>
        <p:blipFill>
          <a:blip r:embed="rId5"/>
          <a:srcRect/>
          <a:stretch>
            <a:fillRect/>
          </a:stretch>
        </p:blipFill>
        <p:spPr bwMode="auto">
          <a:xfrm>
            <a:off x="2643174" y="2000240"/>
            <a:ext cx="1733550" cy="1924050"/>
          </a:xfrm>
          <a:prstGeom prst="rect">
            <a:avLst/>
          </a:prstGeom>
          <a:noFill/>
          <a:ln w="9525">
            <a:noFill/>
            <a:miter lim="800000"/>
            <a:headEnd/>
            <a:tailEnd/>
          </a:ln>
        </p:spPr>
      </p:pic>
      <p:pic>
        <p:nvPicPr>
          <p:cNvPr id="75779" name="Picture 3"/>
          <p:cNvPicPr>
            <a:picLocks noChangeAspect="1" noChangeArrowheads="1"/>
          </p:cNvPicPr>
          <p:nvPr/>
        </p:nvPicPr>
        <p:blipFill>
          <a:blip r:embed="rId6"/>
          <a:srcRect/>
          <a:stretch>
            <a:fillRect/>
          </a:stretch>
        </p:blipFill>
        <p:spPr bwMode="auto">
          <a:xfrm>
            <a:off x="4929190" y="2000240"/>
            <a:ext cx="1752600" cy="1943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par>
                                <p:cTn id="14" presetID="4" presetClass="entr" presetSubtype="16" fill="hold" nodeType="withEffect">
                                  <p:stCondLst>
                                    <p:cond delay="0"/>
                                  </p:stCondLst>
                                  <p:childTnLst>
                                    <p:set>
                                      <p:cBhvr>
                                        <p:cTn id="15" dur="1" fill="hold">
                                          <p:stCondLst>
                                            <p:cond delay="0"/>
                                          </p:stCondLst>
                                        </p:cTn>
                                        <p:tgtEl>
                                          <p:spTgt spid="75777"/>
                                        </p:tgtEl>
                                        <p:attrNameLst>
                                          <p:attrName>style.visibility</p:attrName>
                                        </p:attrNameLst>
                                      </p:cBhvr>
                                      <p:to>
                                        <p:strVal val="visible"/>
                                      </p:to>
                                    </p:set>
                                    <p:animEffect transition="in" filter="box(in)">
                                      <p:cBhvr>
                                        <p:cTn id="16" dur="500"/>
                                        <p:tgtEl>
                                          <p:spTgt spid="7577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500"/>
                                        <p:tgtEl>
                                          <p:spTgt spid="15"/>
                                        </p:tgtEl>
                                      </p:cBhvr>
                                    </p:animEffect>
                                  </p:childTnLst>
                                </p:cTn>
                              </p:par>
                              <p:par>
                                <p:cTn id="27" presetID="4" presetClass="entr" presetSubtype="16" fill="hold" nodeType="withEffect">
                                  <p:stCondLst>
                                    <p:cond delay="0"/>
                                  </p:stCondLst>
                                  <p:childTnLst>
                                    <p:set>
                                      <p:cBhvr>
                                        <p:cTn id="28" dur="1" fill="hold">
                                          <p:stCondLst>
                                            <p:cond delay="0"/>
                                          </p:stCondLst>
                                        </p:cTn>
                                        <p:tgtEl>
                                          <p:spTgt spid="75779"/>
                                        </p:tgtEl>
                                        <p:attrNameLst>
                                          <p:attrName>style.visibility</p:attrName>
                                        </p:attrNameLst>
                                      </p:cBhvr>
                                      <p:to>
                                        <p:strVal val="visible"/>
                                      </p:to>
                                    </p:set>
                                    <p:animEffect transition="in" filter="box(in)">
                                      <p:cBhvr>
                                        <p:cTn id="29" dur="500"/>
                                        <p:tgtEl>
                                          <p:spTgt spid="75779"/>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ox(i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500"/>
                                        <p:tgtEl>
                                          <p:spTgt spid="20"/>
                                        </p:tgtEl>
                                      </p:cBhvr>
                                    </p:animEffect>
                                  </p:childTnLst>
                                </p:cTn>
                              </p:par>
                              <p:par>
                                <p:cTn id="38" presetID="4" presetClass="entr" presetSubtype="16"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ox(i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ox(i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P spid="15" grpId="0" animBg="1"/>
      <p:bldP spid="17" grpId="0"/>
      <p:bldP spid="20" grpId="0" animBg="1"/>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lstStyle/>
          <a:p>
            <a:r>
              <a:rPr lang="en-US" altLang="zh-TW" dirty="0" smtClean="0"/>
              <a:t>Poisson Image Editing</a:t>
            </a:r>
            <a:endParaRPr lang="zh-TW" altLang="en-US" dirty="0"/>
          </a:p>
        </p:txBody>
      </p:sp>
      <p:sp>
        <p:nvSpPr>
          <p:cNvPr id="4" name="內容版面配置區 3"/>
          <p:cNvSpPr>
            <a:spLocks noGrp="1"/>
          </p:cNvSpPr>
          <p:nvPr>
            <p:ph idx="14"/>
          </p:nvPr>
        </p:nvSpPr>
        <p:spPr/>
        <p:txBody>
          <a:bodyPr/>
          <a:lstStyle/>
          <a:p>
            <a:r>
              <a:rPr lang="zh-TW" altLang="en-US" dirty="0" smtClean="0"/>
              <a:t>汙漬修復  </a:t>
            </a:r>
            <a:r>
              <a:rPr lang="en-US" altLang="zh-TW" dirty="0" smtClean="0"/>
              <a:t>13 / 15</a:t>
            </a:r>
            <a:endParaRPr lang="zh-TW" altLang="en-US" dirty="0" smtClean="0"/>
          </a:p>
          <a:p>
            <a:endParaRPr lang="zh-TW" altLang="en-US" dirty="0"/>
          </a:p>
        </p:txBody>
      </p:sp>
      <p:pic>
        <p:nvPicPr>
          <p:cNvPr id="91138" name="Picture 2"/>
          <p:cNvPicPr>
            <a:picLocks noChangeAspect="1" noChangeArrowheads="1"/>
          </p:cNvPicPr>
          <p:nvPr/>
        </p:nvPicPr>
        <p:blipFill>
          <a:blip r:embed="rId2"/>
          <a:srcRect/>
          <a:stretch>
            <a:fillRect/>
          </a:stretch>
        </p:blipFill>
        <p:spPr bwMode="auto">
          <a:xfrm>
            <a:off x="285720" y="2000240"/>
            <a:ext cx="1714500" cy="1905000"/>
          </a:xfrm>
          <a:prstGeom prst="rect">
            <a:avLst/>
          </a:prstGeom>
          <a:noFill/>
          <a:ln w="9525">
            <a:noFill/>
            <a:miter lim="800000"/>
            <a:headEnd/>
            <a:tailEnd/>
          </a:ln>
        </p:spPr>
      </p:pic>
      <p:sp>
        <p:nvSpPr>
          <p:cNvPr id="8" name="向右箭號 7"/>
          <p:cNvSpPr/>
          <p:nvPr/>
        </p:nvSpPr>
        <p:spPr>
          <a:xfrm>
            <a:off x="2143108" y="2857496"/>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4" name="矩形 13"/>
          <p:cNvSpPr/>
          <p:nvPr/>
        </p:nvSpPr>
        <p:spPr>
          <a:xfrm>
            <a:off x="5072066" y="1643050"/>
            <a:ext cx="1402948" cy="369332"/>
          </a:xfrm>
          <a:prstGeom prst="rect">
            <a:avLst/>
          </a:prstGeom>
        </p:spPr>
        <p:txBody>
          <a:bodyPr wrap="none">
            <a:spAutoFit/>
          </a:bodyPr>
          <a:lstStyle/>
          <a:p>
            <a:r>
              <a:rPr lang="zh-TW" altLang="en-US" dirty="0" smtClean="0"/>
              <a:t>目的→估計</a:t>
            </a:r>
            <a:r>
              <a:rPr lang="en-US" altLang="zh-TW" i="1" dirty="0" smtClean="0"/>
              <a:t>f</a:t>
            </a:r>
            <a:endParaRPr lang="zh-TW" altLang="en-US" i="1" baseline="30000" dirty="0"/>
          </a:p>
        </p:txBody>
      </p:sp>
      <p:sp>
        <p:nvSpPr>
          <p:cNvPr id="15" name="向右箭號 14"/>
          <p:cNvSpPr/>
          <p:nvPr/>
        </p:nvSpPr>
        <p:spPr>
          <a:xfrm>
            <a:off x="4500562" y="2857496"/>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7" name="矩形 16"/>
          <p:cNvSpPr/>
          <p:nvPr/>
        </p:nvSpPr>
        <p:spPr>
          <a:xfrm>
            <a:off x="4929190" y="4143380"/>
            <a:ext cx="1857388" cy="1477328"/>
          </a:xfrm>
          <a:prstGeom prst="rect">
            <a:avLst/>
          </a:prstGeom>
        </p:spPr>
        <p:txBody>
          <a:bodyPr wrap="square">
            <a:spAutoFit/>
          </a:bodyPr>
          <a:lstStyle/>
          <a:p>
            <a:r>
              <a:rPr lang="zh-TW" altLang="en-US" dirty="0" smtClean="0"/>
              <a:t>估計</a:t>
            </a:r>
            <a:r>
              <a:rPr lang="en-US" i="1" dirty="0" smtClean="0"/>
              <a:t>f</a:t>
            </a:r>
            <a:r>
              <a:rPr lang="zh-TW" altLang="en-US" dirty="0" smtClean="0"/>
              <a:t>：</a:t>
            </a:r>
            <a:endParaRPr lang="en-US" altLang="zh-TW" dirty="0" smtClean="0"/>
          </a:p>
          <a:p>
            <a:r>
              <a:rPr lang="zh-TW" altLang="en-US" dirty="0" smtClean="0"/>
              <a:t>利用最接近</a:t>
            </a:r>
            <a:r>
              <a:rPr lang="en-US" altLang="zh-TW" dirty="0" smtClean="0"/>
              <a:t>Ω</a:t>
            </a:r>
            <a:r>
              <a:rPr lang="zh-TW" altLang="en-US" dirty="0" smtClean="0"/>
              <a:t>且存在的像素</a:t>
            </a:r>
            <a:r>
              <a:rPr lang="en-US" altLang="zh-TW" dirty="0" smtClean="0"/>
              <a:t>(</a:t>
            </a:r>
            <a:r>
              <a:rPr lang="en-US" dirty="0" smtClean="0"/>
              <a:t>∂</a:t>
            </a:r>
            <a:r>
              <a:rPr lang="en-US" altLang="zh-TW" dirty="0" smtClean="0"/>
              <a:t>Ω)</a:t>
            </a:r>
            <a:r>
              <a:rPr lang="zh-TW" altLang="en-US" dirty="0" smtClean="0"/>
              <a:t>去內插</a:t>
            </a:r>
            <a:r>
              <a:rPr lang="en-US" i="1" dirty="0" smtClean="0"/>
              <a:t>f</a:t>
            </a:r>
            <a:r>
              <a:rPr lang="en-US" i="1" baseline="30000" dirty="0" smtClean="0"/>
              <a:t> </a:t>
            </a:r>
            <a:r>
              <a:rPr lang="zh-TW" altLang="en-US" dirty="0" smtClean="0"/>
              <a:t>的值</a:t>
            </a:r>
            <a:endParaRPr lang="en-US" altLang="zh-TW" dirty="0" smtClean="0"/>
          </a:p>
          <a:p>
            <a:r>
              <a:rPr lang="en-US" altLang="zh-TW" dirty="0" smtClean="0"/>
              <a:t>(</a:t>
            </a:r>
            <a:r>
              <a:rPr lang="zh-TW" altLang="en-US" dirty="0" smtClean="0"/>
              <a:t>希望△</a:t>
            </a:r>
            <a:r>
              <a:rPr lang="en-US" i="1" dirty="0" smtClean="0"/>
              <a:t>f</a:t>
            </a:r>
            <a:r>
              <a:rPr lang="zh-TW" altLang="en-US" dirty="0" smtClean="0"/>
              <a:t>≒△</a:t>
            </a:r>
            <a:r>
              <a:rPr lang="en-US" altLang="zh-TW" i="1" dirty="0" smtClean="0"/>
              <a:t>g</a:t>
            </a:r>
            <a:r>
              <a:rPr lang="en-US" altLang="zh-TW" dirty="0" smtClean="0"/>
              <a:t>)</a:t>
            </a:r>
            <a:endParaRPr lang="zh-TW" altLang="en-US" dirty="0"/>
          </a:p>
        </p:txBody>
      </p:sp>
      <p:sp>
        <p:nvSpPr>
          <p:cNvPr id="20" name="向右箭號 19"/>
          <p:cNvSpPr/>
          <p:nvPr/>
        </p:nvSpPr>
        <p:spPr>
          <a:xfrm>
            <a:off x="6786578" y="2857496"/>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8" name="矩形 17"/>
          <p:cNvSpPr/>
          <p:nvPr/>
        </p:nvSpPr>
        <p:spPr>
          <a:xfrm>
            <a:off x="3286116" y="4000504"/>
            <a:ext cx="357190" cy="369332"/>
          </a:xfrm>
          <a:prstGeom prst="rect">
            <a:avLst/>
          </a:prstGeom>
        </p:spPr>
        <p:txBody>
          <a:bodyPr wrap="square">
            <a:spAutoFit/>
          </a:bodyPr>
          <a:lstStyle/>
          <a:p>
            <a:r>
              <a:rPr lang="en-US" altLang="zh-TW" i="1" dirty="0" smtClean="0"/>
              <a:t>+</a:t>
            </a:r>
            <a:endParaRPr lang="zh-TW" altLang="en-US" i="1" dirty="0"/>
          </a:p>
        </p:txBody>
      </p:sp>
      <p:pic>
        <p:nvPicPr>
          <p:cNvPr id="95239" name="Picture 7" descr="E:\image_based_buliding_restorartion0509\論文用\影像區\新資料夾\g_pure_poisson_source.png"/>
          <p:cNvPicPr>
            <a:picLocks noChangeAspect="1" noChangeArrowheads="1"/>
          </p:cNvPicPr>
          <p:nvPr/>
        </p:nvPicPr>
        <p:blipFill>
          <a:blip r:embed="rId3"/>
          <a:srcRect/>
          <a:stretch>
            <a:fillRect/>
          </a:stretch>
        </p:blipFill>
        <p:spPr bwMode="auto">
          <a:xfrm>
            <a:off x="3143240" y="4357694"/>
            <a:ext cx="619125" cy="1143000"/>
          </a:xfrm>
          <a:prstGeom prst="rect">
            <a:avLst/>
          </a:prstGeom>
          <a:noFill/>
        </p:spPr>
      </p:pic>
      <p:pic>
        <p:nvPicPr>
          <p:cNvPr id="95240" name="Picture 8" descr="E:\image_based_buliding_restorartion0509\論文用\影像區\新資料夾\dirty.png"/>
          <p:cNvPicPr>
            <a:picLocks noChangeAspect="1" noChangeArrowheads="1"/>
          </p:cNvPicPr>
          <p:nvPr/>
        </p:nvPicPr>
        <p:blipFill>
          <a:blip r:embed="rId4"/>
          <a:srcRect/>
          <a:stretch>
            <a:fillRect/>
          </a:stretch>
        </p:blipFill>
        <p:spPr bwMode="auto">
          <a:xfrm>
            <a:off x="7215206" y="2000240"/>
            <a:ext cx="1714500" cy="1905000"/>
          </a:xfrm>
          <a:prstGeom prst="rect">
            <a:avLst/>
          </a:prstGeom>
          <a:noFill/>
        </p:spPr>
      </p:pic>
      <p:pic>
        <p:nvPicPr>
          <p:cNvPr id="16" name="Picture 1"/>
          <p:cNvPicPr>
            <a:picLocks noChangeAspect="1" noChangeArrowheads="1"/>
          </p:cNvPicPr>
          <p:nvPr/>
        </p:nvPicPr>
        <p:blipFill>
          <a:blip r:embed="rId5"/>
          <a:srcRect/>
          <a:stretch>
            <a:fillRect/>
          </a:stretch>
        </p:blipFill>
        <p:spPr bwMode="auto">
          <a:xfrm>
            <a:off x="2643174" y="2000240"/>
            <a:ext cx="1733550" cy="1924050"/>
          </a:xfrm>
          <a:prstGeom prst="rect">
            <a:avLst/>
          </a:prstGeom>
          <a:noFill/>
          <a:ln w="9525">
            <a:noFill/>
            <a:miter lim="800000"/>
            <a:headEnd/>
            <a:tailEnd/>
          </a:ln>
        </p:spPr>
      </p:pic>
      <p:pic>
        <p:nvPicPr>
          <p:cNvPr id="21" name="Picture 3"/>
          <p:cNvPicPr>
            <a:picLocks noChangeAspect="1" noChangeArrowheads="1"/>
          </p:cNvPicPr>
          <p:nvPr/>
        </p:nvPicPr>
        <p:blipFill>
          <a:blip r:embed="rId6"/>
          <a:srcRect/>
          <a:stretch>
            <a:fillRect/>
          </a:stretch>
        </p:blipFill>
        <p:spPr bwMode="auto">
          <a:xfrm>
            <a:off x="4929190" y="2000240"/>
            <a:ext cx="1752600" cy="1943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500"/>
                                        <p:tgtEl>
                                          <p:spTgt spid="18"/>
                                        </p:tgtEl>
                                      </p:cBhvr>
                                    </p:animEffect>
                                  </p:childTnLst>
                                </p:cTn>
                              </p:par>
                              <p:par>
                                <p:cTn id="11" presetID="4"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nodeType="withEffect">
                                  <p:stCondLst>
                                    <p:cond delay="0"/>
                                  </p:stCondLst>
                                  <p:childTnLst>
                                    <p:set>
                                      <p:cBhvr>
                                        <p:cTn id="15" dur="1" fill="hold">
                                          <p:stCondLst>
                                            <p:cond delay="0"/>
                                          </p:stCondLst>
                                        </p:cTn>
                                        <p:tgtEl>
                                          <p:spTgt spid="95239"/>
                                        </p:tgtEl>
                                        <p:attrNameLst>
                                          <p:attrName>style.visibility</p:attrName>
                                        </p:attrNameLst>
                                      </p:cBhvr>
                                      <p:to>
                                        <p:strVal val="visible"/>
                                      </p:to>
                                    </p:set>
                                    <p:animEffect transition="in" filter="box(in)">
                                      <p:cBhvr>
                                        <p:cTn id="16" dur="500"/>
                                        <p:tgtEl>
                                          <p:spTgt spid="952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500"/>
                                        <p:tgtEl>
                                          <p:spTgt spid="15"/>
                                        </p:tgtEl>
                                      </p:cBhvr>
                                    </p:animEffect>
                                  </p:childTnLst>
                                </p:cTn>
                              </p:par>
                              <p:par>
                                <p:cTn id="27" presetID="4" presetClass="entr" presetSubtype="16"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ox(in)">
                                      <p:cBhvr>
                                        <p:cTn id="29" dur="500"/>
                                        <p:tgtEl>
                                          <p:spTgt spid="21"/>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ox(i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500"/>
                                        <p:tgtEl>
                                          <p:spTgt spid="20"/>
                                        </p:tgtEl>
                                      </p:cBhvr>
                                    </p:animEffect>
                                  </p:childTnLst>
                                </p:cTn>
                              </p:par>
                              <p:par>
                                <p:cTn id="38" presetID="4" presetClass="entr" presetSubtype="16" fill="hold" nodeType="withEffect">
                                  <p:stCondLst>
                                    <p:cond delay="0"/>
                                  </p:stCondLst>
                                  <p:childTnLst>
                                    <p:set>
                                      <p:cBhvr>
                                        <p:cTn id="39" dur="1" fill="hold">
                                          <p:stCondLst>
                                            <p:cond delay="0"/>
                                          </p:stCondLst>
                                        </p:cTn>
                                        <p:tgtEl>
                                          <p:spTgt spid="95240"/>
                                        </p:tgtEl>
                                        <p:attrNameLst>
                                          <p:attrName>style.visibility</p:attrName>
                                        </p:attrNameLst>
                                      </p:cBhvr>
                                      <p:to>
                                        <p:strVal val="visible"/>
                                      </p:to>
                                    </p:set>
                                    <p:animEffect transition="in" filter="box(in)">
                                      <p:cBhvr>
                                        <p:cTn id="40"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5" grpId="0" animBg="1"/>
      <p:bldP spid="17" grpId="0"/>
      <p:bldP spid="20"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Poisson Image Editing</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14 / 15</a:t>
            </a:r>
            <a:endParaRPr lang="zh-TW" altLang="en-US" dirty="0" smtClean="0"/>
          </a:p>
        </p:txBody>
      </p:sp>
      <p:sp>
        <p:nvSpPr>
          <p:cNvPr id="7" name="內容版面配置區 6"/>
          <p:cNvSpPr>
            <a:spLocks noGrp="1"/>
          </p:cNvSpPr>
          <p:nvPr>
            <p:ph idx="1"/>
          </p:nvPr>
        </p:nvSpPr>
        <p:spPr/>
        <p:txBody>
          <a:bodyPr>
            <a:normAutofit/>
          </a:bodyPr>
          <a:lstStyle/>
          <a:p>
            <a:r>
              <a:rPr lang="zh-TW" altLang="en-US" sz="2400" dirty="0" smtClean="0"/>
              <a:t>不過我們使用</a:t>
            </a:r>
            <a:r>
              <a:rPr lang="en-US" sz="2400" dirty="0" smtClean="0"/>
              <a:t>Poisson Image Editing</a:t>
            </a:r>
            <a:r>
              <a:rPr lang="zh-TW" altLang="en-US" sz="2400" dirty="0" smtClean="0"/>
              <a:t>發現</a:t>
            </a:r>
            <a:r>
              <a:rPr lang="zh-TW" altLang="en-US" sz="2400" dirty="0" smtClean="0">
                <a:solidFill>
                  <a:srgbClr val="FF0000"/>
                </a:solidFill>
              </a:rPr>
              <a:t>成效</a:t>
            </a:r>
            <a:r>
              <a:rPr lang="zh-TW" altLang="en-US" sz="2400" dirty="0" smtClean="0"/>
              <a:t>沒有想像中好，原因是我們並</a:t>
            </a:r>
            <a:r>
              <a:rPr lang="zh-TW" altLang="en-US" sz="2400" dirty="0" smtClean="0">
                <a:solidFill>
                  <a:srgbClr val="FF0000"/>
                </a:solidFill>
              </a:rPr>
              <a:t>沒有保證</a:t>
            </a:r>
            <a:r>
              <a:rPr lang="en-US" sz="2400" dirty="0" smtClean="0">
                <a:solidFill>
                  <a:srgbClr val="FF0000"/>
                </a:solidFill>
              </a:rPr>
              <a:t>∂</a:t>
            </a:r>
            <a:r>
              <a:rPr lang="en-US" altLang="zh-TW" sz="2400" dirty="0" smtClean="0">
                <a:solidFill>
                  <a:srgbClr val="FF0000"/>
                </a:solidFill>
              </a:rPr>
              <a:t>Ω</a:t>
            </a:r>
            <a:r>
              <a:rPr lang="zh-TW" altLang="en-US" sz="2400" dirty="0" smtClean="0"/>
              <a:t>上</a:t>
            </a:r>
            <a:r>
              <a:rPr lang="zh-TW" altLang="en-US" sz="2400" dirty="0" smtClean="0">
                <a:solidFill>
                  <a:srgbClr val="FF0000"/>
                </a:solidFill>
              </a:rPr>
              <a:t>沒有污漬</a:t>
            </a:r>
            <a:r>
              <a:rPr lang="zh-TW" altLang="en-US" sz="2400" dirty="0" smtClean="0"/>
              <a:t>或者是</a:t>
            </a:r>
            <a:r>
              <a:rPr lang="zh-TW" altLang="en-US" sz="2400" dirty="0" smtClean="0">
                <a:solidFill>
                  <a:srgbClr val="FF0000"/>
                </a:solidFill>
              </a:rPr>
              <a:t>亮度值較低的邊點在其中</a:t>
            </a:r>
            <a:r>
              <a:rPr lang="zh-TW" altLang="en-US" sz="2400" dirty="0" smtClean="0"/>
              <a:t>，而可能使得</a:t>
            </a:r>
            <a:r>
              <a:rPr lang="en-US" sz="2400" dirty="0" smtClean="0"/>
              <a:t>Poisson Image Editing</a:t>
            </a:r>
            <a:r>
              <a:rPr lang="zh-TW" altLang="en-US" sz="2400" dirty="0" smtClean="0"/>
              <a:t>貼合到污漬區域後原本乾淨的材質變暗或變髒了，於是我們提出了</a:t>
            </a:r>
            <a:r>
              <a:rPr lang="en-US" sz="2400" dirty="0" smtClean="0">
                <a:solidFill>
                  <a:srgbClr val="FF0000"/>
                </a:solidFill>
              </a:rPr>
              <a:t>Adaptive Poisson Image Editing</a:t>
            </a:r>
            <a:r>
              <a:rPr lang="zh-TW" altLang="en-US" sz="2400" dirty="0" smtClean="0"/>
              <a:t>，來改善此缺失。</a:t>
            </a:r>
          </a:p>
          <a:p>
            <a:endParaRPr lang="en-US" altLang="zh-TW" sz="2200" dirty="0" smtClean="0"/>
          </a:p>
          <a:p>
            <a:endParaRPr lang="en-US" altLang="zh-TW" sz="2200" dirty="0" smtClean="0"/>
          </a:p>
        </p:txBody>
      </p:sp>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615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615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9"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3"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5"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7"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9"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21" name="文字方塊 20"/>
          <p:cNvSpPr txBox="1"/>
          <p:nvPr/>
        </p:nvSpPr>
        <p:spPr>
          <a:xfrm>
            <a:off x="2536017" y="5487431"/>
            <a:ext cx="2071702" cy="369332"/>
          </a:xfrm>
          <a:prstGeom prst="rect">
            <a:avLst/>
          </a:prstGeom>
          <a:noFill/>
        </p:spPr>
        <p:txBody>
          <a:bodyPr wrap="square" rtlCol="0">
            <a:spAutoFit/>
          </a:bodyPr>
          <a:lstStyle/>
          <a:p>
            <a:r>
              <a:rPr lang="zh-TW" altLang="en-US" dirty="0" smtClean="0"/>
              <a:t>汙漬汙染乾淨材質</a:t>
            </a:r>
            <a:endParaRPr lang="zh-TW" altLang="en-US" dirty="0"/>
          </a:p>
        </p:txBody>
      </p:sp>
      <p:sp>
        <p:nvSpPr>
          <p:cNvPr id="23" name="文字方塊 22"/>
          <p:cNvSpPr txBox="1"/>
          <p:nvPr/>
        </p:nvSpPr>
        <p:spPr>
          <a:xfrm>
            <a:off x="4643438" y="5487431"/>
            <a:ext cx="2786082" cy="584775"/>
          </a:xfrm>
          <a:prstGeom prst="rect">
            <a:avLst/>
          </a:prstGeom>
          <a:noFill/>
        </p:spPr>
        <p:txBody>
          <a:bodyPr wrap="square" rtlCol="0">
            <a:spAutoFit/>
          </a:bodyPr>
          <a:lstStyle/>
          <a:p>
            <a:r>
              <a:rPr lang="zh-TW" altLang="en-US" dirty="0" smtClean="0"/>
              <a:t>避免汙漬汙染乾淨材質</a:t>
            </a:r>
            <a:endParaRPr lang="en-US" altLang="zh-TW" dirty="0" smtClean="0"/>
          </a:p>
          <a:p>
            <a:r>
              <a:rPr lang="en-US" sz="1400" dirty="0" smtClean="0"/>
              <a:t>Adaptive Poisson Image Editing</a:t>
            </a:r>
            <a:endParaRPr lang="zh-TW" altLang="en-US" sz="1400" dirty="0"/>
          </a:p>
        </p:txBody>
      </p:sp>
      <p:pic>
        <p:nvPicPr>
          <p:cNvPr id="26" name="圖片 25" descr="2redno_adaptive"/>
          <p:cNvPicPr/>
          <p:nvPr/>
        </p:nvPicPr>
        <p:blipFill>
          <a:blip r:embed="rId3"/>
          <a:srcRect/>
          <a:stretch>
            <a:fillRect/>
          </a:stretch>
        </p:blipFill>
        <p:spPr bwMode="auto">
          <a:xfrm>
            <a:off x="2643174" y="3701481"/>
            <a:ext cx="1857388" cy="1643074"/>
          </a:xfrm>
          <a:prstGeom prst="rect">
            <a:avLst/>
          </a:prstGeom>
          <a:noFill/>
          <a:ln w="9525">
            <a:noFill/>
            <a:miter lim="800000"/>
            <a:headEnd/>
            <a:tailEnd/>
          </a:ln>
        </p:spPr>
      </p:pic>
      <p:pic>
        <p:nvPicPr>
          <p:cNvPr id="73729" name="Picture 1"/>
          <p:cNvPicPr>
            <a:picLocks noChangeAspect="1" noChangeArrowheads="1"/>
          </p:cNvPicPr>
          <p:nvPr/>
        </p:nvPicPr>
        <p:blipFill>
          <a:blip r:embed="rId4"/>
          <a:srcRect/>
          <a:stretch>
            <a:fillRect/>
          </a:stretch>
        </p:blipFill>
        <p:spPr bwMode="auto">
          <a:xfrm>
            <a:off x="4786314" y="3701481"/>
            <a:ext cx="1876425" cy="165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Adaptive Poisson Image Editing</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15 / 15</a:t>
            </a:r>
            <a:endParaRPr lang="zh-TW" altLang="en-US" dirty="0" smtClean="0"/>
          </a:p>
        </p:txBody>
      </p:sp>
      <p:sp>
        <p:nvSpPr>
          <p:cNvPr id="7" name="內容版面配置區 6"/>
          <p:cNvSpPr>
            <a:spLocks noGrp="1"/>
          </p:cNvSpPr>
          <p:nvPr>
            <p:ph idx="1"/>
          </p:nvPr>
        </p:nvSpPr>
        <p:spPr/>
        <p:txBody>
          <a:bodyPr>
            <a:normAutofit/>
          </a:bodyPr>
          <a:lstStyle/>
          <a:p>
            <a:r>
              <a:rPr lang="zh-TW" altLang="en-US" dirty="0" smtClean="0"/>
              <a:t>步驟：</a:t>
            </a:r>
            <a:endParaRPr lang="en-US" altLang="zh-TW" dirty="0" smtClean="0"/>
          </a:p>
          <a:p>
            <a:pPr marL="850392" lvl="1" indent="-457200">
              <a:buFont typeface="Wingdings" pitchFamily="2" charset="2"/>
              <a:buAutoNum type="circleNumWdWhitePlain"/>
            </a:pPr>
            <a:r>
              <a:rPr lang="zh-TW" altLang="en-US" sz="2400" dirty="0" smtClean="0"/>
              <a:t>在進行</a:t>
            </a:r>
            <a:r>
              <a:rPr lang="en-US" sz="2400" dirty="0" smtClean="0"/>
              <a:t>Adaptive Poisson Image Editing</a:t>
            </a:r>
            <a:r>
              <a:rPr lang="zh-TW" altLang="en-US" sz="2400" dirty="0" smtClean="0"/>
              <a:t>前，我們會先找出目前影像中</a:t>
            </a:r>
            <a:r>
              <a:rPr lang="zh-TW" altLang="en-US" sz="2400" dirty="0" smtClean="0">
                <a:solidFill>
                  <a:srgbClr val="FF0000"/>
                </a:solidFill>
              </a:rPr>
              <a:t>亮度較低的邊點和污漬</a:t>
            </a:r>
            <a:r>
              <a:rPr lang="zh-TW" altLang="en-US" sz="2400" dirty="0" smtClean="0"/>
              <a:t>的所在</a:t>
            </a:r>
            <a:r>
              <a:rPr lang="zh-TW" altLang="en-US" sz="2400" dirty="0" smtClean="0">
                <a:solidFill>
                  <a:srgbClr val="FF0000"/>
                </a:solidFill>
              </a:rPr>
              <a:t>結果</a:t>
            </a:r>
            <a:r>
              <a:rPr lang="zh-TW" altLang="en-US" sz="2400" dirty="0" smtClean="0"/>
              <a:t>，並建立一個</a:t>
            </a:r>
            <a:r>
              <a:rPr lang="en-US" sz="2400" dirty="0" err="1" smtClean="0">
                <a:solidFill>
                  <a:srgbClr val="FF0000"/>
                </a:solidFill>
              </a:rPr>
              <a:t>constrainedMap</a:t>
            </a:r>
            <a:r>
              <a:rPr lang="zh-TW" altLang="en-US" sz="2400" dirty="0" smtClean="0"/>
              <a:t>。</a:t>
            </a:r>
            <a:r>
              <a:rPr lang="en-US" sz="2400" dirty="0" smtClean="0"/>
              <a:t>(</a:t>
            </a:r>
            <a:r>
              <a:rPr lang="zh-TW" altLang="en-US" sz="2400" dirty="0" smtClean="0"/>
              <a:t>如果影像中</a:t>
            </a:r>
            <a:r>
              <a:rPr lang="en-US" sz="2400" dirty="0" smtClean="0"/>
              <a:t>(</a:t>
            </a:r>
            <a:r>
              <a:rPr lang="en-US" sz="2400" dirty="0" err="1" smtClean="0"/>
              <a:t>x,y</a:t>
            </a:r>
            <a:r>
              <a:rPr lang="en-US" sz="2400" dirty="0" smtClean="0"/>
              <a:t>)</a:t>
            </a:r>
            <a:r>
              <a:rPr lang="zh-TW" altLang="en-US" sz="2400" dirty="0" smtClean="0"/>
              <a:t>這位置有污漬或是亮度低的邊點時，</a:t>
            </a:r>
            <a:r>
              <a:rPr lang="en-US" sz="2400" dirty="0" err="1" smtClean="0"/>
              <a:t>constrainedMap</a:t>
            </a:r>
            <a:r>
              <a:rPr lang="en-US" sz="2400" dirty="0" smtClean="0"/>
              <a:t>(</a:t>
            </a:r>
            <a:r>
              <a:rPr lang="en-US" sz="2400" dirty="0" err="1" smtClean="0"/>
              <a:t>x,y</a:t>
            </a:r>
            <a:r>
              <a:rPr lang="en-US" sz="2400" dirty="0" smtClean="0"/>
              <a:t>)=1</a:t>
            </a:r>
            <a:r>
              <a:rPr lang="zh-TW" altLang="en-US" sz="2400" dirty="0" smtClean="0"/>
              <a:t>，若無</a:t>
            </a:r>
            <a:r>
              <a:rPr lang="en-US" sz="2400" dirty="0" err="1" smtClean="0"/>
              <a:t>constrainedMap</a:t>
            </a:r>
            <a:r>
              <a:rPr lang="en-US" sz="2400" dirty="0" smtClean="0"/>
              <a:t>(</a:t>
            </a:r>
            <a:r>
              <a:rPr lang="en-US" sz="2400" dirty="0" err="1" smtClean="0"/>
              <a:t>x,y</a:t>
            </a:r>
            <a:r>
              <a:rPr lang="en-US" sz="2400" dirty="0" smtClean="0"/>
              <a:t>)=0)</a:t>
            </a:r>
            <a:endParaRPr lang="en-US" altLang="zh-TW" dirty="0" smtClean="0"/>
          </a:p>
          <a:p>
            <a:pPr marL="850392" lvl="1" indent="-457200">
              <a:buFont typeface="Wingdings" pitchFamily="2" charset="2"/>
              <a:buAutoNum type="circleNumWdWhitePlain"/>
            </a:pPr>
            <a:r>
              <a:rPr lang="zh-TW" altLang="en-US" dirty="0" smtClean="0"/>
              <a:t>令</a:t>
            </a:r>
            <a:endParaRPr lang="en-US" altLang="zh-TW" dirty="0" smtClean="0"/>
          </a:p>
          <a:p>
            <a:pPr marL="850392" lvl="1" indent="-457200">
              <a:buFont typeface="Wingdings" pitchFamily="2" charset="2"/>
              <a:buAutoNum type="circleNumWdWhitePlain"/>
            </a:pPr>
            <a:endParaRPr lang="en-US" altLang="zh-TW" dirty="0" smtClean="0"/>
          </a:p>
          <a:p>
            <a:pPr marL="850392" lvl="1" indent="-457200">
              <a:buFont typeface="Wingdings" pitchFamily="2" charset="2"/>
              <a:buAutoNum type="circleNumWdWhitePlain"/>
            </a:pPr>
            <a:endParaRPr lang="en-US" altLang="zh-TW" dirty="0" smtClean="0"/>
          </a:p>
          <a:p>
            <a:pPr marL="850392" lvl="1" indent="-457200">
              <a:buFont typeface="Wingdings" pitchFamily="2" charset="2"/>
              <a:buAutoNum type="circleNumWdWhitePlain"/>
            </a:pPr>
            <a:endParaRPr lang="en-US" altLang="zh-TW" sz="1800" dirty="0" smtClean="0"/>
          </a:p>
          <a:p>
            <a:pPr marL="850392" lvl="1" indent="-457200">
              <a:buNone/>
            </a:pPr>
            <a:r>
              <a:rPr lang="en-US" altLang="zh-TW" sz="1800" dirty="0" smtClean="0"/>
              <a:t>			</a:t>
            </a:r>
            <a:r>
              <a:rPr lang="zh-TW" altLang="en-US" sz="1800" dirty="0" smtClean="0"/>
              <a:t>將</a:t>
            </a:r>
            <a:r>
              <a:rPr lang="en-US" sz="1800" dirty="0" smtClean="0"/>
              <a:t>p</a:t>
            </a:r>
            <a:r>
              <a:rPr lang="zh-TW" altLang="en-US" sz="1800" dirty="0" smtClean="0"/>
              <a:t>點</a:t>
            </a:r>
            <a:r>
              <a:rPr lang="zh-TW" altLang="en-US" sz="1800" dirty="0" smtClean="0">
                <a:solidFill>
                  <a:srgbClr val="FF0000"/>
                </a:solidFill>
              </a:rPr>
              <a:t>當作邊緣</a:t>
            </a:r>
            <a:r>
              <a:rPr lang="zh-TW" altLang="en-US" sz="1800" dirty="0" smtClean="0"/>
              <a:t>情形處理，並從</a:t>
            </a:r>
            <a:r>
              <a:rPr lang="en-US" sz="1800" dirty="0" smtClean="0"/>
              <a:t>∂</a:t>
            </a:r>
            <a:r>
              <a:rPr lang="en-US" altLang="zh-TW" sz="1800" dirty="0" smtClean="0"/>
              <a:t>Ω</a:t>
            </a:r>
            <a:r>
              <a:rPr lang="zh-TW" altLang="en-US" sz="1800" dirty="0" smtClean="0"/>
              <a:t>中移除</a:t>
            </a:r>
          </a:p>
          <a:p>
            <a:endParaRPr lang="zh-TW" altLang="en-US" dirty="0"/>
          </a:p>
        </p:txBody>
      </p:sp>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71683" name="Object 3"/>
          <p:cNvGraphicFramePr>
            <a:graphicFrameLocks noChangeAspect="1"/>
          </p:cNvGraphicFramePr>
          <p:nvPr/>
        </p:nvGraphicFramePr>
        <p:xfrm>
          <a:off x="1714480" y="3786190"/>
          <a:ext cx="2800998" cy="571504"/>
        </p:xfrm>
        <a:graphic>
          <a:graphicData uri="http://schemas.openxmlformats.org/presentationml/2006/ole">
            <p:oleObj spid="_x0000_s71683" name="方程式" r:id="rId4" imgW="2145960" imgH="431640" progId="Equation.3">
              <p:embed/>
            </p:oleObj>
          </a:graphicData>
        </a:graphic>
      </p:graphicFrame>
      <p:graphicFrame>
        <p:nvGraphicFramePr>
          <p:cNvPr id="71684" name="Object 4"/>
          <p:cNvGraphicFramePr>
            <a:graphicFrameLocks noChangeAspect="1"/>
          </p:cNvGraphicFramePr>
          <p:nvPr/>
        </p:nvGraphicFramePr>
        <p:xfrm>
          <a:off x="1714479" y="4286256"/>
          <a:ext cx="2681675" cy="571504"/>
        </p:xfrm>
        <a:graphic>
          <a:graphicData uri="http://schemas.openxmlformats.org/presentationml/2006/ole">
            <p:oleObj spid="_x0000_s71684" name="方程式" r:id="rId5" imgW="2044440" imgH="431640" progId="Equation.3">
              <p:embed/>
            </p:oleObj>
          </a:graphicData>
        </a:graphic>
      </p:graphicFrame>
      <p:graphicFrame>
        <p:nvGraphicFramePr>
          <p:cNvPr id="71685" name="Object 5"/>
          <p:cNvGraphicFramePr>
            <a:graphicFrameLocks noChangeAspect="1"/>
          </p:cNvGraphicFramePr>
          <p:nvPr/>
        </p:nvGraphicFramePr>
        <p:xfrm>
          <a:off x="1714479" y="4857760"/>
          <a:ext cx="7143801" cy="439310"/>
        </p:xfrm>
        <a:graphic>
          <a:graphicData uri="http://schemas.openxmlformats.org/presentationml/2006/ole">
            <p:oleObj spid="_x0000_s71685" name="方程式" r:id="rId6" imgW="3949560" imgH="241200" progId="Equation.3">
              <p:embed/>
            </p:oleObj>
          </a:graphicData>
        </a:graphic>
      </p:graphicFrame>
      <p:pic>
        <p:nvPicPr>
          <p:cNvPr id="10" name="圖片 9" descr="2adaptive_mask"/>
          <p:cNvPicPr/>
          <p:nvPr/>
        </p:nvPicPr>
        <p:blipFill>
          <a:blip r:embed="rId7"/>
          <a:srcRect/>
          <a:stretch>
            <a:fillRect/>
          </a:stretch>
        </p:blipFill>
        <p:spPr bwMode="auto">
          <a:xfrm>
            <a:off x="5572132" y="3571876"/>
            <a:ext cx="1386669" cy="1285380"/>
          </a:xfrm>
          <a:prstGeom prst="rect">
            <a:avLst/>
          </a:prstGeom>
          <a:noFill/>
          <a:ln w="9525">
            <a:noFill/>
            <a:miter lim="800000"/>
            <a:headEnd/>
            <a:tailEnd/>
          </a:ln>
        </p:spPr>
      </p:pic>
      <p:sp>
        <p:nvSpPr>
          <p:cNvPr id="11" name="矩形 10"/>
          <p:cNvSpPr/>
          <p:nvPr/>
        </p:nvSpPr>
        <p:spPr>
          <a:xfrm>
            <a:off x="5715008" y="3643314"/>
            <a:ext cx="1000132" cy="285752"/>
          </a:xfrm>
          <a:prstGeom prst="rect">
            <a:avLst/>
          </a:prstGeom>
          <a:noFill/>
          <a:ln w="3810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357290" y="1071546"/>
          <a:ext cx="642942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p:txBody>
          <a:bodyPr/>
          <a:lstStyle/>
          <a:p>
            <a:endParaRPr lang="zh-TW"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zh-TW" altLang="en-US" dirty="0" smtClean="0"/>
              <a:t>處理器：</a:t>
            </a:r>
            <a:r>
              <a:rPr lang="en-US" dirty="0" smtClean="0"/>
              <a:t>Intel(R) Core(TM)2 CPU 1.83GHz</a:t>
            </a:r>
          </a:p>
          <a:p>
            <a:r>
              <a:rPr lang="zh-TW" altLang="en-US" dirty="0" smtClean="0"/>
              <a:t>記憶體：</a:t>
            </a:r>
            <a:r>
              <a:rPr lang="en-US" dirty="0" smtClean="0"/>
              <a:t>3GB</a:t>
            </a:r>
            <a:endParaRPr lang="en-US" altLang="zh-TW" dirty="0" smtClean="0"/>
          </a:p>
          <a:p>
            <a:r>
              <a:rPr lang="zh-TW" altLang="en-US" dirty="0" smtClean="0"/>
              <a:t>作業系統：</a:t>
            </a:r>
            <a:r>
              <a:rPr lang="en-US" dirty="0" smtClean="0"/>
              <a:t>Windows XP Service Pack 3</a:t>
            </a:r>
            <a:endParaRPr lang="en-US" altLang="zh-TW" dirty="0" smtClean="0"/>
          </a:p>
          <a:p>
            <a:r>
              <a:rPr lang="zh-TW" altLang="en-US" dirty="0" smtClean="0"/>
              <a:t>開發軟體：</a:t>
            </a:r>
            <a:r>
              <a:rPr lang="en-US" dirty="0" smtClean="0"/>
              <a:t> </a:t>
            </a:r>
            <a:r>
              <a:rPr lang="en-US" dirty="0" err="1" smtClean="0"/>
              <a:t>Matlab</a:t>
            </a:r>
            <a:r>
              <a:rPr lang="en-US" dirty="0" smtClean="0"/>
              <a:t> 7.0</a:t>
            </a:r>
            <a:r>
              <a:rPr lang="zh-TW" altLang="en-US" dirty="0" smtClean="0"/>
              <a:t>版</a:t>
            </a:r>
            <a:endParaRPr lang="en-US" altLang="zh-TW" dirty="0" smtClean="0"/>
          </a:p>
          <a:p>
            <a:pPr>
              <a:buNone/>
            </a:pPr>
            <a:r>
              <a:rPr lang="zh-TW" altLang="en-US" dirty="0" smtClean="0"/>
              <a:t>                     </a:t>
            </a:r>
            <a:r>
              <a:rPr lang="en-US" dirty="0" smtClean="0"/>
              <a:t>Visual Studio </a:t>
            </a:r>
            <a:r>
              <a:rPr lang="en-US" dirty="0" err="1" smtClean="0"/>
              <a:t>.Net</a:t>
            </a:r>
            <a:r>
              <a:rPr lang="en-US" dirty="0" smtClean="0"/>
              <a:t> 2005 </a:t>
            </a:r>
          </a:p>
          <a:p>
            <a:pPr>
              <a:buNone/>
            </a:pPr>
            <a:r>
              <a:rPr lang="zh-TW" altLang="en-US" dirty="0" smtClean="0"/>
              <a:t>                      </a:t>
            </a:r>
            <a:r>
              <a:rPr lang="en-US" altLang="zh-TW" dirty="0" smtClean="0"/>
              <a:t>–</a:t>
            </a:r>
            <a:r>
              <a:rPr lang="en-US" dirty="0" smtClean="0"/>
              <a:t> Visual C++</a:t>
            </a:r>
            <a:r>
              <a:rPr lang="en-US" dirty="0" err="1" smtClean="0"/>
              <a:t>.Net</a:t>
            </a:r>
            <a:r>
              <a:rPr lang="en-US" dirty="0" smtClean="0"/>
              <a:t>/CLI</a:t>
            </a:r>
            <a:endParaRPr lang="zh-TW" altLang="en-US" dirty="0"/>
          </a:p>
        </p:txBody>
      </p:sp>
      <p:sp>
        <p:nvSpPr>
          <p:cNvPr id="3" name="標題 2"/>
          <p:cNvSpPr>
            <a:spLocks noGrp="1"/>
          </p:cNvSpPr>
          <p:nvPr>
            <p:ph type="title"/>
          </p:nvPr>
        </p:nvSpPr>
        <p:spPr/>
        <p:txBody>
          <a:bodyPr/>
          <a:lstStyle/>
          <a:p>
            <a:r>
              <a:rPr lang="zh-TW" altLang="en-US" dirty="0" smtClean="0"/>
              <a:t>系統環境</a:t>
            </a:r>
            <a:endParaRPr lang="zh-TW" altLang="en-US" dirty="0"/>
          </a:p>
        </p:txBody>
      </p:sp>
      <p:sp>
        <p:nvSpPr>
          <p:cNvPr id="5" name="內容版面配置區 4"/>
          <p:cNvSpPr>
            <a:spLocks noGrp="1"/>
          </p:cNvSpPr>
          <p:nvPr>
            <p:ph idx="14"/>
          </p:nvPr>
        </p:nvSpPr>
        <p:spPr/>
        <p:txBody>
          <a:bodyPr/>
          <a:lstStyle/>
          <a:p>
            <a:r>
              <a:rPr lang="zh-TW" altLang="en-US" dirty="0" smtClean="0"/>
              <a:t>實驗結果 </a:t>
            </a:r>
            <a:r>
              <a:rPr lang="en-US" altLang="zh-TW" dirty="0" smtClean="0"/>
              <a:t>1 / 14</a:t>
            </a:r>
            <a:endParaRPr lang="zh-TW"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使用數位影像記錄生活周遭事物的人們俱增，造就數位影像處理的蓬勃發展。其中，修復影像與美化影像內容就是常見的熱門議題。</a:t>
            </a:r>
          </a:p>
          <a:p>
            <a:endParaRPr lang="zh-TW" altLang="en-US" dirty="0"/>
          </a:p>
        </p:txBody>
      </p:sp>
      <p:sp>
        <p:nvSpPr>
          <p:cNvPr id="3" name="標題 2"/>
          <p:cNvSpPr>
            <a:spLocks noGrp="1"/>
          </p:cNvSpPr>
          <p:nvPr>
            <p:ph type="title"/>
          </p:nvPr>
        </p:nvSpPr>
        <p:spPr/>
        <p:txBody>
          <a:bodyPr/>
          <a:lstStyle/>
          <a:p>
            <a:pPr lvl="0"/>
            <a:r>
              <a:rPr lang="zh-TW" altLang="en-US" dirty="0" smtClean="0"/>
              <a:t>序論</a:t>
            </a:r>
            <a:endParaRPr lang="zh-TW" altLang="en-US" dirty="0"/>
          </a:p>
        </p:txBody>
      </p:sp>
      <p:sp>
        <p:nvSpPr>
          <p:cNvPr id="5" name="內容版面配置區 4"/>
          <p:cNvSpPr>
            <a:spLocks noGrp="1"/>
          </p:cNvSpPr>
          <p:nvPr>
            <p:ph idx="14"/>
          </p:nvPr>
        </p:nvSpPr>
        <p:spPr/>
        <p:txBody>
          <a:bodyPr/>
          <a:lstStyle/>
          <a:p>
            <a:r>
              <a:rPr lang="zh-TW" altLang="en-US" dirty="0" smtClean="0"/>
              <a:t>序論 </a:t>
            </a:r>
            <a:r>
              <a:rPr lang="en-US" altLang="zh-TW" dirty="0" smtClean="0"/>
              <a:t>1 / 3</a:t>
            </a:r>
            <a:endParaRPr lang="zh-TW" altLang="en-US" dirty="0"/>
          </a:p>
        </p:txBody>
      </p:sp>
      <p:pic>
        <p:nvPicPr>
          <p:cNvPr id="55297" name="Picture 1" descr="C:\Documents and Settings\windflu\桌面\research\vt2suw8cb827hpq2labc61qiq1ru6v6vgz8m.jpg"/>
          <p:cNvPicPr>
            <a:picLocks noChangeArrowheads="1"/>
          </p:cNvPicPr>
          <p:nvPr/>
        </p:nvPicPr>
        <p:blipFill>
          <a:blip r:embed="rId3" cstate="print"/>
          <a:srcRect/>
          <a:stretch>
            <a:fillRect/>
          </a:stretch>
        </p:blipFill>
        <p:spPr bwMode="auto">
          <a:xfrm>
            <a:off x="4857752" y="2857496"/>
            <a:ext cx="4075200" cy="3042000"/>
          </a:xfrm>
          <a:prstGeom prst="rect">
            <a:avLst/>
          </a:prstGeom>
          <a:noFill/>
        </p:spPr>
      </p:pic>
      <p:pic>
        <p:nvPicPr>
          <p:cNvPr id="55298" name="Picture 2" descr="C:\Documents and Settings\windflu\桌面\research\391531529a6e386da53952aa9fc11d51abca42dd369901.jpg"/>
          <p:cNvPicPr>
            <a:picLocks noChangeAspect="1" noChangeArrowheads="1"/>
          </p:cNvPicPr>
          <p:nvPr/>
        </p:nvPicPr>
        <p:blipFill>
          <a:blip r:embed="rId4"/>
          <a:srcRect/>
          <a:stretch>
            <a:fillRect/>
          </a:stretch>
        </p:blipFill>
        <p:spPr bwMode="auto">
          <a:xfrm>
            <a:off x="166689" y="2857496"/>
            <a:ext cx="4073518" cy="3052995"/>
          </a:xfrm>
          <a:prstGeom prst="rect">
            <a:avLst/>
          </a:prstGeom>
          <a:noFill/>
        </p:spPr>
      </p:pic>
      <p:sp>
        <p:nvSpPr>
          <p:cNvPr id="10" name="向右箭號 9"/>
          <p:cNvSpPr/>
          <p:nvPr/>
        </p:nvSpPr>
        <p:spPr>
          <a:xfrm>
            <a:off x="4381531" y="4500570"/>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55299" name="Picture 3"/>
          <p:cNvPicPr>
            <a:picLocks noChangeAspect="1" noChangeArrowheads="1"/>
          </p:cNvPicPr>
          <p:nvPr/>
        </p:nvPicPr>
        <p:blipFill>
          <a:blip r:embed="rId5"/>
          <a:srcRect/>
          <a:stretch>
            <a:fillRect/>
          </a:stretch>
        </p:blipFill>
        <p:spPr bwMode="auto">
          <a:xfrm>
            <a:off x="2143108" y="2857496"/>
            <a:ext cx="1785950" cy="3171374"/>
          </a:xfrm>
          <a:prstGeom prst="rect">
            <a:avLst/>
          </a:prstGeom>
          <a:noFill/>
          <a:ln w="9525">
            <a:noFill/>
            <a:miter lim="800000"/>
            <a:headEnd/>
            <a:tailEnd/>
          </a:ln>
        </p:spPr>
      </p:pic>
      <p:pic>
        <p:nvPicPr>
          <p:cNvPr id="55300" name="Picture 4"/>
          <p:cNvPicPr>
            <a:picLocks noChangeAspect="1" noChangeArrowheads="1"/>
          </p:cNvPicPr>
          <p:nvPr/>
        </p:nvPicPr>
        <p:blipFill>
          <a:blip r:embed="rId6"/>
          <a:srcRect/>
          <a:stretch>
            <a:fillRect/>
          </a:stretch>
        </p:blipFill>
        <p:spPr bwMode="auto">
          <a:xfrm>
            <a:off x="5357818" y="2857496"/>
            <a:ext cx="1787652" cy="3174397"/>
          </a:xfrm>
          <a:prstGeom prst="rect">
            <a:avLst/>
          </a:prstGeom>
          <a:noFill/>
          <a:ln w="9525">
            <a:noFill/>
            <a:miter lim="800000"/>
            <a:headEnd/>
            <a:tailEnd/>
          </a:ln>
        </p:spPr>
      </p:pic>
      <p:sp>
        <p:nvSpPr>
          <p:cNvPr id="14" name="向右箭號 13"/>
          <p:cNvSpPr/>
          <p:nvPr/>
        </p:nvSpPr>
        <p:spPr>
          <a:xfrm>
            <a:off x="4500562" y="4071942"/>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blinds(horizontal)">
                                      <p:cBhvr>
                                        <p:cTn id="7" dur="500"/>
                                        <p:tgtEl>
                                          <p:spTgt spid="552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5300"/>
                                        </p:tgtEl>
                                        <p:attrNameLst>
                                          <p:attrName>style.visibility</p:attrName>
                                        </p:attrNameLst>
                                      </p:cBhvr>
                                      <p:to>
                                        <p:strVal val="visible"/>
                                      </p:to>
                                    </p:set>
                                    <p:animEffect transition="in" filter="blinds(horizontal)">
                                      <p:cBhvr>
                                        <p:cTn id="17" dur="500"/>
                                        <p:tgtEl>
                                          <p:spTgt spid="5530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5298"/>
                                        </p:tgtEl>
                                        <p:attrNameLst>
                                          <p:attrName>style.visibility</p:attrName>
                                        </p:attrNameLst>
                                      </p:cBhvr>
                                      <p:to>
                                        <p:strVal val="visible"/>
                                      </p:to>
                                    </p:set>
                                    <p:animEffect transition="in" filter="box(in)">
                                      <p:cBhvr>
                                        <p:cTn id="22" dur="500"/>
                                        <p:tgtEl>
                                          <p:spTgt spid="55298"/>
                                        </p:tgtEl>
                                      </p:cBhvr>
                                    </p:animEffect>
                                  </p:childTnLst>
                                </p:cTn>
                              </p:par>
                              <p:par>
                                <p:cTn id="23" presetID="3" presetClass="exit" presetSubtype="10" fill="hold" nodeType="withEffect">
                                  <p:stCondLst>
                                    <p:cond delay="0"/>
                                  </p:stCondLst>
                                  <p:childTnLst>
                                    <p:animEffect transition="out" filter="blinds(horizontal)">
                                      <p:cBhvr>
                                        <p:cTn id="24" dur="500"/>
                                        <p:tgtEl>
                                          <p:spTgt spid="55299"/>
                                        </p:tgtEl>
                                      </p:cBhvr>
                                    </p:animEffect>
                                    <p:set>
                                      <p:cBhvr>
                                        <p:cTn id="25" dur="1" fill="hold">
                                          <p:stCondLst>
                                            <p:cond delay="499"/>
                                          </p:stCondLst>
                                        </p:cTn>
                                        <p:tgtEl>
                                          <p:spTgt spid="55299"/>
                                        </p:tgtEl>
                                        <p:attrNameLst>
                                          <p:attrName>style.visibility</p:attrName>
                                        </p:attrNameLst>
                                      </p:cBhvr>
                                      <p:to>
                                        <p:strVal val="hidden"/>
                                      </p:to>
                                    </p:set>
                                  </p:childTnLst>
                                </p:cTn>
                              </p:par>
                              <p:par>
                                <p:cTn id="26" presetID="3" presetClass="exit" presetSubtype="10" fill="hold" grpId="2" nodeType="withEffect">
                                  <p:stCondLst>
                                    <p:cond delay="0"/>
                                  </p:stCondLst>
                                  <p:childTnLst>
                                    <p:animEffect transition="out" filter="blinds(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55300"/>
                                        </p:tgtEl>
                                      </p:cBhvr>
                                    </p:animEffect>
                                    <p:set>
                                      <p:cBhvr>
                                        <p:cTn id="31" dur="1" fill="hold">
                                          <p:stCondLst>
                                            <p:cond delay="499"/>
                                          </p:stCondLst>
                                        </p:cTn>
                                        <p:tgtEl>
                                          <p:spTgt spid="55300"/>
                                        </p:tgtEl>
                                        <p:attrNameLst>
                                          <p:attrName>style.visibility</p:attrName>
                                        </p:attrNameLst>
                                      </p:cBhvr>
                                      <p:to>
                                        <p:strVal val="hidden"/>
                                      </p:to>
                                    </p:set>
                                  </p:childTnLst>
                                </p:cTn>
                              </p:par>
                              <p:par>
                                <p:cTn id="32" presetID="4" presetClass="exit" presetSubtype="16" fill="hold" grpId="1" nodeType="withEffect">
                                  <p:stCondLst>
                                    <p:cond delay="0"/>
                                  </p:stCondLst>
                                  <p:childTnLst>
                                    <p:animEffect transition="out" filter="box(in)">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55297"/>
                                        </p:tgtEl>
                                        <p:attrNameLst>
                                          <p:attrName>style.visibility</p:attrName>
                                        </p:attrNameLst>
                                      </p:cBhvr>
                                      <p:to>
                                        <p:strVal val="visible"/>
                                      </p:to>
                                    </p:set>
                                    <p:animEffect transition="in" filter="box(in)">
                                      <p:cBhvr>
                                        <p:cTn id="44" dur="500"/>
                                        <p:tgtEl>
                                          <p:spTgt spid="55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P spid="14"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範例一</a:t>
            </a:r>
            <a:endParaRPr lang="en-US" altLang="zh-TW" dirty="0" smtClean="0"/>
          </a:p>
        </p:txBody>
      </p:sp>
      <p:sp>
        <p:nvSpPr>
          <p:cNvPr id="3" name="標題 2"/>
          <p:cNvSpPr>
            <a:spLocks noGrp="1"/>
          </p:cNvSpPr>
          <p:nvPr>
            <p:ph type="title"/>
          </p:nvPr>
        </p:nvSpPr>
        <p:spPr/>
        <p:txBody>
          <a:bodyPr/>
          <a:lstStyle/>
          <a:p>
            <a:r>
              <a:rPr lang="zh-TW" altLang="en-US" dirty="0" smtClean="0"/>
              <a:t>實驗結果</a:t>
            </a:r>
            <a:endParaRPr lang="zh-TW" altLang="en-US" dirty="0"/>
          </a:p>
        </p:txBody>
      </p:sp>
      <p:sp>
        <p:nvSpPr>
          <p:cNvPr id="5" name="內容版面配置區 4"/>
          <p:cNvSpPr>
            <a:spLocks noGrp="1"/>
          </p:cNvSpPr>
          <p:nvPr>
            <p:ph idx="14"/>
          </p:nvPr>
        </p:nvSpPr>
        <p:spPr/>
        <p:txBody>
          <a:bodyPr/>
          <a:lstStyle/>
          <a:p>
            <a:r>
              <a:rPr lang="zh-TW" altLang="en-US" dirty="0" smtClean="0"/>
              <a:t>實驗結果 </a:t>
            </a:r>
            <a:r>
              <a:rPr lang="en-US" altLang="zh-TW" dirty="0" smtClean="0"/>
              <a:t>2</a:t>
            </a:r>
            <a:r>
              <a:rPr lang="zh-TW" altLang="en-US" dirty="0" smtClean="0"/>
              <a:t> </a:t>
            </a:r>
            <a:r>
              <a:rPr lang="en-US" altLang="zh-TW" dirty="0" smtClean="0"/>
              <a:t>/ 14</a:t>
            </a:r>
            <a:endParaRPr lang="zh-TW" altLang="en-US" dirty="0"/>
          </a:p>
        </p:txBody>
      </p:sp>
      <p:sp>
        <p:nvSpPr>
          <p:cNvPr id="7" name="向右箭號 6"/>
          <p:cNvSpPr/>
          <p:nvPr/>
        </p:nvSpPr>
        <p:spPr>
          <a:xfrm rot="5400000">
            <a:off x="6011909" y="3663968"/>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91139" name="Picture 3" descr="new"/>
          <p:cNvPicPr>
            <a:picLocks noChangeAspect="1" noChangeArrowheads="1"/>
          </p:cNvPicPr>
          <p:nvPr/>
        </p:nvPicPr>
        <p:blipFill>
          <a:blip r:embed="rId2"/>
          <a:srcRect/>
          <a:stretch>
            <a:fillRect/>
          </a:stretch>
        </p:blipFill>
        <p:spPr bwMode="auto">
          <a:xfrm>
            <a:off x="3583017" y="4021158"/>
            <a:ext cx="5275263" cy="2265362"/>
          </a:xfrm>
          <a:prstGeom prst="rect">
            <a:avLst/>
          </a:prstGeom>
          <a:noFill/>
          <a:ln w="9525">
            <a:noFill/>
            <a:miter lim="800000"/>
            <a:headEnd/>
            <a:tailEnd/>
          </a:ln>
        </p:spPr>
      </p:pic>
      <p:sp>
        <p:nvSpPr>
          <p:cNvPr id="9" name="矩形 8"/>
          <p:cNvSpPr/>
          <p:nvPr/>
        </p:nvSpPr>
        <p:spPr>
          <a:xfrm>
            <a:off x="4868901" y="4306910"/>
            <a:ext cx="642942" cy="642942"/>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1138" name="圖片 22" descr="p2"/>
          <p:cNvPicPr>
            <a:picLocks noChangeAspect="1" noChangeArrowheads="1"/>
          </p:cNvPicPr>
          <p:nvPr/>
        </p:nvPicPr>
        <p:blipFill>
          <a:blip r:embed="rId3"/>
          <a:srcRect/>
          <a:stretch>
            <a:fillRect/>
          </a:stretch>
        </p:blipFill>
        <p:spPr bwMode="auto">
          <a:xfrm>
            <a:off x="3583017" y="1306514"/>
            <a:ext cx="5275263" cy="2259013"/>
          </a:xfrm>
          <a:prstGeom prst="rect">
            <a:avLst/>
          </a:prstGeom>
          <a:noFill/>
          <a:ln w="9525">
            <a:noFill/>
            <a:miter lim="800000"/>
            <a:headEnd/>
            <a:tailEnd/>
          </a:ln>
        </p:spPr>
      </p:pic>
      <p:sp>
        <p:nvSpPr>
          <p:cNvPr id="8" name="矩形 7"/>
          <p:cNvSpPr/>
          <p:nvPr/>
        </p:nvSpPr>
        <p:spPr>
          <a:xfrm>
            <a:off x="4868901" y="1592266"/>
            <a:ext cx="642942" cy="642942"/>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descr="圖片1.png"/>
          <p:cNvPicPr>
            <a:picLocks noChangeAspect="1"/>
          </p:cNvPicPr>
          <p:nvPr/>
        </p:nvPicPr>
        <p:blipFill>
          <a:blip r:embed="rId4"/>
          <a:srcRect l="24473" t="13194" r="63592" b="59270"/>
          <a:stretch>
            <a:fillRect/>
          </a:stretch>
        </p:blipFill>
        <p:spPr>
          <a:xfrm>
            <a:off x="1868505" y="2152741"/>
            <a:ext cx="1391064" cy="1381268"/>
          </a:xfrm>
          <a:prstGeom prst="rect">
            <a:avLst/>
          </a:prstGeom>
          <a:ln w="28575">
            <a:solidFill>
              <a:srgbClr val="FF0000"/>
            </a:solidFill>
          </a:ln>
        </p:spPr>
      </p:pic>
      <p:pic>
        <p:nvPicPr>
          <p:cNvPr id="17" name="圖片 16" descr="未命名 - 3.png"/>
          <p:cNvPicPr>
            <a:picLocks noChangeAspect="1"/>
          </p:cNvPicPr>
          <p:nvPr/>
        </p:nvPicPr>
        <p:blipFill>
          <a:blip r:embed="rId5"/>
          <a:stretch>
            <a:fillRect/>
          </a:stretch>
        </p:blipFill>
        <p:spPr>
          <a:xfrm>
            <a:off x="1868505" y="4862485"/>
            <a:ext cx="1394886" cy="1381472"/>
          </a:xfrm>
          <a:prstGeom prst="rect">
            <a:avLst/>
          </a:prstGeom>
          <a:ln w="28575">
            <a:solidFill>
              <a:srgbClr val="FF0000"/>
            </a:solidFill>
          </a:ln>
        </p:spPr>
      </p:pic>
      <p:cxnSp>
        <p:nvCxnSpPr>
          <p:cNvPr id="19" name="直線接點 18"/>
          <p:cNvCxnSpPr/>
          <p:nvPr/>
        </p:nvCxnSpPr>
        <p:spPr>
          <a:xfrm rot="10800000" flipV="1">
            <a:off x="1850232" y="1593850"/>
            <a:ext cx="3020219" cy="5397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rot="10800000" flipV="1">
            <a:off x="3269456" y="2232023"/>
            <a:ext cx="2235994" cy="13208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rot="10800000" flipV="1">
            <a:off x="1857356" y="4309116"/>
            <a:ext cx="3020219" cy="5397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rot="10800000" flipV="1">
            <a:off x="3276580" y="4947289"/>
            <a:ext cx="2235994" cy="13208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childTnLst>
                          </p:cTn>
                        </p:par>
                        <p:par>
                          <p:cTn id="15" fill="hold">
                            <p:stCondLst>
                              <p:cond delay="1000"/>
                            </p:stCondLst>
                            <p:childTnLst>
                              <p:par>
                                <p:cTn id="16" presetID="21"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4)">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91139"/>
                                        </p:tgtEl>
                                        <p:attrNameLst>
                                          <p:attrName>style.visibility</p:attrName>
                                        </p:attrNameLst>
                                      </p:cBhvr>
                                      <p:to>
                                        <p:strVal val="visible"/>
                                      </p:to>
                                    </p:set>
                                    <p:animEffect transition="in" filter="wipe(up)">
                                      <p:cBhvr>
                                        <p:cTn id="27" dur="500"/>
                                        <p:tgtEl>
                                          <p:spTgt spid="9113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500"/>
                                        <p:tgtEl>
                                          <p:spTgt spid="9"/>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500"/>
                                        <p:tgtEl>
                                          <p:spTgt spid="27"/>
                                        </p:tgtEl>
                                      </p:cBhvr>
                                    </p:animEffect>
                                  </p:childTnLst>
                                </p:cTn>
                              </p:par>
                              <p:par>
                                <p:cTn id="37" presetID="22" presetClass="entr" presetSubtype="2"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right)">
                                      <p:cBhvr>
                                        <p:cTn id="39" dur="500"/>
                                        <p:tgtEl>
                                          <p:spTgt spid="28"/>
                                        </p:tgtEl>
                                      </p:cBhvr>
                                    </p:animEffect>
                                  </p:childTnLst>
                                </p:cTn>
                              </p:par>
                            </p:childTnLst>
                          </p:cTn>
                        </p:par>
                        <p:par>
                          <p:cTn id="40" fill="hold">
                            <p:stCondLst>
                              <p:cond delay="1000"/>
                            </p:stCondLst>
                            <p:childTnLst>
                              <p:par>
                                <p:cTn id="41" presetID="21" presetClass="entr" presetSubtype="4"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heel(4)">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範例二</a:t>
            </a:r>
            <a:endParaRPr lang="en-US" altLang="zh-TW" dirty="0" smtClean="0"/>
          </a:p>
        </p:txBody>
      </p:sp>
      <p:sp>
        <p:nvSpPr>
          <p:cNvPr id="3" name="標題 2"/>
          <p:cNvSpPr>
            <a:spLocks noGrp="1"/>
          </p:cNvSpPr>
          <p:nvPr>
            <p:ph type="title"/>
          </p:nvPr>
        </p:nvSpPr>
        <p:spPr/>
        <p:txBody>
          <a:bodyPr/>
          <a:lstStyle/>
          <a:p>
            <a:r>
              <a:rPr lang="zh-TW" altLang="en-US" dirty="0" smtClean="0"/>
              <a:t>實驗結果</a:t>
            </a:r>
            <a:endParaRPr lang="zh-TW" altLang="en-US" dirty="0"/>
          </a:p>
        </p:txBody>
      </p:sp>
      <p:sp>
        <p:nvSpPr>
          <p:cNvPr id="5" name="內容版面配置區 4"/>
          <p:cNvSpPr>
            <a:spLocks noGrp="1"/>
          </p:cNvSpPr>
          <p:nvPr>
            <p:ph idx="14"/>
          </p:nvPr>
        </p:nvSpPr>
        <p:spPr/>
        <p:txBody>
          <a:bodyPr/>
          <a:lstStyle/>
          <a:p>
            <a:r>
              <a:rPr lang="zh-TW" altLang="en-US" dirty="0" smtClean="0"/>
              <a:t>實驗結果 </a:t>
            </a:r>
            <a:r>
              <a:rPr lang="en-US" altLang="zh-TW" dirty="0" smtClean="0"/>
              <a:t>3</a:t>
            </a:r>
            <a:r>
              <a:rPr lang="zh-TW" altLang="en-US" dirty="0" smtClean="0"/>
              <a:t> </a:t>
            </a:r>
            <a:r>
              <a:rPr lang="en-US" altLang="zh-TW" dirty="0" smtClean="0"/>
              <a:t>/ 14</a:t>
            </a:r>
            <a:endParaRPr lang="zh-TW" altLang="en-US" dirty="0"/>
          </a:p>
        </p:txBody>
      </p:sp>
      <p:sp>
        <p:nvSpPr>
          <p:cNvPr id="7" name="向右箭號 6"/>
          <p:cNvSpPr/>
          <p:nvPr/>
        </p:nvSpPr>
        <p:spPr>
          <a:xfrm rot="5400000">
            <a:off x="6000760" y="3357562"/>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92162" name="圖片 24" descr="p3"/>
          <p:cNvPicPr>
            <a:picLocks noChangeAspect="1" noChangeArrowheads="1"/>
          </p:cNvPicPr>
          <p:nvPr/>
        </p:nvPicPr>
        <p:blipFill>
          <a:blip r:embed="rId3"/>
          <a:srcRect/>
          <a:stretch>
            <a:fillRect/>
          </a:stretch>
        </p:blipFill>
        <p:spPr bwMode="auto">
          <a:xfrm>
            <a:off x="3500430" y="1571612"/>
            <a:ext cx="5275263" cy="1270000"/>
          </a:xfrm>
          <a:prstGeom prst="rect">
            <a:avLst/>
          </a:prstGeom>
          <a:noFill/>
          <a:ln w="9525">
            <a:noFill/>
            <a:miter lim="800000"/>
            <a:headEnd/>
            <a:tailEnd/>
          </a:ln>
        </p:spPr>
      </p:pic>
      <p:sp>
        <p:nvSpPr>
          <p:cNvPr id="8" name="矩形 7"/>
          <p:cNvSpPr/>
          <p:nvPr/>
        </p:nvSpPr>
        <p:spPr>
          <a:xfrm>
            <a:off x="4500562" y="1571612"/>
            <a:ext cx="642942" cy="857256"/>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2163" name="圖片 23" descr="new"/>
          <p:cNvPicPr>
            <a:picLocks noChangeAspect="1" noChangeArrowheads="1"/>
          </p:cNvPicPr>
          <p:nvPr/>
        </p:nvPicPr>
        <p:blipFill>
          <a:blip r:embed="rId4"/>
          <a:srcRect/>
          <a:stretch>
            <a:fillRect/>
          </a:stretch>
        </p:blipFill>
        <p:spPr bwMode="auto">
          <a:xfrm>
            <a:off x="3500430" y="3930661"/>
            <a:ext cx="5275263" cy="1270000"/>
          </a:xfrm>
          <a:prstGeom prst="rect">
            <a:avLst/>
          </a:prstGeom>
          <a:noFill/>
          <a:ln w="9525">
            <a:noFill/>
            <a:miter lim="800000"/>
            <a:headEnd/>
            <a:tailEnd/>
          </a:ln>
        </p:spPr>
      </p:pic>
      <p:sp>
        <p:nvSpPr>
          <p:cNvPr id="9" name="矩形 8"/>
          <p:cNvSpPr/>
          <p:nvPr/>
        </p:nvSpPr>
        <p:spPr>
          <a:xfrm>
            <a:off x="4500562" y="3930661"/>
            <a:ext cx="642942" cy="857256"/>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descr="圖片4.png"/>
          <p:cNvPicPr>
            <a:picLocks noChangeAspect="1"/>
          </p:cNvPicPr>
          <p:nvPr/>
        </p:nvPicPr>
        <p:blipFill>
          <a:blip r:embed="rId5"/>
          <a:stretch>
            <a:fillRect/>
          </a:stretch>
        </p:blipFill>
        <p:spPr>
          <a:xfrm>
            <a:off x="1714480" y="4421325"/>
            <a:ext cx="1381472" cy="1850906"/>
          </a:xfrm>
          <a:prstGeom prst="rect">
            <a:avLst/>
          </a:prstGeom>
          <a:ln w="28575">
            <a:solidFill>
              <a:srgbClr val="FF0000"/>
            </a:solidFill>
          </a:ln>
        </p:spPr>
      </p:pic>
      <p:pic>
        <p:nvPicPr>
          <p:cNvPr id="13" name="圖片 12" descr="圖片3.png"/>
          <p:cNvPicPr>
            <a:picLocks noChangeAspect="1"/>
          </p:cNvPicPr>
          <p:nvPr/>
        </p:nvPicPr>
        <p:blipFill>
          <a:blip r:embed="rId6"/>
          <a:stretch>
            <a:fillRect/>
          </a:stretch>
        </p:blipFill>
        <p:spPr>
          <a:xfrm>
            <a:off x="1714480" y="2071678"/>
            <a:ext cx="1381472" cy="1850906"/>
          </a:xfrm>
          <a:prstGeom prst="rect">
            <a:avLst/>
          </a:prstGeom>
          <a:ln w="28575">
            <a:solidFill>
              <a:srgbClr val="FF0000"/>
            </a:solidFill>
          </a:ln>
        </p:spPr>
      </p:pic>
      <p:cxnSp>
        <p:nvCxnSpPr>
          <p:cNvPr id="14" name="直線接點 13"/>
          <p:cNvCxnSpPr/>
          <p:nvPr/>
        </p:nvCxnSpPr>
        <p:spPr>
          <a:xfrm rot="10800000" flipV="1">
            <a:off x="1697831" y="1571623"/>
            <a:ext cx="2802732" cy="4833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rot="10800000" flipV="1">
            <a:off x="3107533" y="2428875"/>
            <a:ext cx="2038348" cy="15025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rot="10800000" flipV="1">
            <a:off x="1700198" y="3929066"/>
            <a:ext cx="2802732" cy="4833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rot="10800000" flipV="1">
            <a:off x="3109900" y="4786318"/>
            <a:ext cx="2038348" cy="15025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par>
                                <p:cTn id="12" presetID="22" presetClass="entr" presetSubtype="2"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right)">
                                      <p:cBhvr>
                                        <p:cTn id="14" dur="500"/>
                                        <p:tgtEl>
                                          <p:spTgt spid="15"/>
                                        </p:tgtEl>
                                      </p:cBhvr>
                                    </p:animEffect>
                                  </p:childTnLst>
                                </p:cTn>
                              </p:par>
                            </p:childTnLst>
                          </p:cTn>
                        </p:par>
                        <p:par>
                          <p:cTn id="15" fill="hold">
                            <p:stCondLst>
                              <p:cond delay="1000"/>
                            </p:stCondLst>
                            <p:childTnLst>
                              <p:par>
                                <p:cTn id="16" presetID="21"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4)">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nodeType="withEffect">
                                  <p:stCondLst>
                                    <p:cond delay="0"/>
                                  </p:stCondLst>
                                  <p:childTnLst>
                                    <p:set>
                                      <p:cBhvr>
                                        <p:cTn id="25" dur="1" fill="hold">
                                          <p:stCondLst>
                                            <p:cond delay="0"/>
                                          </p:stCondLst>
                                        </p:cTn>
                                        <p:tgtEl>
                                          <p:spTgt spid="92163"/>
                                        </p:tgtEl>
                                        <p:attrNameLst>
                                          <p:attrName>style.visibility</p:attrName>
                                        </p:attrNameLst>
                                      </p:cBhvr>
                                      <p:to>
                                        <p:strVal val="visible"/>
                                      </p:to>
                                    </p:set>
                                    <p:animEffect transition="in" filter="wipe(up)">
                                      <p:cBhvr>
                                        <p:cTn id="26" dur="500"/>
                                        <p:tgtEl>
                                          <p:spTgt spid="92163"/>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edge">
                                      <p:cBhvr>
                                        <p:cTn id="31" dur="500"/>
                                        <p:tgtEl>
                                          <p:spTgt spid="9"/>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right)">
                                      <p:cBhvr>
                                        <p:cTn id="35" dur="500"/>
                                        <p:tgtEl>
                                          <p:spTgt spid="20"/>
                                        </p:tgtEl>
                                      </p:cBhvr>
                                    </p:animEffect>
                                  </p:childTnLst>
                                </p:cTn>
                              </p:par>
                              <p:par>
                                <p:cTn id="36" presetID="22" presetClass="entr" presetSubtype="2"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right)">
                                      <p:cBhvr>
                                        <p:cTn id="38" dur="500"/>
                                        <p:tgtEl>
                                          <p:spTgt spid="21"/>
                                        </p:tgtEl>
                                      </p:cBhvr>
                                    </p:animEffect>
                                  </p:childTnLst>
                                </p:cTn>
                              </p:par>
                            </p:childTnLst>
                          </p:cTn>
                        </p:par>
                        <p:par>
                          <p:cTn id="39" fill="hold">
                            <p:stCondLst>
                              <p:cond delay="1000"/>
                            </p:stCondLst>
                            <p:childTnLst>
                              <p:par>
                                <p:cTn id="40" presetID="21" presetClass="entr" presetSubtype="4"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4)">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範例三</a:t>
            </a:r>
            <a:endParaRPr lang="en-US" altLang="zh-TW" dirty="0" smtClean="0"/>
          </a:p>
        </p:txBody>
      </p:sp>
      <p:sp>
        <p:nvSpPr>
          <p:cNvPr id="3" name="標題 2"/>
          <p:cNvSpPr>
            <a:spLocks noGrp="1"/>
          </p:cNvSpPr>
          <p:nvPr>
            <p:ph type="title"/>
          </p:nvPr>
        </p:nvSpPr>
        <p:spPr/>
        <p:txBody>
          <a:bodyPr/>
          <a:lstStyle/>
          <a:p>
            <a:r>
              <a:rPr lang="zh-TW" altLang="en-US" dirty="0" smtClean="0"/>
              <a:t>實驗結果</a:t>
            </a:r>
            <a:endParaRPr lang="zh-TW" altLang="en-US" dirty="0"/>
          </a:p>
        </p:txBody>
      </p:sp>
      <p:sp>
        <p:nvSpPr>
          <p:cNvPr id="5" name="內容版面配置區 4"/>
          <p:cNvSpPr>
            <a:spLocks noGrp="1"/>
          </p:cNvSpPr>
          <p:nvPr>
            <p:ph idx="14"/>
          </p:nvPr>
        </p:nvSpPr>
        <p:spPr/>
        <p:txBody>
          <a:bodyPr/>
          <a:lstStyle/>
          <a:p>
            <a:r>
              <a:rPr lang="zh-TW" altLang="en-US" dirty="0" smtClean="0"/>
              <a:t>實驗結果 </a:t>
            </a:r>
            <a:r>
              <a:rPr lang="en-US" altLang="zh-TW" dirty="0" smtClean="0"/>
              <a:t>4 / 14</a:t>
            </a:r>
            <a:endParaRPr lang="zh-TW" altLang="en-US" dirty="0"/>
          </a:p>
        </p:txBody>
      </p:sp>
      <p:sp>
        <p:nvSpPr>
          <p:cNvPr id="7" name="向右箭號 6"/>
          <p:cNvSpPr/>
          <p:nvPr/>
        </p:nvSpPr>
        <p:spPr>
          <a:xfrm rot="5400000">
            <a:off x="4572000" y="2857496"/>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0" name="向右箭號 9"/>
          <p:cNvSpPr/>
          <p:nvPr/>
        </p:nvSpPr>
        <p:spPr>
          <a:xfrm rot="5400000">
            <a:off x="4572000" y="4500570"/>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93186" name="圖片 27" descr="p4"/>
          <p:cNvPicPr>
            <a:picLocks noChangeAspect="1" noChangeArrowheads="1"/>
          </p:cNvPicPr>
          <p:nvPr/>
        </p:nvPicPr>
        <p:blipFill>
          <a:blip r:embed="rId2"/>
          <a:srcRect/>
          <a:stretch>
            <a:fillRect/>
          </a:stretch>
        </p:blipFill>
        <p:spPr bwMode="auto">
          <a:xfrm>
            <a:off x="2071670" y="1571612"/>
            <a:ext cx="5275263" cy="1146175"/>
          </a:xfrm>
          <a:prstGeom prst="rect">
            <a:avLst/>
          </a:prstGeom>
          <a:noFill/>
          <a:ln w="9525">
            <a:noFill/>
            <a:miter lim="800000"/>
            <a:headEnd/>
            <a:tailEnd/>
          </a:ln>
        </p:spPr>
      </p:pic>
      <p:sp>
        <p:nvSpPr>
          <p:cNvPr id="11" name="矩形 10"/>
          <p:cNvSpPr/>
          <p:nvPr/>
        </p:nvSpPr>
        <p:spPr>
          <a:xfrm>
            <a:off x="5715008" y="1571612"/>
            <a:ext cx="428628" cy="428628"/>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3187" name="圖片 28" descr="round1"/>
          <p:cNvPicPr>
            <a:picLocks noChangeAspect="1" noChangeArrowheads="1"/>
          </p:cNvPicPr>
          <p:nvPr/>
        </p:nvPicPr>
        <p:blipFill>
          <a:blip r:embed="rId3"/>
          <a:srcRect/>
          <a:stretch>
            <a:fillRect/>
          </a:stretch>
        </p:blipFill>
        <p:spPr bwMode="auto">
          <a:xfrm>
            <a:off x="2071670" y="3214686"/>
            <a:ext cx="5248275" cy="1146175"/>
          </a:xfrm>
          <a:prstGeom prst="rect">
            <a:avLst/>
          </a:prstGeom>
          <a:noFill/>
          <a:ln w="9525">
            <a:noFill/>
            <a:miter lim="800000"/>
            <a:headEnd/>
            <a:tailEnd/>
          </a:ln>
        </p:spPr>
      </p:pic>
      <p:sp>
        <p:nvSpPr>
          <p:cNvPr id="12" name="矩形 11"/>
          <p:cNvSpPr/>
          <p:nvPr/>
        </p:nvSpPr>
        <p:spPr>
          <a:xfrm>
            <a:off x="5715008" y="3214686"/>
            <a:ext cx="428628" cy="428628"/>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3188" name="圖片 29" descr="round2"/>
          <p:cNvPicPr>
            <a:picLocks noChangeAspect="1" noChangeArrowheads="1"/>
          </p:cNvPicPr>
          <p:nvPr/>
        </p:nvPicPr>
        <p:blipFill>
          <a:blip r:embed="rId4"/>
          <a:srcRect/>
          <a:stretch>
            <a:fillRect/>
          </a:stretch>
        </p:blipFill>
        <p:spPr bwMode="auto">
          <a:xfrm>
            <a:off x="2071670" y="4857760"/>
            <a:ext cx="5248275" cy="1146175"/>
          </a:xfrm>
          <a:prstGeom prst="rect">
            <a:avLst/>
          </a:prstGeom>
          <a:noFill/>
          <a:ln w="9525">
            <a:noFill/>
            <a:miter lim="800000"/>
            <a:headEnd/>
            <a:tailEnd/>
          </a:ln>
        </p:spPr>
      </p:pic>
      <p:sp>
        <p:nvSpPr>
          <p:cNvPr id="13" name="矩形 12"/>
          <p:cNvSpPr/>
          <p:nvPr/>
        </p:nvSpPr>
        <p:spPr>
          <a:xfrm>
            <a:off x="5715008" y="4857760"/>
            <a:ext cx="428628" cy="428628"/>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圖片7.png"/>
          <p:cNvPicPr>
            <a:picLocks noChangeAspect="1"/>
          </p:cNvPicPr>
          <p:nvPr/>
        </p:nvPicPr>
        <p:blipFill>
          <a:blip r:embed="rId5"/>
          <a:stretch>
            <a:fillRect/>
          </a:stretch>
        </p:blipFill>
        <p:spPr>
          <a:xfrm>
            <a:off x="7715272" y="5072074"/>
            <a:ext cx="898627" cy="898627"/>
          </a:xfrm>
          <a:prstGeom prst="rect">
            <a:avLst/>
          </a:prstGeom>
          <a:ln w="28575">
            <a:solidFill>
              <a:srgbClr val="FF0000"/>
            </a:solidFill>
          </a:ln>
        </p:spPr>
      </p:pic>
      <p:pic>
        <p:nvPicPr>
          <p:cNvPr id="18" name="圖片 17" descr="圖片5.png"/>
          <p:cNvPicPr>
            <a:picLocks noChangeAspect="1"/>
          </p:cNvPicPr>
          <p:nvPr/>
        </p:nvPicPr>
        <p:blipFill>
          <a:blip r:embed="rId6"/>
          <a:stretch>
            <a:fillRect/>
          </a:stretch>
        </p:blipFill>
        <p:spPr>
          <a:xfrm>
            <a:off x="7715272" y="1785926"/>
            <a:ext cx="898627" cy="898627"/>
          </a:xfrm>
          <a:prstGeom prst="rect">
            <a:avLst/>
          </a:prstGeom>
          <a:ln w="28575">
            <a:solidFill>
              <a:srgbClr val="FF0000"/>
            </a:solidFill>
          </a:ln>
        </p:spPr>
      </p:pic>
      <p:pic>
        <p:nvPicPr>
          <p:cNvPr id="19" name="圖片 18" descr="圖片6.png"/>
          <p:cNvPicPr>
            <a:picLocks noChangeAspect="1"/>
          </p:cNvPicPr>
          <p:nvPr/>
        </p:nvPicPr>
        <p:blipFill>
          <a:blip r:embed="rId7"/>
          <a:stretch>
            <a:fillRect/>
          </a:stretch>
        </p:blipFill>
        <p:spPr>
          <a:xfrm>
            <a:off x="7715272" y="3445653"/>
            <a:ext cx="898627" cy="912041"/>
          </a:xfrm>
          <a:prstGeom prst="rect">
            <a:avLst/>
          </a:prstGeom>
          <a:ln w="28575">
            <a:solidFill>
              <a:srgbClr val="FF0000"/>
            </a:solidFill>
          </a:ln>
        </p:spPr>
      </p:pic>
      <p:cxnSp>
        <p:nvCxnSpPr>
          <p:cNvPr id="20" name="直線接點 19"/>
          <p:cNvCxnSpPr/>
          <p:nvPr/>
        </p:nvCxnSpPr>
        <p:spPr>
          <a:xfrm>
            <a:off x="6143636" y="1571612"/>
            <a:ext cx="2488395" cy="1905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5715010" y="2000239"/>
            <a:ext cx="1993890" cy="6985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6143636" y="3214686"/>
            <a:ext cx="2488395" cy="1905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5715010" y="3643313"/>
            <a:ext cx="1993890" cy="6985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6143636" y="4857760"/>
            <a:ext cx="2488395" cy="1905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5715010" y="5286387"/>
            <a:ext cx="1993890" cy="6985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par>
                                <p:cTn id="12" presetID="2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1000"/>
                            </p:stCondLst>
                            <p:childTnLst>
                              <p:par>
                                <p:cTn id="16" presetID="21"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4)">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93187"/>
                                        </p:tgtEl>
                                        <p:attrNameLst>
                                          <p:attrName>style.visibility</p:attrName>
                                        </p:attrNameLst>
                                      </p:cBhvr>
                                      <p:to>
                                        <p:strVal val="visible"/>
                                      </p:to>
                                    </p:set>
                                    <p:animEffect transition="in" filter="wipe(up)">
                                      <p:cBhvr>
                                        <p:cTn id="27" dur="500"/>
                                        <p:tgtEl>
                                          <p:spTgt spid="93187"/>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edge">
                                      <p:cBhvr>
                                        <p:cTn id="32" dur="500"/>
                                        <p:tgtEl>
                                          <p:spTgt spid="1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par>
                                <p:cTn id="37" presetID="22" presetClass="entr" presetSubtype="8"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1000"/>
                            </p:stCondLst>
                            <p:childTnLst>
                              <p:par>
                                <p:cTn id="41" presetID="21" presetClass="entr" presetSubtype="4"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heel(4)">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up)">
                                      <p:cBhvr>
                                        <p:cTn id="48" dur="500"/>
                                        <p:tgtEl>
                                          <p:spTgt spid="10"/>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93188"/>
                                        </p:tgtEl>
                                        <p:attrNameLst>
                                          <p:attrName>style.visibility</p:attrName>
                                        </p:attrNameLst>
                                      </p:cBhvr>
                                      <p:to>
                                        <p:strVal val="visible"/>
                                      </p:to>
                                    </p:set>
                                    <p:animEffect transition="in" filter="wipe(up)">
                                      <p:cBhvr>
                                        <p:cTn id="52" dur="500"/>
                                        <p:tgtEl>
                                          <p:spTgt spid="93188"/>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edge">
                                      <p:cBhvr>
                                        <p:cTn id="57" dur="500"/>
                                        <p:tgtEl>
                                          <p:spTgt spid="13"/>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par>
                                <p:cTn id="62" presetID="22" presetClass="entr" presetSubtype="8"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left)">
                                      <p:cBhvr>
                                        <p:cTn id="64" dur="500"/>
                                        <p:tgtEl>
                                          <p:spTgt spid="35"/>
                                        </p:tgtEl>
                                      </p:cBhvr>
                                    </p:animEffect>
                                  </p:childTnLst>
                                </p:cTn>
                              </p:par>
                            </p:childTnLst>
                          </p:cTn>
                        </p:par>
                        <p:par>
                          <p:cTn id="65" fill="hold">
                            <p:stCondLst>
                              <p:cond delay="1000"/>
                            </p:stCondLst>
                            <p:childTnLst>
                              <p:par>
                                <p:cTn id="66" presetID="21" presetClass="entr" presetSubtype="4"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heel(4)">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範例四</a:t>
            </a:r>
            <a:endParaRPr lang="en-US" altLang="zh-TW" dirty="0" smtClean="0"/>
          </a:p>
        </p:txBody>
      </p:sp>
      <p:sp>
        <p:nvSpPr>
          <p:cNvPr id="3" name="標題 2"/>
          <p:cNvSpPr>
            <a:spLocks noGrp="1"/>
          </p:cNvSpPr>
          <p:nvPr>
            <p:ph type="title"/>
          </p:nvPr>
        </p:nvSpPr>
        <p:spPr/>
        <p:txBody>
          <a:bodyPr/>
          <a:lstStyle/>
          <a:p>
            <a:r>
              <a:rPr lang="zh-TW" altLang="en-US" dirty="0" smtClean="0"/>
              <a:t>實驗結果</a:t>
            </a:r>
            <a:endParaRPr lang="zh-TW" altLang="en-US" dirty="0"/>
          </a:p>
        </p:txBody>
      </p:sp>
      <p:sp>
        <p:nvSpPr>
          <p:cNvPr id="5" name="內容版面配置區 4"/>
          <p:cNvSpPr>
            <a:spLocks noGrp="1"/>
          </p:cNvSpPr>
          <p:nvPr>
            <p:ph idx="14"/>
          </p:nvPr>
        </p:nvSpPr>
        <p:spPr/>
        <p:txBody>
          <a:bodyPr/>
          <a:lstStyle/>
          <a:p>
            <a:r>
              <a:rPr lang="zh-TW" altLang="en-US" dirty="0" smtClean="0"/>
              <a:t>實驗結果 </a:t>
            </a:r>
            <a:r>
              <a:rPr lang="en-US" altLang="zh-TW" dirty="0" smtClean="0"/>
              <a:t>5 / 14</a:t>
            </a:r>
            <a:endParaRPr lang="zh-TW" altLang="en-US" dirty="0"/>
          </a:p>
        </p:txBody>
      </p:sp>
      <p:sp>
        <p:nvSpPr>
          <p:cNvPr id="7" name="向右箭號 6"/>
          <p:cNvSpPr/>
          <p:nvPr/>
        </p:nvSpPr>
        <p:spPr>
          <a:xfrm rot="5400000">
            <a:off x="4572000" y="2786058"/>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94210" name="圖片 30" descr="p8"/>
          <p:cNvPicPr>
            <a:picLocks noChangeAspect="1" noChangeArrowheads="1"/>
          </p:cNvPicPr>
          <p:nvPr/>
        </p:nvPicPr>
        <p:blipFill>
          <a:blip r:embed="rId3"/>
          <a:srcRect/>
          <a:stretch>
            <a:fillRect/>
          </a:stretch>
        </p:blipFill>
        <p:spPr bwMode="auto">
          <a:xfrm>
            <a:off x="2071670" y="1571612"/>
            <a:ext cx="5275263" cy="866775"/>
          </a:xfrm>
          <a:prstGeom prst="rect">
            <a:avLst/>
          </a:prstGeom>
          <a:noFill/>
          <a:ln w="9525">
            <a:noFill/>
            <a:miter lim="800000"/>
            <a:headEnd/>
            <a:tailEnd/>
          </a:ln>
        </p:spPr>
      </p:pic>
      <p:pic>
        <p:nvPicPr>
          <p:cNvPr id="94211" name="圖片 31" descr="new"/>
          <p:cNvPicPr>
            <a:picLocks noChangeAspect="1" noChangeArrowheads="1"/>
          </p:cNvPicPr>
          <p:nvPr/>
        </p:nvPicPr>
        <p:blipFill>
          <a:blip r:embed="rId4"/>
          <a:srcRect/>
          <a:stretch>
            <a:fillRect/>
          </a:stretch>
        </p:blipFill>
        <p:spPr bwMode="auto">
          <a:xfrm>
            <a:off x="2071670" y="3413131"/>
            <a:ext cx="5275263" cy="873125"/>
          </a:xfrm>
          <a:prstGeom prst="rect">
            <a:avLst/>
          </a:prstGeom>
          <a:noFill/>
          <a:ln w="9525">
            <a:noFill/>
            <a:miter lim="800000"/>
            <a:headEnd/>
            <a:tailEnd/>
          </a:ln>
        </p:spPr>
      </p:pic>
      <p:sp>
        <p:nvSpPr>
          <p:cNvPr id="8" name="矩形 7"/>
          <p:cNvSpPr/>
          <p:nvPr/>
        </p:nvSpPr>
        <p:spPr>
          <a:xfrm>
            <a:off x="4869687" y="1571612"/>
            <a:ext cx="428628" cy="428628"/>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descr="圖片5.png"/>
          <p:cNvPicPr>
            <a:picLocks noChangeAspect="1"/>
          </p:cNvPicPr>
          <p:nvPr/>
        </p:nvPicPr>
        <p:blipFill>
          <a:blip r:embed="rId5"/>
          <a:stretch>
            <a:fillRect/>
          </a:stretch>
        </p:blipFill>
        <p:spPr>
          <a:xfrm>
            <a:off x="7602463" y="1785926"/>
            <a:ext cx="898627" cy="898627"/>
          </a:xfrm>
          <a:prstGeom prst="rect">
            <a:avLst/>
          </a:prstGeom>
          <a:ln w="28575">
            <a:solidFill>
              <a:srgbClr val="FF0000"/>
            </a:solidFill>
          </a:ln>
        </p:spPr>
      </p:pic>
      <p:cxnSp>
        <p:nvCxnSpPr>
          <p:cNvPr id="10" name="直線接點 9"/>
          <p:cNvCxnSpPr/>
          <p:nvPr/>
        </p:nvCxnSpPr>
        <p:spPr>
          <a:xfrm>
            <a:off x="5298315" y="1571612"/>
            <a:ext cx="3223385" cy="2000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4869689" y="2000239"/>
            <a:ext cx="2718561" cy="6985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869687" y="3406140"/>
            <a:ext cx="428628" cy="428628"/>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圖片5.png"/>
          <p:cNvPicPr>
            <a:picLocks noChangeAspect="1"/>
          </p:cNvPicPr>
          <p:nvPr/>
        </p:nvPicPr>
        <p:blipFill>
          <a:blip r:embed="rId6"/>
          <a:stretch>
            <a:fillRect/>
          </a:stretch>
        </p:blipFill>
        <p:spPr>
          <a:xfrm>
            <a:off x="7602463" y="3620454"/>
            <a:ext cx="898627" cy="898627"/>
          </a:xfrm>
          <a:prstGeom prst="rect">
            <a:avLst/>
          </a:prstGeom>
          <a:ln w="28575">
            <a:solidFill>
              <a:srgbClr val="FF0000"/>
            </a:solidFill>
          </a:ln>
        </p:spPr>
      </p:pic>
      <p:cxnSp>
        <p:nvCxnSpPr>
          <p:cNvPr id="18" name="直線接點 17"/>
          <p:cNvCxnSpPr/>
          <p:nvPr/>
        </p:nvCxnSpPr>
        <p:spPr>
          <a:xfrm>
            <a:off x="5298315" y="3406140"/>
            <a:ext cx="3223385" cy="2000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4869689" y="3834767"/>
            <a:ext cx="2718561" cy="6985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21"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4)">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nodeType="withEffect">
                                  <p:stCondLst>
                                    <p:cond delay="0"/>
                                  </p:stCondLst>
                                  <p:childTnLst>
                                    <p:set>
                                      <p:cBhvr>
                                        <p:cTn id="25" dur="1" fill="hold">
                                          <p:stCondLst>
                                            <p:cond delay="0"/>
                                          </p:stCondLst>
                                        </p:cTn>
                                        <p:tgtEl>
                                          <p:spTgt spid="94211"/>
                                        </p:tgtEl>
                                        <p:attrNameLst>
                                          <p:attrName>style.visibility</p:attrName>
                                        </p:attrNameLst>
                                      </p:cBhvr>
                                      <p:to>
                                        <p:strVal val="visible"/>
                                      </p:to>
                                    </p:set>
                                    <p:animEffect transition="in" filter="wipe(up)">
                                      <p:cBhvr>
                                        <p:cTn id="26" dur="500"/>
                                        <p:tgtEl>
                                          <p:spTgt spid="94211"/>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edge">
                                      <p:cBhvr>
                                        <p:cTn id="31" dur="500"/>
                                        <p:tgtEl>
                                          <p:spTgt spid="16"/>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8"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par>
                          <p:cTn id="39" fill="hold">
                            <p:stCondLst>
                              <p:cond delay="1000"/>
                            </p:stCondLst>
                            <p:childTnLst>
                              <p:par>
                                <p:cTn id="40" presetID="21"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4)">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範例五</a:t>
            </a:r>
            <a:endParaRPr lang="en-US" altLang="zh-TW" dirty="0" smtClean="0"/>
          </a:p>
        </p:txBody>
      </p:sp>
      <p:sp>
        <p:nvSpPr>
          <p:cNvPr id="3" name="標題 2"/>
          <p:cNvSpPr>
            <a:spLocks noGrp="1"/>
          </p:cNvSpPr>
          <p:nvPr>
            <p:ph type="title"/>
          </p:nvPr>
        </p:nvSpPr>
        <p:spPr/>
        <p:txBody>
          <a:bodyPr/>
          <a:lstStyle/>
          <a:p>
            <a:r>
              <a:rPr lang="zh-TW" altLang="en-US" dirty="0" smtClean="0"/>
              <a:t>實驗結果</a:t>
            </a:r>
            <a:endParaRPr lang="zh-TW" altLang="en-US" dirty="0"/>
          </a:p>
        </p:txBody>
      </p:sp>
      <p:sp>
        <p:nvSpPr>
          <p:cNvPr id="5" name="內容版面配置區 4"/>
          <p:cNvSpPr>
            <a:spLocks noGrp="1"/>
          </p:cNvSpPr>
          <p:nvPr>
            <p:ph idx="14"/>
          </p:nvPr>
        </p:nvSpPr>
        <p:spPr/>
        <p:txBody>
          <a:bodyPr/>
          <a:lstStyle/>
          <a:p>
            <a:r>
              <a:rPr lang="zh-TW" altLang="en-US" dirty="0" smtClean="0"/>
              <a:t>實驗結果 </a:t>
            </a:r>
            <a:r>
              <a:rPr lang="en-US" altLang="zh-TW" dirty="0" smtClean="0"/>
              <a:t>6 / 14</a:t>
            </a:r>
            <a:endParaRPr lang="zh-TW" altLang="en-US" dirty="0"/>
          </a:p>
        </p:txBody>
      </p:sp>
      <p:sp>
        <p:nvSpPr>
          <p:cNvPr id="7" name="向右箭號 6"/>
          <p:cNvSpPr/>
          <p:nvPr/>
        </p:nvSpPr>
        <p:spPr>
          <a:xfrm rot="5400000">
            <a:off x="5505493" y="3473460"/>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95234" name="圖片 82" descr="p5"/>
          <p:cNvPicPr>
            <a:picLocks noChangeAspect="1" noChangeArrowheads="1"/>
          </p:cNvPicPr>
          <p:nvPr/>
        </p:nvPicPr>
        <p:blipFill>
          <a:blip r:embed="rId2"/>
          <a:srcRect/>
          <a:stretch>
            <a:fillRect/>
          </a:stretch>
        </p:blipFill>
        <p:spPr bwMode="auto">
          <a:xfrm>
            <a:off x="2933725" y="1714488"/>
            <a:ext cx="5281613" cy="1384300"/>
          </a:xfrm>
          <a:prstGeom prst="rect">
            <a:avLst/>
          </a:prstGeom>
          <a:noFill/>
          <a:ln w="9525">
            <a:noFill/>
            <a:miter lim="800000"/>
            <a:headEnd/>
            <a:tailEnd/>
          </a:ln>
        </p:spPr>
      </p:pic>
      <p:pic>
        <p:nvPicPr>
          <p:cNvPr id="95235" name="圖片 81" descr="new"/>
          <p:cNvPicPr>
            <a:picLocks noChangeAspect="1" noChangeArrowheads="1"/>
          </p:cNvPicPr>
          <p:nvPr/>
        </p:nvPicPr>
        <p:blipFill>
          <a:blip r:embed="rId3"/>
          <a:srcRect/>
          <a:stretch>
            <a:fillRect/>
          </a:stretch>
        </p:blipFill>
        <p:spPr bwMode="auto">
          <a:xfrm>
            <a:off x="2933725" y="4015760"/>
            <a:ext cx="5267325" cy="1384300"/>
          </a:xfrm>
          <a:prstGeom prst="rect">
            <a:avLst/>
          </a:prstGeom>
          <a:noFill/>
          <a:ln w="9525">
            <a:noFill/>
            <a:miter lim="800000"/>
            <a:headEnd/>
            <a:tailEnd/>
          </a:ln>
        </p:spPr>
      </p:pic>
      <p:sp>
        <p:nvSpPr>
          <p:cNvPr id="8" name="矩形 7"/>
          <p:cNvSpPr/>
          <p:nvPr/>
        </p:nvSpPr>
        <p:spPr>
          <a:xfrm>
            <a:off x="3588518" y="1714488"/>
            <a:ext cx="642942" cy="857256"/>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descr="圖片3.png"/>
          <p:cNvPicPr>
            <a:picLocks noChangeAspect="1"/>
          </p:cNvPicPr>
          <p:nvPr/>
        </p:nvPicPr>
        <p:blipFill>
          <a:blip r:embed="rId4"/>
          <a:stretch>
            <a:fillRect/>
          </a:stretch>
        </p:blipFill>
        <p:spPr>
          <a:xfrm>
            <a:off x="809141" y="2214554"/>
            <a:ext cx="1368061" cy="1850906"/>
          </a:xfrm>
          <a:prstGeom prst="rect">
            <a:avLst/>
          </a:prstGeom>
          <a:ln w="28575">
            <a:solidFill>
              <a:srgbClr val="FF0000"/>
            </a:solidFill>
          </a:ln>
        </p:spPr>
      </p:pic>
      <p:cxnSp>
        <p:nvCxnSpPr>
          <p:cNvPr id="10" name="直線接點 9"/>
          <p:cNvCxnSpPr/>
          <p:nvPr/>
        </p:nvCxnSpPr>
        <p:spPr>
          <a:xfrm rot="10800000" flipV="1">
            <a:off x="785787" y="1714499"/>
            <a:ext cx="2802732" cy="4833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rot="10800000" flipV="1">
            <a:off x="2195489" y="2571751"/>
            <a:ext cx="2038348" cy="15025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588518" y="4000504"/>
            <a:ext cx="642942" cy="857256"/>
          </a:xfrm>
          <a:prstGeom prst="rect">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descr="圖片3.png"/>
          <p:cNvPicPr>
            <a:picLocks noChangeAspect="1"/>
          </p:cNvPicPr>
          <p:nvPr/>
        </p:nvPicPr>
        <p:blipFill>
          <a:blip r:embed="rId5"/>
          <a:stretch>
            <a:fillRect/>
          </a:stretch>
        </p:blipFill>
        <p:spPr>
          <a:xfrm>
            <a:off x="804148" y="4500570"/>
            <a:ext cx="1378047" cy="1850906"/>
          </a:xfrm>
          <a:prstGeom prst="rect">
            <a:avLst/>
          </a:prstGeom>
          <a:ln w="28575">
            <a:solidFill>
              <a:srgbClr val="FF0000"/>
            </a:solidFill>
          </a:ln>
        </p:spPr>
      </p:pic>
      <p:cxnSp>
        <p:nvCxnSpPr>
          <p:cNvPr id="14" name="直線接點 13"/>
          <p:cNvCxnSpPr/>
          <p:nvPr/>
        </p:nvCxnSpPr>
        <p:spPr>
          <a:xfrm rot="10800000" flipV="1">
            <a:off x="785787" y="4000515"/>
            <a:ext cx="2802732" cy="4833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rot="10800000" flipV="1">
            <a:off x="2195489" y="4857767"/>
            <a:ext cx="2038348" cy="15025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par>
                                <p:cTn id="12" presetID="22" presetClass="entr" presetSubtype="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childTnLst>
                          </p:cTn>
                        </p:par>
                        <p:par>
                          <p:cTn id="15" fill="hold">
                            <p:stCondLst>
                              <p:cond delay="1000"/>
                            </p:stCondLst>
                            <p:childTnLst>
                              <p:par>
                                <p:cTn id="16" presetID="21"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4)">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nodeType="withEffect">
                                  <p:stCondLst>
                                    <p:cond delay="0"/>
                                  </p:stCondLst>
                                  <p:childTnLst>
                                    <p:set>
                                      <p:cBhvr>
                                        <p:cTn id="25" dur="1" fill="hold">
                                          <p:stCondLst>
                                            <p:cond delay="0"/>
                                          </p:stCondLst>
                                        </p:cTn>
                                        <p:tgtEl>
                                          <p:spTgt spid="95235"/>
                                        </p:tgtEl>
                                        <p:attrNameLst>
                                          <p:attrName>style.visibility</p:attrName>
                                        </p:attrNameLst>
                                      </p:cBhvr>
                                      <p:to>
                                        <p:strVal val="visible"/>
                                      </p:to>
                                    </p:set>
                                    <p:animEffect transition="in" filter="wipe(up)">
                                      <p:cBhvr>
                                        <p:cTn id="26" dur="500"/>
                                        <p:tgtEl>
                                          <p:spTgt spid="95235"/>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edge">
                                      <p:cBhvr>
                                        <p:cTn id="31" dur="500"/>
                                        <p:tgtEl>
                                          <p:spTgt spid="12"/>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par>
                                <p:cTn id="36" presetID="22" presetClass="entr" presetSubtype="2"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right)">
                                      <p:cBhvr>
                                        <p:cTn id="38" dur="500"/>
                                        <p:tgtEl>
                                          <p:spTgt spid="15"/>
                                        </p:tgtEl>
                                      </p:cBhvr>
                                    </p:animEffect>
                                  </p:childTnLst>
                                </p:cTn>
                              </p:par>
                            </p:childTnLst>
                          </p:cTn>
                        </p:par>
                        <p:par>
                          <p:cTn id="39" fill="hold">
                            <p:stCondLst>
                              <p:cond delay="1000"/>
                            </p:stCondLst>
                            <p:childTnLst>
                              <p:par>
                                <p:cTn id="40" presetID="21"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4)">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smtClean="0"/>
              <a:t>實驗結果 </a:t>
            </a:r>
            <a:r>
              <a:rPr lang="en-US" altLang="zh-TW" dirty="0" err="1" smtClean="0"/>
              <a:t>vs</a:t>
            </a:r>
            <a:r>
              <a:rPr lang="en-US" altLang="zh-TW" dirty="0" smtClean="0"/>
              <a:t> (Lu et al.  EG2009)</a:t>
            </a:r>
            <a:endParaRPr lang="zh-TW" altLang="en-US" dirty="0"/>
          </a:p>
        </p:txBody>
      </p:sp>
      <p:sp>
        <p:nvSpPr>
          <p:cNvPr id="4" name="內容版面配置區 3"/>
          <p:cNvSpPr>
            <a:spLocks noGrp="1"/>
          </p:cNvSpPr>
          <p:nvPr>
            <p:ph idx="14"/>
          </p:nvPr>
        </p:nvSpPr>
        <p:spPr/>
        <p:txBody>
          <a:bodyPr/>
          <a:lstStyle/>
          <a:p>
            <a:r>
              <a:rPr lang="zh-TW" altLang="en-US" dirty="0" smtClean="0"/>
              <a:t>實驗結果 </a:t>
            </a:r>
            <a:r>
              <a:rPr lang="en-US" altLang="zh-TW" dirty="0" smtClean="0"/>
              <a:t>7 / 14</a:t>
            </a:r>
            <a:endParaRPr lang="zh-TW" altLang="en-US" dirty="0" smtClean="0"/>
          </a:p>
          <a:p>
            <a:endParaRPr lang="zh-TW" altLang="en-US" dirty="0"/>
          </a:p>
        </p:txBody>
      </p:sp>
      <p:pic>
        <p:nvPicPr>
          <p:cNvPr id="166914" name="Picture 2" descr="G:\img\result\result\Donimat\final_mask.bmp"/>
          <p:cNvPicPr>
            <a:picLocks noChangeAspect="1" noChangeArrowheads="1"/>
          </p:cNvPicPr>
          <p:nvPr/>
        </p:nvPicPr>
        <p:blipFill>
          <a:blip r:embed="rId2"/>
          <a:srcRect/>
          <a:stretch>
            <a:fillRect/>
          </a:stretch>
        </p:blipFill>
        <p:spPr bwMode="auto">
          <a:xfrm>
            <a:off x="928662" y="1928802"/>
            <a:ext cx="2371725" cy="1704975"/>
          </a:xfrm>
          <a:prstGeom prst="rect">
            <a:avLst/>
          </a:prstGeom>
          <a:noFill/>
        </p:spPr>
      </p:pic>
      <p:pic>
        <p:nvPicPr>
          <p:cNvPr id="166915" name="Picture 3" descr="G:\img\result\result\Donimat\1.png"/>
          <p:cNvPicPr>
            <a:picLocks noChangeAspect="1" noChangeArrowheads="1"/>
          </p:cNvPicPr>
          <p:nvPr/>
        </p:nvPicPr>
        <p:blipFill>
          <a:blip r:embed="rId3"/>
          <a:srcRect/>
          <a:stretch>
            <a:fillRect/>
          </a:stretch>
        </p:blipFill>
        <p:spPr bwMode="auto">
          <a:xfrm>
            <a:off x="928662" y="1928802"/>
            <a:ext cx="2371725" cy="1704975"/>
          </a:xfrm>
          <a:prstGeom prst="rect">
            <a:avLst/>
          </a:prstGeom>
          <a:noFill/>
        </p:spPr>
      </p:pic>
      <p:pic>
        <p:nvPicPr>
          <p:cNvPr id="166916" name="Picture 4" descr="G:\img\result\result\Donimat\final_mask.bmp"/>
          <p:cNvPicPr>
            <a:picLocks noGrp="1" noChangeAspect="1" noChangeArrowheads="1"/>
          </p:cNvPicPr>
          <p:nvPr>
            <p:ph idx="1"/>
          </p:nvPr>
        </p:nvPicPr>
        <p:blipFill>
          <a:blip r:embed="rId2"/>
          <a:srcRect/>
          <a:stretch>
            <a:fillRect/>
          </a:stretch>
        </p:blipFill>
        <p:spPr bwMode="auto">
          <a:xfrm>
            <a:off x="3714744" y="1928802"/>
            <a:ext cx="2371725" cy="1704975"/>
          </a:xfrm>
          <a:prstGeom prst="rect">
            <a:avLst/>
          </a:prstGeom>
          <a:noFill/>
          <a:ln w="3175">
            <a:solidFill>
              <a:schemeClr val="tx1"/>
            </a:solidFill>
          </a:ln>
        </p:spPr>
      </p:pic>
      <p:pic>
        <p:nvPicPr>
          <p:cNvPr id="166919" name="Picture 7" descr="G:\img\result\result\Donimat\1\5times.png"/>
          <p:cNvPicPr>
            <a:picLocks noChangeAspect="1" noChangeArrowheads="1"/>
          </p:cNvPicPr>
          <p:nvPr/>
        </p:nvPicPr>
        <p:blipFill>
          <a:blip r:embed="rId4"/>
          <a:srcRect/>
          <a:stretch>
            <a:fillRect/>
          </a:stretch>
        </p:blipFill>
        <p:spPr bwMode="auto">
          <a:xfrm>
            <a:off x="3714744" y="4214818"/>
            <a:ext cx="2371725" cy="1704975"/>
          </a:xfrm>
          <a:prstGeom prst="rect">
            <a:avLst/>
          </a:prstGeom>
          <a:noFill/>
        </p:spPr>
      </p:pic>
      <p:pic>
        <p:nvPicPr>
          <p:cNvPr id="166920" name="Picture 8" descr="G:\img\result\result\Donimat\1\dominat.png"/>
          <p:cNvPicPr>
            <a:picLocks noChangeAspect="1" noChangeArrowheads="1"/>
          </p:cNvPicPr>
          <p:nvPr/>
        </p:nvPicPr>
        <p:blipFill>
          <a:blip r:embed="rId5"/>
          <a:srcRect/>
          <a:stretch>
            <a:fillRect/>
          </a:stretch>
        </p:blipFill>
        <p:spPr bwMode="auto">
          <a:xfrm>
            <a:off x="6500826" y="4214818"/>
            <a:ext cx="2371725" cy="1704975"/>
          </a:xfrm>
          <a:prstGeom prst="rect">
            <a:avLst/>
          </a:prstGeom>
          <a:noFill/>
        </p:spPr>
      </p:pic>
      <p:pic>
        <p:nvPicPr>
          <p:cNvPr id="166922" name="Picture 10"/>
          <p:cNvPicPr>
            <a:picLocks noChangeAspect="1" noChangeArrowheads="1"/>
          </p:cNvPicPr>
          <p:nvPr/>
        </p:nvPicPr>
        <p:blipFill>
          <a:blip r:embed="rId6"/>
          <a:srcRect/>
          <a:stretch>
            <a:fillRect/>
          </a:stretch>
        </p:blipFill>
        <p:spPr bwMode="auto">
          <a:xfrm>
            <a:off x="6500826" y="1928802"/>
            <a:ext cx="2371725" cy="1666875"/>
          </a:xfrm>
          <a:prstGeom prst="rect">
            <a:avLst/>
          </a:prstGeom>
          <a:noFill/>
          <a:ln w="3175">
            <a:solidFill>
              <a:schemeClr val="tx1"/>
            </a:solidFill>
            <a:miter lim="800000"/>
            <a:headEnd/>
            <a:tailEnd/>
          </a:ln>
        </p:spPr>
      </p:pic>
      <p:sp>
        <p:nvSpPr>
          <p:cNvPr id="14" name="文字方塊 13"/>
          <p:cNvSpPr txBox="1"/>
          <p:nvPr/>
        </p:nvSpPr>
        <p:spPr>
          <a:xfrm>
            <a:off x="3714744" y="5929330"/>
            <a:ext cx="2357454" cy="369332"/>
          </a:xfrm>
          <a:prstGeom prst="rect">
            <a:avLst/>
          </a:prstGeom>
          <a:noFill/>
        </p:spPr>
        <p:txBody>
          <a:bodyPr wrap="square" rtlCol="0">
            <a:spAutoFit/>
          </a:bodyPr>
          <a:lstStyle/>
          <a:p>
            <a:pPr algn="ctr"/>
            <a:r>
              <a:rPr lang="zh-TW" altLang="en-US" dirty="0" smtClean="0"/>
              <a:t>清除污漬</a:t>
            </a:r>
            <a:r>
              <a:rPr lang="en-US" altLang="zh-TW" dirty="0" smtClean="0"/>
              <a:t>(5</a:t>
            </a:r>
            <a:r>
              <a:rPr lang="zh-TW" altLang="en-US" dirty="0" smtClean="0"/>
              <a:t>個回合</a:t>
            </a:r>
            <a:r>
              <a:rPr lang="en-US" altLang="zh-TW" dirty="0" smtClean="0"/>
              <a:t>)</a:t>
            </a:r>
            <a:endParaRPr lang="zh-TW" altLang="en-US" dirty="0"/>
          </a:p>
        </p:txBody>
      </p:sp>
      <p:sp>
        <p:nvSpPr>
          <p:cNvPr id="16" name="文字方塊 15"/>
          <p:cNvSpPr txBox="1"/>
          <p:nvPr/>
        </p:nvSpPr>
        <p:spPr>
          <a:xfrm>
            <a:off x="3714744" y="3714752"/>
            <a:ext cx="2357454" cy="369332"/>
          </a:xfrm>
          <a:prstGeom prst="rect">
            <a:avLst/>
          </a:prstGeom>
          <a:noFill/>
        </p:spPr>
        <p:txBody>
          <a:bodyPr wrap="square" rtlCol="0">
            <a:spAutoFit/>
          </a:bodyPr>
          <a:lstStyle/>
          <a:p>
            <a:pPr algn="ctr"/>
            <a:r>
              <a:rPr lang="zh-TW" altLang="en-US" dirty="0" smtClean="0"/>
              <a:t>污漬圖</a:t>
            </a:r>
            <a:endParaRPr lang="zh-TW" altLang="en-US" dirty="0"/>
          </a:p>
        </p:txBody>
      </p:sp>
      <p:sp>
        <p:nvSpPr>
          <p:cNvPr id="15" name="文字方塊 14"/>
          <p:cNvSpPr txBox="1"/>
          <p:nvPr/>
        </p:nvSpPr>
        <p:spPr>
          <a:xfrm>
            <a:off x="3571868" y="1571612"/>
            <a:ext cx="2643206" cy="48013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13" name="文字方塊 12"/>
          <p:cNvSpPr txBox="1"/>
          <p:nvPr/>
        </p:nvSpPr>
        <p:spPr>
          <a:xfrm>
            <a:off x="4143372" y="1357298"/>
            <a:ext cx="142876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TW" altLang="en-US" b="1" dirty="0" smtClean="0">
                <a:solidFill>
                  <a:srgbClr val="800000"/>
                </a:solidFill>
              </a:rPr>
              <a:t>我們的方法</a:t>
            </a:r>
            <a:endParaRPr lang="zh-TW" altLang="en-US" b="1" dirty="0">
              <a:solidFill>
                <a:srgbClr val="800000"/>
              </a:solidFill>
            </a:endParaRPr>
          </a:p>
        </p:txBody>
      </p:sp>
      <p:sp>
        <p:nvSpPr>
          <p:cNvPr id="18" name="文字方塊 17"/>
          <p:cNvSpPr txBox="1"/>
          <p:nvPr/>
        </p:nvSpPr>
        <p:spPr>
          <a:xfrm>
            <a:off x="6786578" y="1428736"/>
            <a:ext cx="1857420" cy="369332"/>
          </a:xfrm>
          <a:prstGeom prst="rect">
            <a:avLst/>
          </a:prstGeom>
          <a:noFill/>
        </p:spPr>
        <p:txBody>
          <a:bodyPr wrap="square" rtlCol="0">
            <a:spAutoFit/>
          </a:bodyPr>
          <a:lstStyle/>
          <a:p>
            <a:pPr algn="ctr"/>
            <a:r>
              <a:rPr lang="en-US" altLang="zh-TW" dirty="0" smtClean="0"/>
              <a:t>Lu et al.</a:t>
            </a:r>
            <a:r>
              <a:rPr lang="zh-TW" altLang="en-US" dirty="0" smtClean="0"/>
              <a:t> 的方法</a:t>
            </a:r>
            <a:endParaRPr lang="zh-TW" altLang="en-US" dirty="0"/>
          </a:p>
        </p:txBody>
      </p:sp>
      <p:sp>
        <p:nvSpPr>
          <p:cNvPr id="19" name="文字方塊 18"/>
          <p:cNvSpPr txBox="1"/>
          <p:nvPr/>
        </p:nvSpPr>
        <p:spPr>
          <a:xfrm>
            <a:off x="6572264" y="3714752"/>
            <a:ext cx="2357454" cy="369332"/>
          </a:xfrm>
          <a:prstGeom prst="rect">
            <a:avLst/>
          </a:prstGeom>
          <a:noFill/>
        </p:spPr>
        <p:txBody>
          <a:bodyPr wrap="square" rtlCol="0">
            <a:spAutoFit/>
          </a:bodyPr>
          <a:lstStyle/>
          <a:p>
            <a:pPr algn="ctr"/>
            <a:r>
              <a:rPr lang="zh-TW" altLang="en-US" dirty="0" smtClean="0"/>
              <a:t>非主要的材質部份</a:t>
            </a:r>
            <a:endParaRPr lang="zh-TW" altLang="en-US" dirty="0"/>
          </a:p>
        </p:txBody>
      </p:sp>
      <p:sp>
        <p:nvSpPr>
          <p:cNvPr id="20" name="文字方塊 19"/>
          <p:cNvSpPr txBox="1"/>
          <p:nvPr/>
        </p:nvSpPr>
        <p:spPr>
          <a:xfrm>
            <a:off x="6500826" y="5929330"/>
            <a:ext cx="2214578" cy="369332"/>
          </a:xfrm>
          <a:prstGeom prst="rect">
            <a:avLst/>
          </a:prstGeom>
          <a:noFill/>
        </p:spPr>
        <p:txBody>
          <a:bodyPr wrap="square" rtlCol="0">
            <a:spAutoFit/>
          </a:bodyPr>
          <a:lstStyle/>
          <a:p>
            <a:pPr algn="ctr"/>
            <a:r>
              <a:rPr lang="zh-TW" altLang="en-US" dirty="0" smtClean="0"/>
              <a:t>合成結果</a:t>
            </a:r>
            <a:endParaRPr lang="zh-TW"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實驗結果 </a:t>
            </a:r>
            <a:r>
              <a:rPr lang="en-US" altLang="zh-TW" dirty="0" err="1" smtClean="0"/>
              <a:t>vs</a:t>
            </a:r>
            <a:r>
              <a:rPr lang="en-US" altLang="zh-TW" dirty="0" smtClean="0"/>
              <a:t> (Lu et al.  EG2009) </a:t>
            </a:r>
            <a:endParaRPr lang="zh-TW" altLang="en-US" dirty="0"/>
          </a:p>
        </p:txBody>
      </p:sp>
      <p:sp>
        <p:nvSpPr>
          <p:cNvPr id="4" name="內容版面配置區 3"/>
          <p:cNvSpPr>
            <a:spLocks noGrp="1"/>
          </p:cNvSpPr>
          <p:nvPr>
            <p:ph idx="14"/>
          </p:nvPr>
        </p:nvSpPr>
        <p:spPr/>
        <p:txBody>
          <a:bodyPr/>
          <a:lstStyle/>
          <a:p>
            <a:r>
              <a:rPr lang="zh-TW" altLang="en-US" dirty="0" smtClean="0"/>
              <a:t>實驗結果 </a:t>
            </a:r>
            <a:r>
              <a:rPr lang="en-US" altLang="zh-TW" dirty="0" smtClean="0"/>
              <a:t>8 / 14</a:t>
            </a:r>
            <a:endParaRPr lang="zh-TW" altLang="en-US" dirty="0" smtClean="0"/>
          </a:p>
          <a:p>
            <a:endParaRPr lang="zh-TW" altLang="en-US" dirty="0"/>
          </a:p>
        </p:txBody>
      </p:sp>
      <p:sp>
        <p:nvSpPr>
          <p:cNvPr id="14" name="文字方塊 13"/>
          <p:cNvSpPr txBox="1"/>
          <p:nvPr/>
        </p:nvSpPr>
        <p:spPr>
          <a:xfrm>
            <a:off x="3857620" y="5786454"/>
            <a:ext cx="2357454" cy="369332"/>
          </a:xfrm>
          <a:prstGeom prst="rect">
            <a:avLst/>
          </a:prstGeom>
          <a:noFill/>
        </p:spPr>
        <p:txBody>
          <a:bodyPr wrap="square" rtlCol="0">
            <a:spAutoFit/>
          </a:bodyPr>
          <a:lstStyle/>
          <a:p>
            <a:pPr algn="ctr"/>
            <a:r>
              <a:rPr lang="zh-TW" altLang="en-US" dirty="0" smtClean="0"/>
              <a:t>清除污漬</a:t>
            </a:r>
            <a:r>
              <a:rPr lang="en-US" altLang="zh-TW" dirty="0" smtClean="0"/>
              <a:t>(3</a:t>
            </a:r>
            <a:r>
              <a:rPr lang="zh-TW" altLang="en-US" dirty="0" smtClean="0"/>
              <a:t>個回合</a:t>
            </a:r>
            <a:r>
              <a:rPr lang="en-US" altLang="zh-TW" dirty="0" smtClean="0"/>
              <a:t>)</a:t>
            </a:r>
            <a:endParaRPr lang="zh-TW" altLang="en-US" dirty="0"/>
          </a:p>
        </p:txBody>
      </p:sp>
      <p:sp>
        <p:nvSpPr>
          <p:cNvPr id="16" name="文字方塊 15"/>
          <p:cNvSpPr txBox="1"/>
          <p:nvPr/>
        </p:nvSpPr>
        <p:spPr>
          <a:xfrm>
            <a:off x="3786182" y="3500438"/>
            <a:ext cx="2357454" cy="369332"/>
          </a:xfrm>
          <a:prstGeom prst="rect">
            <a:avLst/>
          </a:prstGeom>
          <a:noFill/>
        </p:spPr>
        <p:txBody>
          <a:bodyPr wrap="square" rtlCol="0">
            <a:spAutoFit/>
          </a:bodyPr>
          <a:lstStyle/>
          <a:p>
            <a:pPr algn="ctr"/>
            <a:r>
              <a:rPr lang="zh-TW" altLang="en-US" dirty="0" smtClean="0"/>
              <a:t>污漬圖</a:t>
            </a:r>
            <a:endParaRPr lang="zh-TW" altLang="en-US" dirty="0"/>
          </a:p>
        </p:txBody>
      </p:sp>
      <p:pic>
        <p:nvPicPr>
          <p:cNvPr id="167939" name="Picture 3" descr="G:\img\result\result\Donimat\2.png"/>
          <p:cNvPicPr>
            <a:picLocks noChangeAspect="1" noChangeArrowheads="1"/>
          </p:cNvPicPr>
          <p:nvPr/>
        </p:nvPicPr>
        <p:blipFill>
          <a:blip r:embed="rId2"/>
          <a:srcRect/>
          <a:stretch>
            <a:fillRect/>
          </a:stretch>
        </p:blipFill>
        <p:spPr bwMode="auto">
          <a:xfrm>
            <a:off x="857224" y="2000240"/>
            <a:ext cx="2571768" cy="1475098"/>
          </a:xfrm>
          <a:prstGeom prst="rect">
            <a:avLst/>
          </a:prstGeom>
          <a:noFill/>
        </p:spPr>
      </p:pic>
      <p:pic>
        <p:nvPicPr>
          <p:cNvPr id="167940" name="Picture 4" descr="G:\img\result\result\Donimat\2\3times.png"/>
          <p:cNvPicPr>
            <a:picLocks noChangeAspect="1" noChangeArrowheads="1"/>
          </p:cNvPicPr>
          <p:nvPr/>
        </p:nvPicPr>
        <p:blipFill>
          <a:blip r:embed="rId3"/>
          <a:srcRect/>
          <a:stretch>
            <a:fillRect/>
          </a:stretch>
        </p:blipFill>
        <p:spPr bwMode="auto">
          <a:xfrm>
            <a:off x="3643306" y="4143380"/>
            <a:ext cx="2569178" cy="1473613"/>
          </a:xfrm>
          <a:prstGeom prst="rect">
            <a:avLst/>
          </a:prstGeom>
          <a:noFill/>
        </p:spPr>
      </p:pic>
      <p:pic>
        <p:nvPicPr>
          <p:cNvPr id="167941" name="Picture 5"/>
          <p:cNvPicPr>
            <a:picLocks noChangeAspect="1" noChangeArrowheads="1"/>
          </p:cNvPicPr>
          <p:nvPr/>
        </p:nvPicPr>
        <p:blipFill>
          <a:blip r:embed="rId4"/>
          <a:srcRect/>
          <a:stretch>
            <a:fillRect/>
          </a:stretch>
        </p:blipFill>
        <p:spPr bwMode="auto">
          <a:xfrm>
            <a:off x="6429388" y="4143380"/>
            <a:ext cx="2571768" cy="1475098"/>
          </a:xfrm>
          <a:prstGeom prst="rect">
            <a:avLst/>
          </a:prstGeom>
          <a:noFill/>
          <a:ln w="9525">
            <a:noFill/>
            <a:miter lim="800000"/>
            <a:headEnd/>
            <a:tailEnd/>
          </a:ln>
        </p:spPr>
      </p:pic>
      <p:pic>
        <p:nvPicPr>
          <p:cNvPr id="167942" name="Picture 6" descr="G:\img\result\result\Donimat\final_mask.bmp"/>
          <p:cNvPicPr>
            <a:picLocks noChangeAspect="1" noChangeArrowheads="1"/>
          </p:cNvPicPr>
          <p:nvPr/>
        </p:nvPicPr>
        <p:blipFill>
          <a:blip r:embed="rId5"/>
          <a:srcRect/>
          <a:stretch>
            <a:fillRect/>
          </a:stretch>
        </p:blipFill>
        <p:spPr bwMode="auto">
          <a:xfrm>
            <a:off x="3643306" y="2000240"/>
            <a:ext cx="2571768" cy="1475098"/>
          </a:xfrm>
          <a:prstGeom prst="rect">
            <a:avLst/>
          </a:prstGeom>
          <a:noFill/>
          <a:ln w="3175">
            <a:solidFill>
              <a:schemeClr val="tx1"/>
            </a:solidFill>
          </a:ln>
        </p:spPr>
      </p:pic>
      <p:pic>
        <p:nvPicPr>
          <p:cNvPr id="167944" name="Picture 8"/>
          <p:cNvPicPr>
            <a:picLocks noChangeAspect="1" noChangeArrowheads="1"/>
          </p:cNvPicPr>
          <p:nvPr/>
        </p:nvPicPr>
        <p:blipFill>
          <a:blip r:embed="rId6"/>
          <a:srcRect/>
          <a:stretch>
            <a:fillRect/>
          </a:stretch>
        </p:blipFill>
        <p:spPr bwMode="auto">
          <a:xfrm>
            <a:off x="6429388" y="2000240"/>
            <a:ext cx="2571768" cy="1428760"/>
          </a:xfrm>
          <a:prstGeom prst="rect">
            <a:avLst/>
          </a:prstGeom>
          <a:noFill/>
          <a:ln w="3175">
            <a:solidFill>
              <a:schemeClr val="tx1"/>
            </a:solidFill>
            <a:miter lim="800000"/>
            <a:headEnd/>
            <a:tailEnd/>
          </a:ln>
        </p:spPr>
      </p:pic>
      <p:sp>
        <p:nvSpPr>
          <p:cNvPr id="11" name="文字方塊 10"/>
          <p:cNvSpPr txBox="1"/>
          <p:nvPr/>
        </p:nvSpPr>
        <p:spPr>
          <a:xfrm>
            <a:off x="3571868" y="1571612"/>
            <a:ext cx="2714644" cy="48013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12" name="文字方塊 11"/>
          <p:cNvSpPr txBox="1"/>
          <p:nvPr/>
        </p:nvSpPr>
        <p:spPr>
          <a:xfrm>
            <a:off x="4143372" y="1357298"/>
            <a:ext cx="142876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TW" altLang="en-US" b="1" dirty="0" smtClean="0">
                <a:solidFill>
                  <a:srgbClr val="800000"/>
                </a:solidFill>
              </a:rPr>
              <a:t>我們的方法</a:t>
            </a:r>
            <a:endParaRPr lang="zh-TW" altLang="en-US" b="1" dirty="0">
              <a:solidFill>
                <a:srgbClr val="800000"/>
              </a:solidFill>
            </a:endParaRPr>
          </a:p>
        </p:txBody>
      </p:sp>
      <p:sp>
        <p:nvSpPr>
          <p:cNvPr id="13" name="文字方塊 12"/>
          <p:cNvSpPr txBox="1"/>
          <p:nvPr/>
        </p:nvSpPr>
        <p:spPr>
          <a:xfrm>
            <a:off x="6786578" y="1500174"/>
            <a:ext cx="1857420" cy="369332"/>
          </a:xfrm>
          <a:prstGeom prst="rect">
            <a:avLst/>
          </a:prstGeom>
          <a:noFill/>
        </p:spPr>
        <p:txBody>
          <a:bodyPr wrap="square" rtlCol="0">
            <a:spAutoFit/>
          </a:bodyPr>
          <a:lstStyle/>
          <a:p>
            <a:pPr algn="ctr"/>
            <a:r>
              <a:rPr lang="en-US" altLang="zh-TW" dirty="0" smtClean="0"/>
              <a:t>Lu et al.</a:t>
            </a:r>
            <a:r>
              <a:rPr lang="zh-TW" altLang="en-US" dirty="0" smtClean="0"/>
              <a:t> 的方法</a:t>
            </a:r>
            <a:endParaRPr lang="zh-TW" altLang="en-US" dirty="0"/>
          </a:p>
        </p:txBody>
      </p:sp>
      <p:sp>
        <p:nvSpPr>
          <p:cNvPr id="17" name="文字方塊 16"/>
          <p:cNvSpPr txBox="1"/>
          <p:nvPr/>
        </p:nvSpPr>
        <p:spPr>
          <a:xfrm>
            <a:off x="6572264" y="3500438"/>
            <a:ext cx="2357454" cy="369332"/>
          </a:xfrm>
          <a:prstGeom prst="rect">
            <a:avLst/>
          </a:prstGeom>
          <a:noFill/>
        </p:spPr>
        <p:txBody>
          <a:bodyPr wrap="square" rtlCol="0">
            <a:spAutoFit/>
          </a:bodyPr>
          <a:lstStyle/>
          <a:p>
            <a:pPr algn="ctr"/>
            <a:r>
              <a:rPr lang="zh-TW" altLang="en-US" dirty="0" smtClean="0"/>
              <a:t>非主要的材質部份</a:t>
            </a:r>
            <a:endParaRPr lang="zh-TW" altLang="en-US" dirty="0"/>
          </a:p>
        </p:txBody>
      </p:sp>
      <p:sp>
        <p:nvSpPr>
          <p:cNvPr id="18" name="文字方塊 17"/>
          <p:cNvSpPr txBox="1"/>
          <p:nvPr/>
        </p:nvSpPr>
        <p:spPr>
          <a:xfrm>
            <a:off x="6643702" y="5786454"/>
            <a:ext cx="2214578" cy="369332"/>
          </a:xfrm>
          <a:prstGeom prst="rect">
            <a:avLst/>
          </a:prstGeom>
          <a:noFill/>
        </p:spPr>
        <p:txBody>
          <a:bodyPr wrap="square" rtlCol="0">
            <a:spAutoFit/>
          </a:bodyPr>
          <a:lstStyle/>
          <a:p>
            <a:pPr algn="ctr"/>
            <a:r>
              <a:rPr lang="zh-TW" altLang="en-US" dirty="0" smtClean="0"/>
              <a:t>合成結果</a:t>
            </a:r>
            <a:endParaRPr lang="zh-TW"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實驗結果 </a:t>
            </a:r>
            <a:r>
              <a:rPr lang="en-US" altLang="zh-TW" dirty="0" err="1" smtClean="0"/>
              <a:t>vs</a:t>
            </a:r>
            <a:r>
              <a:rPr lang="en-US" altLang="zh-TW" dirty="0" smtClean="0"/>
              <a:t> (Lu et al.  EG2009) </a:t>
            </a:r>
            <a:endParaRPr lang="zh-TW" altLang="en-US" dirty="0"/>
          </a:p>
        </p:txBody>
      </p:sp>
      <p:sp>
        <p:nvSpPr>
          <p:cNvPr id="4" name="內容版面配置區 3"/>
          <p:cNvSpPr>
            <a:spLocks noGrp="1"/>
          </p:cNvSpPr>
          <p:nvPr>
            <p:ph idx="14"/>
          </p:nvPr>
        </p:nvSpPr>
        <p:spPr/>
        <p:txBody>
          <a:bodyPr/>
          <a:lstStyle/>
          <a:p>
            <a:r>
              <a:rPr lang="zh-TW" altLang="en-US" dirty="0" smtClean="0"/>
              <a:t>實驗結果 </a:t>
            </a:r>
            <a:r>
              <a:rPr lang="en-US" altLang="zh-TW" dirty="0" smtClean="0"/>
              <a:t>9 / 14</a:t>
            </a:r>
            <a:endParaRPr lang="zh-TW" altLang="en-US" dirty="0" smtClean="0"/>
          </a:p>
          <a:p>
            <a:endParaRPr lang="zh-TW" altLang="en-US" dirty="0"/>
          </a:p>
        </p:txBody>
      </p:sp>
      <p:sp>
        <p:nvSpPr>
          <p:cNvPr id="14" name="文字方塊 13"/>
          <p:cNvSpPr txBox="1"/>
          <p:nvPr/>
        </p:nvSpPr>
        <p:spPr>
          <a:xfrm>
            <a:off x="3786182" y="6000768"/>
            <a:ext cx="2357454" cy="369332"/>
          </a:xfrm>
          <a:prstGeom prst="rect">
            <a:avLst/>
          </a:prstGeom>
          <a:noFill/>
        </p:spPr>
        <p:txBody>
          <a:bodyPr wrap="square" rtlCol="0">
            <a:spAutoFit/>
          </a:bodyPr>
          <a:lstStyle/>
          <a:p>
            <a:pPr algn="ctr"/>
            <a:r>
              <a:rPr lang="zh-TW" altLang="en-US" dirty="0" smtClean="0"/>
              <a:t>清除污漬</a:t>
            </a:r>
            <a:r>
              <a:rPr lang="en-US" altLang="zh-TW" dirty="0" smtClean="0"/>
              <a:t>(3</a:t>
            </a:r>
            <a:r>
              <a:rPr lang="zh-TW" altLang="en-US" dirty="0" smtClean="0"/>
              <a:t>個回合</a:t>
            </a:r>
            <a:r>
              <a:rPr lang="en-US" altLang="zh-TW" dirty="0" smtClean="0"/>
              <a:t>)</a:t>
            </a:r>
            <a:endParaRPr lang="zh-TW" altLang="en-US" dirty="0"/>
          </a:p>
        </p:txBody>
      </p:sp>
      <p:sp>
        <p:nvSpPr>
          <p:cNvPr id="16" name="文字方塊 15"/>
          <p:cNvSpPr txBox="1"/>
          <p:nvPr/>
        </p:nvSpPr>
        <p:spPr>
          <a:xfrm>
            <a:off x="4000496" y="3714752"/>
            <a:ext cx="1643074" cy="369332"/>
          </a:xfrm>
          <a:prstGeom prst="rect">
            <a:avLst/>
          </a:prstGeom>
          <a:noFill/>
        </p:spPr>
        <p:txBody>
          <a:bodyPr wrap="square" rtlCol="0">
            <a:spAutoFit/>
          </a:bodyPr>
          <a:lstStyle/>
          <a:p>
            <a:pPr algn="ctr"/>
            <a:r>
              <a:rPr lang="zh-TW" altLang="en-US" dirty="0" smtClean="0"/>
              <a:t>污漬圖</a:t>
            </a:r>
            <a:endParaRPr lang="zh-TW" altLang="en-US" dirty="0"/>
          </a:p>
        </p:txBody>
      </p:sp>
      <p:pic>
        <p:nvPicPr>
          <p:cNvPr id="168962" name="Picture 2" descr="G:\img\result\result\Donimat\final_mask.bmp"/>
          <p:cNvPicPr>
            <a:picLocks noChangeAspect="1" noChangeArrowheads="1"/>
          </p:cNvPicPr>
          <p:nvPr/>
        </p:nvPicPr>
        <p:blipFill>
          <a:blip r:embed="rId2"/>
          <a:srcRect/>
          <a:stretch>
            <a:fillRect/>
          </a:stretch>
        </p:blipFill>
        <p:spPr bwMode="auto">
          <a:xfrm>
            <a:off x="4143372" y="1714488"/>
            <a:ext cx="1464469" cy="1964531"/>
          </a:xfrm>
          <a:prstGeom prst="rect">
            <a:avLst/>
          </a:prstGeom>
          <a:noFill/>
          <a:ln w="3175">
            <a:solidFill>
              <a:schemeClr val="tx1"/>
            </a:solidFill>
          </a:ln>
        </p:spPr>
      </p:pic>
      <p:pic>
        <p:nvPicPr>
          <p:cNvPr id="168963" name="Picture 3" descr="G:\img\result\result\Donimat\3.png"/>
          <p:cNvPicPr>
            <a:picLocks noChangeAspect="1" noChangeArrowheads="1"/>
          </p:cNvPicPr>
          <p:nvPr/>
        </p:nvPicPr>
        <p:blipFill>
          <a:blip r:embed="rId3"/>
          <a:srcRect/>
          <a:stretch>
            <a:fillRect/>
          </a:stretch>
        </p:blipFill>
        <p:spPr bwMode="auto">
          <a:xfrm>
            <a:off x="1357290" y="1714488"/>
            <a:ext cx="1464469" cy="1964531"/>
          </a:xfrm>
          <a:prstGeom prst="rect">
            <a:avLst/>
          </a:prstGeom>
          <a:noFill/>
        </p:spPr>
      </p:pic>
      <p:pic>
        <p:nvPicPr>
          <p:cNvPr id="168964" name="Picture 4" descr="G:\img\result\result\Donimat\patch_based_synthesis.png"/>
          <p:cNvPicPr>
            <a:picLocks noChangeAspect="1" noChangeArrowheads="1"/>
          </p:cNvPicPr>
          <p:nvPr/>
        </p:nvPicPr>
        <p:blipFill>
          <a:blip r:embed="rId4"/>
          <a:srcRect/>
          <a:stretch>
            <a:fillRect/>
          </a:stretch>
        </p:blipFill>
        <p:spPr bwMode="auto">
          <a:xfrm>
            <a:off x="4143372" y="4071942"/>
            <a:ext cx="1464469" cy="1964531"/>
          </a:xfrm>
          <a:prstGeom prst="rect">
            <a:avLst/>
          </a:prstGeom>
          <a:noFill/>
        </p:spPr>
      </p:pic>
      <p:pic>
        <p:nvPicPr>
          <p:cNvPr id="168965" name="Picture 5"/>
          <p:cNvPicPr>
            <a:picLocks noChangeAspect="1" noChangeArrowheads="1"/>
          </p:cNvPicPr>
          <p:nvPr/>
        </p:nvPicPr>
        <p:blipFill>
          <a:blip r:embed="rId5"/>
          <a:srcRect/>
          <a:stretch>
            <a:fillRect/>
          </a:stretch>
        </p:blipFill>
        <p:spPr bwMode="auto">
          <a:xfrm>
            <a:off x="7000892" y="4071942"/>
            <a:ext cx="1464469" cy="1964531"/>
          </a:xfrm>
          <a:prstGeom prst="rect">
            <a:avLst/>
          </a:prstGeom>
          <a:noFill/>
          <a:ln w="9525">
            <a:noFill/>
            <a:miter lim="800000"/>
            <a:headEnd/>
            <a:tailEnd/>
          </a:ln>
        </p:spPr>
      </p:pic>
      <p:pic>
        <p:nvPicPr>
          <p:cNvPr id="168967" name="Picture 7"/>
          <p:cNvPicPr>
            <a:picLocks noChangeAspect="1" noChangeArrowheads="1"/>
          </p:cNvPicPr>
          <p:nvPr/>
        </p:nvPicPr>
        <p:blipFill>
          <a:blip r:embed="rId6"/>
          <a:srcRect/>
          <a:stretch>
            <a:fillRect/>
          </a:stretch>
        </p:blipFill>
        <p:spPr bwMode="auto">
          <a:xfrm>
            <a:off x="7000892" y="1714488"/>
            <a:ext cx="1409699" cy="1928826"/>
          </a:xfrm>
          <a:prstGeom prst="rect">
            <a:avLst/>
          </a:prstGeom>
          <a:noFill/>
          <a:ln w="3175">
            <a:solidFill>
              <a:schemeClr val="tx1"/>
            </a:solidFill>
            <a:miter lim="800000"/>
            <a:headEnd/>
            <a:tailEnd/>
          </a:ln>
        </p:spPr>
      </p:pic>
      <p:sp>
        <p:nvSpPr>
          <p:cNvPr id="11" name="文字方塊 10"/>
          <p:cNvSpPr txBox="1"/>
          <p:nvPr/>
        </p:nvSpPr>
        <p:spPr>
          <a:xfrm>
            <a:off x="3714744" y="1500174"/>
            <a:ext cx="2357454" cy="487275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12" name="文字方塊 11"/>
          <p:cNvSpPr txBox="1"/>
          <p:nvPr/>
        </p:nvSpPr>
        <p:spPr>
          <a:xfrm>
            <a:off x="4143372" y="1214422"/>
            <a:ext cx="142876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TW" altLang="en-US" b="1" dirty="0" smtClean="0">
                <a:solidFill>
                  <a:srgbClr val="800000"/>
                </a:solidFill>
              </a:rPr>
              <a:t>我們的方法</a:t>
            </a:r>
            <a:endParaRPr lang="zh-TW" altLang="en-US" b="1" dirty="0">
              <a:solidFill>
                <a:srgbClr val="800000"/>
              </a:solidFill>
            </a:endParaRPr>
          </a:p>
        </p:txBody>
      </p:sp>
      <p:sp>
        <p:nvSpPr>
          <p:cNvPr id="13" name="文字方塊 12"/>
          <p:cNvSpPr txBox="1"/>
          <p:nvPr/>
        </p:nvSpPr>
        <p:spPr>
          <a:xfrm>
            <a:off x="6786578" y="1214422"/>
            <a:ext cx="1857420" cy="369332"/>
          </a:xfrm>
          <a:prstGeom prst="rect">
            <a:avLst/>
          </a:prstGeom>
          <a:noFill/>
        </p:spPr>
        <p:txBody>
          <a:bodyPr wrap="square" rtlCol="0">
            <a:spAutoFit/>
          </a:bodyPr>
          <a:lstStyle/>
          <a:p>
            <a:pPr algn="ctr"/>
            <a:r>
              <a:rPr lang="en-US" altLang="zh-TW" dirty="0" smtClean="0"/>
              <a:t>Lu et al.</a:t>
            </a:r>
            <a:r>
              <a:rPr lang="zh-TW" altLang="en-US" dirty="0" smtClean="0"/>
              <a:t> 的方法</a:t>
            </a:r>
            <a:endParaRPr lang="zh-TW" altLang="en-US" dirty="0"/>
          </a:p>
        </p:txBody>
      </p:sp>
      <p:sp>
        <p:nvSpPr>
          <p:cNvPr id="15" name="文字方塊 14"/>
          <p:cNvSpPr txBox="1"/>
          <p:nvPr/>
        </p:nvSpPr>
        <p:spPr>
          <a:xfrm>
            <a:off x="6572264" y="3714752"/>
            <a:ext cx="2357454" cy="369332"/>
          </a:xfrm>
          <a:prstGeom prst="rect">
            <a:avLst/>
          </a:prstGeom>
          <a:noFill/>
        </p:spPr>
        <p:txBody>
          <a:bodyPr wrap="square" rtlCol="0">
            <a:spAutoFit/>
          </a:bodyPr>
          <a:lstStyle/>
          <a:p>
            <a:pPr algn="ctr"/>
            <a:r>
              <a:rPr lang="zh-TW" altLang="en-US" dirty="0" smtClean="0"/>
              <a:t>非主要的材質部份</a:t>
            </a:r>
            <a:endParaRPr lang="zh-TW" altLang="en-US" dirty="0"/>
          </a:p>
        </p:txBody>
      </p:sp>
      <p:sp>
        <p:nvSpPr>
          <p:cNvPr id="17" name="文字方塊 16"/>
          <p:cNvSpPr txBox="1"/>
          <p:nvPr/>
        </p:nvSpPr>
        <p:spPr>
          <a:xfrm>
            <a:off x="6572264" y="6072206"/>
            <a:ext cx="2214578" cy="369332"/>
          </a:xfrm>
          <a:prstGeom prst="rect">
            <a:avLst/>
          </a:prstGeom>
          <a:noFill/>
        </p:spPr>
        <p:txBody>
          <a:bodyPr wrap="square" rtlCol="0">
            <a:spAutoFit/>
          </a:bodyPr>
          <a:lstStyle/>
          <a:p>
            <a:pPr algn="ctr"/>
            <a:r>
              <a:rPr lang="zh-TW" altLang="en-US" dirty="0" smtClean="0"/>
              <a:t>合成結果</a:t>
            </a:r>
            <a:endParaRPr lang="zh-TW"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實驗結果 </a:t>
            </a:r>
            <a:r>
              <a:rPr lang="en-US" altLang="zh-TW" dirty="0" err="1" smtClean="0"/>
              <a:t>vs</a:t>
            </a:r>
            <a:r>
              <a:rPr lang="en-US" altLang="zh-TW" dirty="0" smtClean="0"/>
              <a:t> (Lu et al.  EG2009) </a:t>
            </a:r>
            <a:endParaRPr lang="zh-TW" altLang="en-US" dirty="0"/>
          </a:p>
        </p:txBody>
      </p:sp>
      <p:sp>
        <p:nvSpPr>
          <p:cNvPr id="4" name="內容版面配置區 3"/>
          <p:cNvSpPr>
            <a:spLocks noGrp="1"/>
          </p:cNvSpPr>
          <p:nvPr>
            <p:ph idx="14"/>
          </p:nvPr>
        </p:nvSpPr>
        <p:spPr/>
        <p:txBody>
          <a:bodyPr/>
          <a:lstStyle/>
          <a:p>
            <a:r>
              <a:rPr lang="zh-TW" altLang="en-US" dirty="0" smtClean="0"/>
              <a:t>實驗結果 </a:t>
            </a:r>
            <a:r>
              <a:rPr lang="en-US" altLang="zh-TW" dirty="0" smtClean="0"/>
              <a:t>10 / 14</a:t>
            </a:r>
            <a:endParaRPr lang="zh-TW" altLang="en-US" dirty="0" smtClean="0"/>
          </a:p>
          <a:p>
            <a:endParaRPr lang="zh-TW" altLang="en-US" dirty="0"/>
          </a:p>
        </p:txBody>
      </p:sp>
      <p:sp>
        <p:nvSpPr>
          <p:cNvPr id="14" name="文字方塊 13"/>
          <p:cNvSpPr txBox="1"/>
          <p:nvPr/>
        </p:nvSpPr>
        <p:spPr>
          <a:xfrm>
            <a:off x="3714744" y="5929330"/>
            <a:ext cx="2357454" cy="369332"/>
          </a:xfrm>
          <a:prstGeom prst="rect">
            <a:avLst/>
          </a:prstGeom>
          <a:noFill/>
        </p:spPr>
        <p:txBody>
          <a:bodyPr wrap="square" rtlCol="0">
            <a:spAutoFit/>
          </a:bodyPr>
          <a:lstStyle/>
          <a:p>
            <a:pPr algn="ctr"/>
            <a:r>
              <a:rPr lang="zh-TW" altLang="en-US" dirty="0" smtClean="0"/>
              <a:t>清除污漬</a:t>
            </a:r>
            <a:r>
              <a:rPr lang="en-US" altLang="zh-TW" dirty="0" smtClean="0"/>
              <a:t>(3</a:t>
            </a:r>
            <a:r>
              <a:rPr lang="zh-TW" altLang="en-US" dirty="0" smtClean="0"/>
              <a:t>個回合</a:t>
            </a:r>
            <a:r>
              <a:rPr lang="en-US" altLang="zh-TW" dirty="0" smtClean="0"/>
              <a:t>)</a:t>
            </a:r>
            <a:endParaRPr lang="zh-TW" altLang="en-US" dirty="0"/>
          </a:p>
        </p:txBody>
      </p:sp>
      <p:sp>
        <p:nvSpPr>
          <p:cNvPr id="16" name="文字方塊 15"/>
          <p:cNvSpPr txBox="1"/>
          <p:nvPr/>
        </p:nvSpPr>
        <p:spPr>
          <a:xfrm>
            <a:off x="3643306" y="3643314"/>
            <a:ext cx="2357454" cy="369332"/>
          </a:xfrm>
          <a:prstGeom prst="rect">
            <a:avLst/>
          </a:prstGeom>
          <a:noFill/>
        </p:spPr>
        <p:txBody>
          <a:bodyPr wrap="square" rtlCol="0">
            <a:spAutoFit/>
          </a:bodyPr>
          <a:lstStyle/>
          <a:p>
            <a:pPr algn="ctr"/>
            <a:r>
              <a:rPr lang="zh-TW" altLang="en-US" dirty="0" smtClean="0"/>
              <a:t>污漬圖</a:t>
            </a:r>
            <a:endParaRPr lang="zh-TW" altLang="en-US" dirty="0"/>
          </a:p>
        </p:txBody>
      </p:sp>
      <p:pic>
        <p:nvPicPr>
          <p:cNvPr id="169986" name="Picture 2" descr="G:\img\result\result\Donimat\final_mask.bmp"/>
          <p:cNvPicPr>
            <a:picLocks noChangeAspect="1" noChangeArrowheads="1"/>
          </p:cNvPicPr>
          <p:nvPr/>
        </p:nvPicPr>
        <p:blipFill>
          <a:blip r:embed="rId2"/>
          <a:srcRect/>
          <a:stretch>
            <a:fillRect/>
          </a:stretch>
        </p:blipFill>
        <p:spPr bwMode="auto">
          <a:xfrm>
            <a:off x="3643306" y="1857364"/>
            <a:ext cx="2371725" cy="1771650"/>
          </a:xfrm>
          <a:prstGeom prst="rect">
            <a:avLst/>
          </a:prstGeom>
          <a:noFill/>
          <a:ln w="3175">
            <a:solidFill>
              <a:schemeClr val="tx1"/>
            </a:solidFill>
          </a:ln>
        </p:spPr>
      </p:pic>
      <p:pic>
        <p:nvPicPr>
          <p:cNvPr id="169987" name="Picture 3" descr="G:\img\result\result\Donimat\4.png"/>
          <p:cNvPicPr>
            <a:picLocks noChangeAspect="1" noChangeArrowheads="1"/>
          </p:cNvPicPr>
          <p:nvPr/>
        </p:nvPicPr>
        <p:blipFill>
          <a:blip r:embed="rId3"/>
          <a:srcRect/>
          <a:stretch>
            <a:fillRect/>
          </a:stretch>
        </p:blipFill>
        <p:spPr bwMode="auto">
          <a:xfrm>
            <a:off x="785786" y="1857364"/>
            <a:ext cx="2371725" cy="1771650"/>
          </a:xfrm>
          <a:prstGeom prst="rect">
            <a:avLst/>
          </a:prstGeom>
          <a:noFill/>
        </p:spPr>
      </p:pic>
      <p:pic>
        <p:nvPicPr>
          <p:cNvPr id="169988" name="Picture 4"/>
          <p:cNvPicPr>
            <a:picLocks noChangeAspect="1" noChangeArrowheads="1"/>
          </p:cNvPicPr>
          <p:nvPr/>
        </p:nvPicPr>
        <p:blipFill>
          <a:blip r:embed="rId4"/>
          <a:srcRect/>
          <a:stretch>
            <a:fillRect/>
          </a:stretch>
        </p:blipFill>
        <p:spPr bwMode="auto">
          <a:xfrm>
            <a:off x="6572264" y="1928802"/>
            <a:ext cx="2357454" cy="1750463"/>
          </a:xfrm>
          <a:prstGeom prst="rect">
            <a:avLst/>
          </a:prstGeom>
          <a:noFill/>
          <a:ln w="3175">
            <a:solidFill>
              <a:schemeClr val="tx1"/>
            </a:solidFill>
            <a:miter lim="800000"/>
            <a:headEnd/>
            <a:tailEnd/>
          </a:ln>
        </p:spPr>
      </p:pic>
      <p:pic>
        <p:nvPicPr>
          <p:cNvPr id="169989" name="Picture 5"/>
          <p:cNvPicPr>
            <a:picLocks noChangeAspect="1" noChangeArrowheads="1"/>
          </p:cNvPicPr>
          <p:nvPr/>
        </p:nvPicPr>
        <p:blipFill>
          <a:blip r:embed="rId5"/>
          <a:srcRect/>
          <a:stretch>
            <a:fillRect/>
          </a:stretch>
        </p:blipFill>
        <p:spPr bwMode="auto">
          <a:xfrm>
            <a:off x="6572264" y="4071942"/>
            <a:ext cx="2371725" cy="1771650"/>
          </a:xfrm>
          <a:prstGeom prst="rect">
            <a:avLst/>
          </a:prstGeom>
          <a:noFill/>
          <a:ln w="9525">
            <a:noFill/>
            <a:miter lim="800000"/>
            <a:headEnd/>
            <a:tailEnd/>
          </a:ln>
        </p:spPr>
      </p:pic>
      <p:pic>
        <p:nvPicPr>
          <p:cNvPr id="169990" name="Picture 6" descr="G:\img\result\result\Donimat\4\3times.png"/>
          <p:cNvPicPr>
            <a:picLocks noChangeAspect="1" noChangeArrowheads="1"/>
          </p:cNvPicPr>
          <p:nvPr/>
        </p:nvPicPr>
        <p:blipFill>
          <a:blip r:embed="rId6"/>
          <a:srcRect/>
          <a:stretch>
            <a:fillRect/>
          </a:stretch>
        </p:blipFill>
        <p:spPr bwMode="auto">
          <a:xfrm>
            <a:off x="3643306" y="4071942"/>
            <a:ext cx="2371725" cy="1771650"/>
          </a:xfrm>
          <a:prstGeom prst="rect">
            <a:avLst/>
          </a:prstGeom>
          <a:noFill/>
        </p:spPr>
      </p:pic>
      <p:sp>
        <p:nvSpPr>
          <p:cNvPr id="11" name="文字方塊 10"/>
          <p:cNvSpPr txBox="1"/>
          <p:nvPr/>
        </p:nvSpPr>
        <p:spPr>
          <a:xfrm>
            <a:off x="3428992" y="1571612"/>
            <a:ext cx="2786082" cy="478634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12" name="文字方塊 11"/>
          <p:cNvSpPr txBox="1"/>
          <p:nvPr/>
        </p:nvSpPr>
        <p:spPr>
          <a:xfrm>
            <a:off x="6572264" y="3714752"/>
            <a:ext cx="2357454" cy="369332"/>
          </a:xfrm>
          <a:prstGeom prst="rect">
            <a:avLst/>
          </a:prstGeom>
          <a:noFill/>
        </p:spPr>
        <p:txBody>
          <a:bodyPr wrap="square" rtlCol="0">
            <a:spAutoFit/>
          </a:bodyPr>
          <a:lstStyle/>
          <a:p>
            <a:pPr algn="ctr"/>
            <a:r>
              <a:rPr lang="zh-TW" altLang="en-US" dirty="0" smtClean="0"/>
              <a:t>非主要的材質部份</a:t>
            </a:r>
            <a:endParaRPr lang="zh-TW" altLang="en-US" dirty="0"/>
          </a:p>
        </p:txBody>
      </p:sp>
      <p:sp>
        <p:nvSpPr>
          <p:cNvPr id="13" name="文字方塊 12"/>
          <p:cNvSpPr txBox="1"/>
          <p:nvPr/>
        </p:nvSpPr>
        <p:spPr>
          <a:xfrm>
            <a:off x="6643702" y="5929330"/>
            <a:ext cx="2214578" cy="369332"/>
          </a:xfrm>
          <a:prstGeom prst="rect">
            <a:avLst/>
          </a:prstGeom>
          <a:noFill/>
        </p:spPr>
        <p:txBody>
          <a:bodyPr wrap="square" rtlCol="0">
            <a:spAutoFit/>
          </a:bodyPr>
          <a:lstStyle/>
          <a:p>
            <a:pPr algn="ctr"/>
            <a:r>
              <a:rPr lang="zh-TW" altLang="en-US" dirty="0" smtClean="0"/>
              <a:t>合成結果</a:t>
            </a:r>
            <a:endParaRPr lang="zh-TW" altLang="en-US" dirty="0"/>
          </a:p>
        </p:txBody>
      </p:sp>
      <p:sp>
        <p:nvSpPr>
          <p:cNvPr id="15" name="文字方塊 14"/>
          <p:cNvSpPr txBox="1"/>
          <p:nvPr/>
        </p:nvSpPr>
        <p:spPr>
          <a:xfrm>
            <a:off x="6786578" y="1500174"/>
            <a:ext cx="1857420" cy="369332"/>
          </a:xfrm>
          <a:prstGeom prst="rect">
            <a:avLst/>
          </a:prstGeom>
          <a:noFill/>
        </p:spPr>
        <p:txBody>
          <a:bodyPr wrap="square" rtlCol="0">
            <a:spAutoFit/>
          </a:bodyPr>
          <a:lstStyle/>
          <a:p>
            <a:pPr algn="ctr"/>
            <a:r>
              <a:rPr lang="en-US" altLang="zh-TW" dirty="0" smtClean="0"/>
              <a:t>Lu et al.</a:t>
            </a:r>
            <a:r>
              <a:rPr lang="zh-TW" altLang="en-US" dirty="0" smtClean="0"/>
              <a:t> 的方法</a:t>
            </a:r>
            <a:endParaRPr lang="zh-TW" altLang="en-US" dirty="0"/>
          </a:p>
        </p:txBody>
      </p:sp>
      <p:sp>
        <p:nvSpPr>
          <p:cNvPr id="17" name="文字方塊 16"/>
          <p:cNvSpPr txBox="1"/>
          <p:nvPr/>
        </p:nvSpPr>
        <p:spPr>
          <a:xfrm>
            <a:off x="4143372" y="1357298"/>
            <a:ext cx="142876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TW" altLang="en-US" b="1" dirty="0" smtClean="0">
                <a:solidFill>
                  <a:srgbClr val="800000"/>
                </a:solidFill>
              </a:rPr>
              <a:t>我們的方法</a:t>
            </a:r>
            <a:endParaRPr lang="zh-TW" altLang="en-US" b="1" dirty="0">
              <a:solidFill>
                <a:srgbClr val="80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實驗結果 </a:t>
            </a:r>
            <a:r>
              <a:rPr lang="en-US" altLang="zh-TW" dirty="0" err="1" smtClean="0"/>
              <a:t>vs</a:t>
            </a:r>
            <a:r>
              <a:rPr lang="en-US" altLang="zh-TW" dirty="0" smtClean="0"/>
              <a:t> (Lu et al.  EG2009) </a:t>
            </a:r>
            <a:endParaRPr lang="zh-TW" altLang="en-US" dirty="0"/>
          </a:p>
        </p:txBody>
      </p:sp>
      <p:sp>
        <p:nvSpPr>
          <p:cNvPr id="4" name="內容版面配置區 3"/>
          <p:cNvSpPr>
            <a:spLocks noGrp="1"/>
          </p:cNvSpPr>
          <p:nvPr>
            <p:ph idx="14"/>
          </p:nvPr>
        </p:nvSpPr>
        <p:spPr/>
        <p:txBody>
          <a:bodyPr/>
          <a:lstStyle/>
          <a:p>
            <a:r>
              <a:rPr lang="zh-TW" altLang="en-US" dirty="0" smtClean="0"/>
              <a:t>實驗結果 </a:t>
            </a:r>
            <a:r>
              <a:rPr lang="en-US" altLang="zh-TW" dirty="0" smtClean="0"/>
              <a:t>11 / 14</a:t>
            </a:r>
            <a:endParaRPr lang="zh-TW" altLang="en-US" dirty="0" smtClean="0"/>
          </a:p>
          <a:p>
            <a:endParaRPr lang="zh-TW" altLang="en-US" dirty="0"/>
          </a:p>
        </p:txBody>
      </p:sp>
      <p:sp>
        <p:nvSpPr>
          <p:cNvPr id="14" name="文字方塊 13"/>
          <p:cNvSpPr txBox="1"/>
          <p:nvPr/>
        </p:nvSpPr>
        <p:spPr>
          <a:xfrm>
            <a:off x="3786182" y="5929330"/>
            <a:ext cx="2357454" cy="369332"/>
          </a:xfrm>
          <a:prstGeom prst="rect">
            <a:avLst/>
          </a:prstGeom>
          <a:noFill/>
        </p:spPr>
        <p:txBody>
          <a:bodyPr wrap="square" rtlCol="0">
            <a:spAutoFit/>
          </a:bodyPr>
          <a:lstStyle/>
          <a:p>
            <a:r>
              <a:rPr lang="zh-TW" altLang="en-US" dirty="0" smtClean="0"/>
              <a:t>清除污漬</a:t>
            </a:r>
            <a:r>
              <a:rPr lang="en-US" altLang="zh-TW" dirty="0" smtClean="0"/>
              <a:t>(2</a:t>
            </a:r>
            <a:r>
              <a:rPr lang="zh-TW" altLang="en-US" dirty="0" smtClean="0"/>
              <a:t>個回合</a:t>
            </a:r>
            <a:r>
              <a:rPr lang="en-US" altLang="zh-TW" dirty="0" smtClean="0"/>
              <a:t>)</a:t>
            </a:r>
            <a:endParaRPr lang="zh-TW" altLang="en-US" dirty="0"/>
          </a:p>
        </p:txBody>
      </p:sp>
      <p:sp>
        <p:nvSpPr>
          <p:cNvPr id="16" name="文字方塊 15"/>
          <p:cNvSpPr txBox="1"/>
          <p:nvPr/>
        </p:nvSpPr>
        <p:spPr>
          <a:xfrm>
            <a:off x="3714744" y="3714752"/>
            <a:ext cx="2357454" cy="369332"/>
          </a:xfrm>
          <a:prstGeom prst="rect">
            <a:avLst/>
          </a:prstGeom>
          <a:noFill/>
        </p:spPr>
        <p:txBody>
          <a:bodyPr wrap="square" rtlCol="0">
            <a:spAutoFit/>
          </a:bodyPr>
          <a:lstStyle/>
          <a:p>
            <a:pPr algn="ctr"/>
            <a:r>
              <a:rPr lang="zh-TW" altLang="en-US" dirty="0" smtClean="0"/>
              <a:t>污漬圖</a:t>
            </a:r>
            <a:endParaRPr lang="zh-TW" altLang="en-US" dirty="0"/>
          </a:p>
        </p:txBody>
      </p:sp>
      <p:pic>
        <p:nvPicPr>
          <p:cNvPr id="171010" name="Picture 2" descr="G:\img\result\result\Donimat\7.png"/>
          <p:cNvPicPr>
            <a:picLocks noChangeAspect="1" noChangeArrowheads="1"/>
          </p:cNvPicPr>
          <p:nvPr/>
        </p:nvPicPr>
        <p:blipFill>
          <a:blip r:embed="rId2"/>
          <a:srcRect/>
          <a:stretch>
            <a:fillRect/>
          </a:stretch>
        </p:blipFill>
        <p:spPr bwMode="auto">
          <a:xfrm>
            <a:off x="714348" y="1857364"/>
            <a:ext cx="2371725" cy="1790700"/>
          </a:xfrm>
          <a:prstGeom prst="rect">
            <a:avLst/>
          </a:prstGeom>
          <a:noFill/>
        </p:spPr>
      </p:pic>
      <p:pic>
        <p:nvPicPr>
          <p:cNvPr id="171011" name="Picture 3" descr="G:\img\result\result\Donimat\final_mask.bmp"/>
          <p:cNvPicPr>
            <a:picLocks noChangeAspect="1" noChangeArrowheads="1"/>
          </p:cNvPicPr>
          <p:nvPr/>
        </p:nvPicPr>
        <p:blipFill>
          <a:blip r:embed="rId3"/>
          <a:srcRect/>
          <a:stretch>
            <a:fillRect/>
          </a:stretch>
        </p:blipFill>
        <p:spPr bwMode="auto">
          <a:xfrm>
            <a:off x="3714744" y="1928802"/>
            <a:ext cx="2371725" cy="1790700"/>
          </a:xfrm>
          <a:prstGeom prst="rect">
            <a:avLst/>
          </a:prstGeom>
          <a:noFill/>
          <a:ln w="3175">
            <a:solidFill>
              <a:schemeClr val="tx1"/>
            </a:solidFill>
          </a:ln>
        </p:spPr>
      </p:pic>
      <p:pic>
        <p:nvPicPr>
          <p:cNvPr id="171012" name="Picture 4"/>
          <p:cNvPicPr>
            <a:picLocks noChangeAspect="1" noChangeArrowheads="1"/>
          </p:cNvPicPr>
          <p:nvPr/>
        </p:nvPicPr>
        <p:blipFill>
          <a:blip r:embed="rId4"/>
          <a:srcRect/>
          <a:stretch>
            <a:fillRect/>
          </a:stretch>
        </p:blipFill>
        <p:spPr bwMode="auto">
          <a:xfrm>
            <a:off x="6572264" y="1928802"/>
            <a:ext cx="2357454" cy="1785950"/>
          </a:xfrm>
          <a:prstGeom prst="rect">
            <a:avLst/>
          </a:prstGeom>
          <a:noFill/>
          <a:ln w="3175">
            <a:solidFill>
              <a:schemeClr val="tx1"/>
            </a:solidFill>
            <a:miter lim="800000"/>
            <a:headEnd/>
            <a:tailEnd/>
          </a:ln>
        </p:spPr>
      </p:pic>
      <p:pic>
        <p:nvPicPr>
          <p:cNvPr id="171013" name="Picture 5"/>
          <p:cNvPicPr>
            <a:picLocks noChangeAspect="1" noChangeArrowheads="1"/>
          </p:cNvPicPr>
          <p:nvPr/>
        </p:nvPicPr>
        <p:blipFill>
          <a:blip r:embed="rId5"/>
          <a:srcRect/>
          <a:stretch>
            <a:fillRect/>
          </a:stretch>
        </p:blipFill>
        <p:spPr bwMode="auto">
          <a:xfrm>
            <a:off x="6572264" y="4143380"/>
            <a:ext cx="2371725" cy="1790700"/>
          </a:xfrm>
          <a:prstGeom prst="rect">
            <a:avLst/>
          </a:prstGeom>
          <a:noFill/>
          <a:ln w="9525">
            <a:noFill/>
            <a:miter lim="800000"/>
            <a:headEnd/>
            <a:tailEnd/>
          </a:ln>
        </p:spPr>
      </p:pic>
      <p:pic>
        <p:nvPicPr>
          <p:cNvPr id="171014" name="Picture 6" descr="G:\img\result\result\Donimat\7\2times.png"/>
          <p:cNvPicPr>
            <a:picLocks noChangeAspect="1" noChangeArrowheads="1"/>
          </p:cNvPicPr>
          <p:nvPr/>
        </p:nvPicPr>
        <p:blipFill>
          <a:blip r:embed="rId6"/>
          <a:srcRect/>
          <a:stretch>
            <a:fillRect/>
          </a:stretch>
        </p:blipFill>
        <p:spPr bwMode="auto">
          <a:xfrm>
            <a:off x="3714744" y="4143380"/>
            <a:ext cx="2371725" cy="1790700"/>
          </a:xfrm>
          <a:prstGeom prst="rect">
            <a:avLst/>
          </a:prstGeom>
          <a:noFill/>
        </p:spPr>
      </p:pic>
      <p:sp>
        <p:nvSpPr>
          <p:cNvPr id="11" name="文字方塊 10"/>
          <p:cNvSpPr txBox="1"/>
          <p:nvPr/>
        </p:nvSpPr>
        <p:spPr>
          <a:xfrm>
            <a:off x="3428992" y="1571612"/>
            <a:ext cx="2857520" cy="478634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13" name="文字方塊 12"/>
          <p:cNvSpPr txBox="1"/>
          <p:nvPr/>
        </p:nvSpPr>
        <p:spPr>
          <a:xfrm>
            <a:off x="4143372" y="1357298"/>
            <a:ext cx="142876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TW" altLang="en-US" b="1" dirty="0" smtClean="0">
                <a:solidFill>
                  <a:srgbClr val="800000"/>
                </a:solidFill>
              </a:rPr>
              <a:t>我們的方法</a:t>
            </a:r>
            <a:endParaRPr lang="zh-TW" altLang="en-US" b="1" dirty="0">
              <a:solidFill>
                <a:srgbClr val="800000"/>
              </a:solidFill>
            </a:endParaRPr>
          </a:p>
        </p:txBody>
      </p:sp>
      <p:sp>
        <p:nvSpPr>
          <p:cNvPr id="15" name="文字方塊 14"/>
          <p:cNvSpPr txBox="1"/>
          <p:nvPr/>
        </p:nvSpPr>
        <p:spPr>
          <a:xfrm>
            <a:off x="6786578" y="1500174"/>
            <a:ext cx="1857420" cy="369332"/>
          </a:xfrm>
          <a:prstGeom prst="rect">
            <a:avLst/>
          </a:prstGeom>
          <a:noFill/>
        </p:spPr>
        <p:txBody>
          <a:bodyPr wrap="square" rtlCol="0">
            <a:spAutoFit/>
          </a:bodyPr>
          <a:lstStyle/>
          <a:p>
            <a:pPr algn="ctr"/>
            <a:r>
              <a:rPr lang="en-US" altLang="zh-TW" dirty="0" smtClean="0"/>
              <a:t>Lu et al.</a:t>
            </a:r>
            <a:r>
              <a:rPr lang="zh-TW" altLang="en-US" dirty="0" smtClean="0"/>
              <a:t> 的方法</a:t>
            </a:r>
            <a:endParaRPr lang="zh-TW" altLang="en-US" dirty="0"/>
          </a:p>
        </p:txBody>
      </p:sp>
      <p:sp>
        <p:nvSpPr>
          <p:cNvPr id="17" name="文字方塊 16"/>
          <p:cNvSpPr txBox="1"/>
          <p:nvPr/>
        </p:nvSpPr>
        <p:spPr>
          <a:xfrm>
            <a:off x="6643702" y="3714752"/>
            <a:ext cx="2214578" cy="369332"/>
          </a:xfrm>
          <a:prstGeom prst="rect">
            <a:avLst/>
          </a:prstGeom>
          <a:noFill/>
        </p:spPr>
        <p:txBody>
          <a:bodyPr wrap="square" rtlCol="0">
            <a:spAutoFit/>
          </a:bodyPr>
          <a:lstStyle/>
          <a:p>
            <a:pPr algn="ctr"/>
            <a:r>
              <a:rPr lang="zh-TW" altLang="en-US" dirty="0" smtClean="0"/>
              <a:t>非主要的材質部份</a:t>
            </a:r>
            <a:endParaRPr lang="zh-TW" altLang="en-US" dirty="0"/>
          </a:p>
        </p:txBody>
      </p:sp>
      <p:sp>
        <p:nvSpPr>
          <p:cNvPr id="18" name="文字方塊 17"/>
          <p:cNvSpPr txBox="1"/>
          <p:nvPr/>
        </p:nvSpPr>
        <p:spPr>
          <a:xfrm>
            <a:off x="6572264" y="5929330"/>
            <a:ext cx="2357454" cy="369332"/>
          </a:xfrm>
          <a:prstGeom prst="rect">
            <a:avLst/>
          </a:prstGeom>
          <a:noFill/>
        </p:spPr>
        <p:txBody>
          <a:bodyPr wrap="square" rtlCol="0">
            <a:spAutoFit/>
          </a:bodyPr>
          <a:lstStyle/>
          <a:p>
            <a:pPr algn="ctr"/>
            <a:r>
              <a:rPr lang="zh-TW" altLang="en-US" dirty="0" smtClean="0"/>
              <a:t>合成結果</a:t>
            </a:r>
            <a:endParaRPr lang="zh-TW"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外牆拉皮</a:t>
            </a:r>
            <a:endParaRPr lang="zh-TW" altLang="en-US" dirty="0"/>
          </a:p>
        </p:txBody>
      </p:sp>
      <p:sp>
        <p:nvSpPr>
          <p:cNvPr id="3" name="標題 2"/>
          <p:cNvSpPr>
            <a:spLocks noGrp="1"/>
          </p:cNvSpPr>
          <p:nvPr>
            <p:ph type="title"/>
          </p:nvPr>
        </p:nvSpPr>
        <p:spPr/>
        <p:txBody>
          <a:bodyPr/>
          <a:lstStyle/>
          <a:p>
            <a:pPr lvl="0"/>
            <a:r>
              <a:rPr lang="zh-TW" altLang="en-US" dirty="0" smtClean="0"/>
              <a:t>序論</a:t>
            </a:r>
            <a:endParaRPr lang="zh-TW" altLang="en-US" dirty="0"/>
          </a:p>
        </p:txBody>
      </p:sp>
      <p:sp>
        <p:nvSpPr>
          <p:cNvPr id="5" name="內容版面配置區 4"/>
          <p:cNvSpPr>
            <a:spLocks noGrp="1"/>
          </p:cNvSpPr>
          <p:nvPr>
            <p:ph idx="14"/>
          </p:nvPr>
        </p:nvSpPr>
        <p:spPr/>
        <p:txBody>
          <a:bodyPr/>
          <a:lstStyle/>
          <a:p>
            <a:r>
              <a:rPr lang="zh-TW" altLang="en-US" dirty="0" smtClean="0"/>
              <a:t>序論 </a:t>
            </a:r>
            <a:r>
              <a:rPr lang="en-US" altLang="zh-TW" dirty="0" smtClean="0"/>
              <a:t>2 / 3</a:t>
            </a:r>
            <a:endParaRPr lang="zh-TW" altLang="en-US" dirty="0"/>
          </a:p>
        </p:txBody>
      </p:sp>
      <p:pic>
        <p:nvPicPr>
          <p:cNvPr id="55301" name="Picture 5"/>
          <p:cNvPicPr>
            <a:picLocks noChangeAspect="1" noChangeArrowheads="1"/>
          </p:cNvPicPr>
          <p:nvPr/>
        </p:nvPicPr>
        <p:blipFill>
          <a:blip r:embed="rId3"/>
          <a:srcRect/>
          <a:stretch>
            <a:fillRect/>
          </a:stretch>
        </p:blipFill>
        <p:spPr bwMode="auto">
          <a:xfrm>
            <a:off x="214283" y="2714621"/>
            <a:ext cx="4322502" cy="2857520"/>
          </a:xfrm>
          <a:prstGeom prst="rect">
            <a:avLst/>
          </a:prstGeom>
          <a:noFill/>
          <a:ln w="9525">
            <a:noFill/>
            <a:miter lim="800000"/>
            <a:headEnd/>
            <a:tailEnd/>
          </a:ln>
        </p:spPr>
      </p:pic>
      <p:pic>
        <p:nvPicPr>
          <p:cNvPr id="99330" name="Picture 2" descr="http://miketsai.fixy.com.tw/files/u16/BN22_0.jpg"/>
          <p:cNvPicPr>
            <a:picLocks noChangeAspect="1" noChangeArrowheads="1"/>
          </p:cNvPicPr>
          <p:nvPr/>
        </p:nvPicPr>
        <p:blipFill>
          <a:blip r:embed="rId4"/>
          <a:srcRect/>
          <a:stretch>
            <a:fillRect/>
          </a:stretch>
        </p:blipFill>
        <p:spPr bwMode="auto">
          <a:xfrm>
            <a:off x="4786314" y="2857496"/>
            <a:ext cx="4191028" cy="2581673"/>
          </a:xfrm>
          <a:prstGeom prst="rect">
            <a:avLst/>
          </a:prstGeom>
          <a:noFill/>
        </p:spPr>
      </p:pic>
      <p:pic>
        <p:nvPicPr>
          <p:cNvPr id="17" name="Picture 2" descr="G:\img\result\result\3\自動\new.bmp"/>
          <p:cNvPicPr>
            <a:picLocks noChangeAspect="1" noChangeArrowheads="1"/>
          </p:cNvPicPr>
          <p:nvPr/>
        </p:nvPicPr>
        <p:blipFill>
          <a:blip r:embed="rId5"/>
          <a:srcRect/>
          <a:stretch>
            <a:fillRect/>
          </a:stretch>
        </p:blipFill>
        <p:spPr bwMode="auto">
          <a:xfrm>
            <a:off x="2143108" y="4357694"/>
            <a:ext cx="5472001" cy="1316572"/>
          </a:xfrm>
          <a:prstGeom prst="rect">
            <a:avLst/>
          </a:prstGeom>
          <a:noFill/>
        </p:spPr>
      </p:pic>
      <p:pic>
        <p:nvPicPr>
          <p:cNvPr id="18" name="Picture 3" descr="G:\img\result\p3.bmp"/>
          <p:cNvPicPr>
            <a:picLocks noChangeAspect="1" noChangeArrowheads="1"/>
          </p:cNvPicPr>
          <p:nvPr/>
        </p:nvPicPr>
        <p:blipFill>
          <a:blip r:embed="rId6"/>
          <a:srcRect/>
          <a:stretch>
            <a:fillRect/>
          </a:stretch>
        </p:blipFill>
        <p:spPr bwMode="auto">
          <a:xfrm>
            <a:off x="2143108" y="2428868"/>
            <a:ext cx="5500694" cy="1323752"/>
          </a:xfrm>
          <a:prstGeom prst="rect">
            <a:avLst/>
          </a:prstGeom>
          <a:noFill/>
        </p:spPr>
      </p:pic>
      <p:sp>
        <p:nvSpPr>
          <p:cNvPr id="19" name="向右箭號 18"/>
          <p:cNvSpPr/>
          <p:nvPr/>
        </p:nvSpPr>
        <p:spPr>
          <a:xfrm rot="5400000">
            <a:off x="4786314" y="3929066"/>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9330"/>
                                        </p:tgtEl>
                                      </p:cBhvr>
                                    </p:animEffect>
                                    <p:set>
                                      <p:cBhvr>
                                        <p:cTn id="7" dur="1" fill="hold">
                                          <p:stCondLst>
                                            <p:cond delay="499"/>
                                          </p:stCondLst>
                                        </p:cTn>
                                        <p:tgtEl>
                                          <p:spTgt spid="99330"/>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55301"/>
                                        </p:tgtEl>
                                      </p:cBhvr>
                                    </p:animEffect>
                                    <p:set>
                                      <p:cBhvr>
                                        <p:cTn id="10" dur="1" fill="hold">
                                          <p:stCondLst>
                                            <p:cond delay="499"/>
                                          </p:stCondLst>
                                        </p:cTn>
                                        <p:tgtEl>
                                          <p:spTgt spid="5530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i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ox(i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實驗結果 </a:t>
            </a:r>
            <a:r>
              <a:rPr lang="en-US" altLang="zh-TW" dirty="0" err="1" smtClean="0"/>
              <a:t>vs</a:t>
            </a:r>
            <a:r>
              <a:rPr lang="en-US" altLang="zh-TW" dirty="0" smtClean="0"/>
              <a:t> (Lu et al.  EG2009) </a:t>
            </a:r>
            <a:endParaRPr lang="zh-TW" altLang="en-US" dirty="0"/>
          </a:p>
        </p:txBody>
      </p:sp>
      <p:sp>
        <p:nvSpPr>
          <p:cNvPr id="4" name="內容版面配置區 3"/>
          <p:cNvSpPr>
            <a:spLocks noGrp="1"/>
          </p:cNvSpPr>
          <p:nvPr>
            <p:ph idx="14"/>
          </p:nvPr>
        </p:nvSpPr>
        <p:spPr/>
        <p:txBody>
          <a:bodyPr/>
          <a:lstStyle/>
          <a:p>
            <a:r>
              <a:rPr lang="zh-TW" altLang="en-US" dirty="0" smtClean="0"/>
              <a:t>實驗結果 </a:t>
            </a:r>
            <a:r>
              <a:rPr lang="en-US" altLang="zh-TW" dirty="0" smtClean="0"/>
              <a:t>12 / 14</a:t>
            </a:r>
            <a:endParaRPr lang="zh-TW" altLang="en-US" dirty="0" smtClean="0"/>
          </a:p>
          <a:p>
            <a:endParaRPr lang="zh-TW" altLang="en-US" dirty="0"/>
          </a:p>
        </p:txBody>
      </p:sp>
      <p:sp>
        <p:nvSpPr>
          <p:cNvPr id="14" name="文字方塊 13"/>
          <p:cNvSpPr txBox="1"/>
          <p:nvPr/>
        </p:nvSpPr>
        <p:spPr>
          <a:xfrm>
            <a:off x="3786182" y="5929330"/>
            <a:ext cx="2143140" cy="369332"/>
          </a:xfrm>
          <a:prstGeom prst="rect">
            <a:avLst/>
          </a:prstGeom>
          <a:noFill/>
        </p:spPr>
        <p:txBody>
          <a:bodyPr wrap="square" rtlCol="0">
            <a:spAutoFit/>
          </a:bodyPr>
          <a:lstStyle/>
          <a:p>
            <a:pPr algn="ctr"/>
            <a:r>
              <a:rPr lang="zh-TW" altLang="en-US" dirty="0" smtClean="0"/>
              <a:t>清除污漬</a:t>
            </a:r>
            <a:r>
              <a:rPr lang="en-US" altLang="zh-TW" dirty="0" smtClean="0"/>
              <a:t>(3</a:t>
            </a:r>
            <a:r>
              <a:rPr lang="zh-TW" altLang="en-US" dirty="0" smtClean="0"/>
              <a:t>個回合</a:t>
            </a:r>
            <a:r>
              <a:rPr lang="en-US" altLang="zh-TW" dirty="0" smtClean="0"/>
              <a:t>)</a:t>
            </a:r>
            <a:endParaRPr lang="zh-TW" altLang="en-US" dirty="0"/>
          </a:p>
        </p:txBody>
      </p:sp>
      <p:sp>
        <p:nvSpPr>
          <p:cNvPr id="16" name="文字方塊 15"/>
          <p:cNvSpPr txBox="1"/>
          <p:nvPr/>
        </p:nvSpPr>
        <p:spPr>
          <a:xfrm>
            <a:off x="3786182" y="3714752"/>
            <a:ext cx="2143140" cy="369332"/>
          </a:xfrm>
          <a:prstGeom prst="rect">
            <a:avLst/>
          </a:prstGeom>
          <a:noFill/>
        </p:spPr>
        <p:txBody>
          <a:bodyPr wrap="square" rtlCol="0">
            <a:spAutoFit/>
          </a:bodyPr>
          <a:lstStyle/>
          <a:p>
            <a:pPr algn="ctr"/>
            <a:r>
              <a:rPr lang="zh-TW" altLang="en-US" dirty="0" smtClean="0"/>
              <a:t>污漬圖</a:t>
            </a:r>
            <a:endParaRPr lang="zh-TW" altLang="en-US" dirty="0"/>
          </a:p>
        </p:txBody>
      </p:sp>
      <p:pic>
        <p:nvPicPr>
          <p:cNvPr id="172034" name="Picture 2" descr="G:\img\result\result\Donimat\final_mask.bmp"/>
          <p:cNvPicPr>
            <a:picLocks noChangeAspect="1" noChangeArrowheads="1"/>
          </p:cNvPicPr>
          <p:nvPr/>
        </p:nvPicPr>
        <p:blipFill>
          <a:blip r:embed="rId2"/>
          <a:srcRect/>
          <a:stretch>
            <a:fillRect/>
          </a:stretch>
        </p:blipFill>
        <p:spPr bwMode="auto">
          <a:xfrm>
            <a:off x="3643306" y="1928802"/>
            <a:ext cx="2352675" cy="1781175"/>
          </a:xfrm>
          <a:prstGeom prst="rect">
            <a:avLst/>
          </a:prstGeom>
          <a:noFill/>
          <a:ln w="3175">
            <a:solidFill>
              <a:schemeClr val="tx1"/>
            </a:solidFill>
          </a:ln>
        </p:spPr>
      </p:pic>
      <p:pic>
        <p:nvPicPr>
          <p:cNvPr id="173058" name="Picture 2" descr="G:\img\result\result\Donimat\6.png"/>
          <p:cNvPicPr>
            <a:picLocks noChangeAspect="1" noChangeArrowheads="1"/>
          </p:cNvPicPr>
          <p:nvPr/>
        </p:nvPicPr>
        <p:blipFill>
          <a:blip r:embed="rId3"/>
          <a:srcRect/>
          <a:stretch>
            <a:fillRect/>
          </a:stretch>
        </p:blipFill>
        <p:spPr bwMode="auto">
          <a:xfrm>
            <a:off x="642910" y="1928802"/>
            <a:ext cx="2352675" cy="1781175"/>
          </a:xfrm>
          <a:prstGeom prst="rect">
            <a:avLst/>
          </a:prstGeom>
          <a:noFill/>
        </p:spPr>
      </p:pic>
      <p:pic>
        <p:nvPicPr>
          <p:cNvPr id="173059" name="Picture 3" descr="G:\img\result\result\Donimat\patch_based_synthesis.png"/>
          <p:cNvPicPr>
            <a:picLocks noChangeAspect="1" noChangeArrowheads="1"/>
          </p:cNvPicPr>
          <p:nvPr/>
        </p:nvPicPr>
        <p:blipFill>
          <a:blip r:embed="rId4"/>
          <a:srcRect/>
          <a:stretch>
            <a:fillRect/>
          </a:stretch>
        </p:blipFill>
        <p:spPr bwMode="auto">
          <a:xfrm>
            <a:off x="3643306" y="4143380"/>
            <a:ext cx="2352675" cy="1781175"/>
          </a:xfrm>
          <a:prstGeom prst="rect">
            <a:avLst/>
          </a:prstGeom>
          <a:noFill/>
        </p:spPr>
      </p:pic>
      <p:pic>
        <p:nvPicPr>
          <p:cNvPr id="173060" name="Picture 4"/>
          <p:cNvPicPr>
            <a:picLocks noChangeAspect="1" noChangeArrowheads="1"/>
          </p:cNvPicPr>
          <p:nvPr/>
        </p:nvPicPr>
        <p:blipFill>
          <a:blip r:embed="rId5"/>
          <a:srcRect/>
          <a:stretch>
            <a:fillRect/>
          </a:stretch>
        </p:blipFill>
        <p:spPr bwMode="auto">
          <a:xfrm>
            <a:off x="6572264" y="1928802"/>
            <a:ext cx="2381940" cy="1792803"/>
          </a:xfrm>
          <a:prstGeom prst="rect">
            <a:avLst/>
          </a:prstGeom>
          <a:noFill/>
          <a:ln w="3175">
            <a:solidFill>
              <a:schemeClr val="tx1"/>
            </a:solidFill>
            <a:miter lim="800000"/>
            <a:headEnd/>
            <a:tailEnd/>
          </a:ln>
        </p:spPr>
      </p:pic>
      <p:pic>
        <p:nvPicPr>
          <p:cNvPr id="173062" name="Picture 6"/>
          <p:cNvPicPr>
            <a:picLocks noChangeAspect="1" noChangeArrowheads="1"/>
          </p:cNvPicPr>
          <p:nvPr/>
        </p:nvPicPr>
        <p:blipFill>
          <a:blip r:embed="rId6"/>
          <a:srcRect/>
          <a:stretch>
            <a:fillRect/>
          </a:stretch>
        </p:blipFill>
        <p:spPr bwMode="auto">
          <a:xfrm>
            <a:off x="6572264" y="4143380"/>
            <a:ext cx="2352675" cy="1781175"/>
          </a:xfrm>
          <a:prstGeom prst="rect">
            <a:avLst/>
          </a:prstGeom>
          <a:noFill/>
          <a:ln w="9525">
            <a:noFill/>
            <a:miter lim="800000"/>
            <a:headEnd/>
            <a:tailEnd/>
          </a:ln>
        </p:spPr>
      </p:pic>
      <p:sp>
        <p:nvSpPr>
          <p:cNvPr id="13" name="文字方塊 12"/>
          <p:cNvSpPr txBox="1"/>
          <p:nvPr/>
        </p:nvSpPr>
        <p:spPr>
          <a:xfrm>
            <a:off x="6572264" y="6000768"/>
            <a:ext cx="2357454" cy="369332"/>
          </a:xfrm>
          <a:prstGeom prst="rect">
            <a:avLst/>
          </a:prstGeom>
          <a:noFill/>
        </p:spPr>
        <p:txBody>
          <a:bodyPr wrap="square" rtlCol="0">
            <a:spAutoFit/>
          </a:bodyPr>
          <a:lstStyle/>
          <a:p>
            <a:pPr algn="ctr"/>
            <a:r>
              <a:rPr lang="zh-TW" altLang="en-US" dirty="0" smtClean="0"/>
              <a:t>合成結果</a:t>
            </a:r>
            <a:endParaRPr lang="zh-TW" altLang="en-US" dirty="0"/>
          </a:p>
        </p:txBody>
      </p:sp>
      <p:sp>
        <p:nvSpPr>
          <p:cNvPr id="17" name="文字方塊 16"/>
          <p:cNvSpPr txBox="1"/>
          <p:nvPr/>
        </p:nvSpPr>
        <p:spPr>
          <a:xfrm>
            <a:off x="6643702" y="3714752"/>
            <a:ext cx="2214578" cy="369332"/>
          </a:xfrm>
          <a:prstGeom prst="rect">
            <a:avLst/>
          </a:prstGeom>
          <a:noFill/>
        </p:spPr>
        <p:txBody>
          <a:bodyPr wrap="square" rtlCol="0">
            <a:spAutoFit/>
          </a:bodyPr>
          <a:lstStyle/>
          <a:p>
            <a:pPr algn="ctr"/>
            <a:r>
              <a:rPr lang="zh-TW" altLang="en-US" dirty="0" smtClean="0"/>
              <a:t>非主要的材質部份</a:t>
            </a:r>
            <a:endParaRPr lang="zh-TW" altLang="en-US" dirty="0"/>
          </a:p>
        </p:txBody>
      </p:sp>
      <p:sp>
        <p:nvSpPr>
          <p:cNvPr id="15" name="文字方塊 14"/>
          <p:cNvSpPr txBox="1"/>
          <p:nvPr/>
        </p:nvSpPr>
        <p:spPr>
          <a:xfrm>
            <a:off x="6786578" y="1500174"/>
            <a:ext cx="1857420" cy="369332"/>
          </a:xfrm>
          <a:prstGeom prst="rect">
            <a:avLst/>
          </a:prstGeom>
          <a:noFill/>
        </p:spPr>
        <p:txBody>
          <a:bodyPr wrap="square" rtlCol="0">
            <a:spAutoFit/>
          </a:bodyPr>
          <a:lstStyle/>
          <a:p>
            <a:pPr algn="ctr"/>
            <a:r>
              <a:rPr lang="en-US" altLang="zh-TW" dirty="0" smtClean="0"/>
              <a:t>Lu et al.</a:t>
            </a:r>
            <a:r>
              <a:rPr lang="zh-TW" altLang="en-US" dirty="0" smtClean="0"/>
              <a:t> 的方法</a:t>
            </a:r>
            <a:endParaRPr lang="zh-TW" altLang="en-US" dirty="0"/>
          </a:p>
        </p:txBody>
      </p:sp>
      <p:sp>
        <p:nvSpPr>
          <p:cNvPr id="20" name="文字方塊 19"/>
          <p:cNvSpPr txBox="1"/>
          <p:nvPr/>
        </p:nvSpPr>
        <p:spPr>
          <a:xfrm>
            <a:off x="3357554" y="1571612"/>
            <a:ext cx="2857520" cy="48013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
        <p:nvSpPr>
          <p:cNvPr id="22" name="文字方塊 21"/>
          <p:cNvSpPr txBox="1"/>
          <p:nvPr/>
        </p:nvSpPr>
        <p:spPr>
          <a:xfrm>
            <a:off x="4071934" y="1357298"/>
            <a:ext cx="142876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TW" altLang="en-US" b="1" dirty="0" smtClean="0">
                <a:solidFill>
                  <a:srgbClr val="800000"/>
                </a:solidFill>
              </a:rPr>
              <a:t>我們的方法</a:t>
            </a:r>
            <a:endParaRPr lang="zh-TW" altLang="en-US" b="1" dirty="0">
              <a:solidFill>
                <a:srgbClr val="80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實驗結果 </a:t>
            </a:r>
            <a:r>
              <a:rPr lang="en-US" altLang="zh-TW" dirty="0" err="1" smtClean="0"/>
              <a:t>vs</a:t>
            </a:r>
            <a:r>
              <a:rPr lang="en-US" altLang="zh-TW" dirty="0" smtClean="0"/>
              <a:t> (Lu et al.  EG2009) </a:t>
            </a:r>
            <a:endParaRPr lang="zh-TW" altLang="en-US" dirty="0"/>
          </a:p>
        </p:txBody>
      </p:sp>
      <p:sp>
        <p:nvSpPr>
          <p:cNvPr id="4" name="內容版面配置區 3"/>
          <p:cNvSpPr>
            <a:spLocks noGrp="1"/>
          </p:cNvSpPr>
          <p:nvPr>
            <p:ph idx="14"/>
          </p:nvPr>
        </p:nvSpPr>
        <p:spPr/>
        <p:txBody>
          <a:bodyPr/>
          <a:lstStyle/>
          <a:p>
            <a:r>
              <a:rPr lang="zh-TW" altLang="en-US" dirty="0" smtClean="0"/>
              <a:t>實驗結果 </a:t>
            </a:r>
            <a:r>
              <a:rPr lang="en-US" altLang="zh-TW" dirty="0" smtClean="0"/>
              <a:t>13 / 14</a:t>
            </a:r>
            <a:endParaRPr lang="zh-TW" altLang="en-US" dirty="0" smtClean="0"/>
          </a:p>
          <a:p>
            <a:endParaRPr lang="zh-TW" altLang="en-US" dirty="0"/>
          </a:p>
        </p:txBody>
      </p:sp>
      <p:sp>
        <p:nvSpPr>
          <p:cNvPr id="14" name="文字方塊 13"/>
          <p:cNvSpPr txBox="1"/>
          <p:nvPr/>
        </p:nvSpPr>
        <p:spPr>
          <a:xfrm>
            <a:off x="3571868" y="5929330"/>
            <a:ext cx="2357454" cy="369332"/>
          </a:xfrm>
          <a:prstGeom prst="rect">
            <a:avLst/>
          </a:prstGeom>
          <a:noFill/>
        </p:spPr>
        <p:txBody>
          <a:bodyPr wrap="square" rtlCol="0">
            <a:spAutoFit/>
          </a:bodyPr>
          <a:lstStyle/>
          <a:p>
            <a:pPr algn="ctr"/>
            <a:r>
              <a:rPr lang="zh-TW" altLang="en-US" dirty="0" smtClean="0"/>
              <a:t>清除污漬</a:t>
            </a:r>
            <a:r>
              <a:rPr lang="en-US" altLang="zh-TW" dirty="0" smtClean="0"/>
              <a:t>(2</a:t>
            </a:r>
            <a:r>
              <a:rPr lang="zh-TW" altLang="en-US" dirty="0" smtClean="0"/>
              <a:t>個回合</a:t>
            </a:r>
            <a:r>
              <a:rPr lang="en-US" altLang="zh-TW" dirty="0" smtClean="0"/>
              <a:t>)</a:t>
            </a:r>
            <a:endParaRPr lang="zh-TW" altLang="en-US" dirty="0"/>
          </a:p>
        </p:txBody>
      </p:sp>
      <p:sp>
        <p:nvSpPr>
          <p:cNvPr id="16" name="文字方塊 15"/>
          <p:cNvSpPr txBox="1"/>
          <p:nvPr/>
        </p:nvSpPr>
        <p:spPr>
          <a:xfrm>
            <a:off x="3500430" y="3714752"/>
            <a:ext cx="2357454" cy="369332"/>
          </a:xfrm>
          <a:prstGeom prst="rect">
            <a:avLst/>
          </a:prstGeom>
          <a:noFill/>
        </p:spPr>
        <p:txBody>
          <a:bodyPr wrap="square" rtlCol="0">
            <a:spAutoFit/>
          </a:bodyPr>
          <a:lstStyle/>
          <a:p>
            <a:pPr algn="ctr"/>
            <a:r>
              <a:rPr lang="zh-TW" altLang="en-US" dirty="0" smtClean="0"/>
              <a:t>污漬圖</a:t>
            </a:r>
            <a:endParaRPr lang="zh-TW" altLang="en-US" dirty="0"/>
          </a:p>
        </p:txBody>
      </p:sp>
      <p:pic>
        <p:nvPicPr>
          <p:cNvPr id="172036" name="Picture 4" descr="G:\img\result\result\Donimat\8.png"/>
          <p:cNvPicPr>
            <a:picLocks noChangeAspect="1" noChangeArrowheads="1"/>
          </p:cNvPicPr>
          <p:nvPr/>
        </p:nvPicPr>
        <p:blipFill>
          <a:blip r:embed="rId2"/>
          <a:srcRect/>
          <a:stretch>
            <a:fillRect/>
          </a:stretch>
        </p:blipFill>
        <p:spPr bwMode="auto">
          <a:xfrm>
            <a:off x="428596" y="1928802"/>
            <a:ext cx="2583405" cy="1714512"/>
          </a:xfrm>
          <a:prstGeom prst="rect">
            <a:avLst/>
          </a:prstGeom>
          <a:noFill/>
        </p:spPr>
      </p:pic>
      <p:pic>
        <p:nvPicPr>
          <p:cNvPr id="172037" name="Picture 5" descr="G:\img\result\result\Donimat\final_mask.bmp"/>
          <p:cNvPicPr>
            <a:picLocks noChangeAspect="1" noChangeArrowheads="1"/>
          </p:cNvPicPr>
          <p:nvPr/>
        </p:nvPicPr>
        <p:blipFill>
          <a:blip r:embed="rId3"/>
          <a:srcRect/>
          <a:stretch>
            <a:fillRect/>
          </a:stretch>
        </p:blipFill>
        <p:spPr bwMode="auto">
          <a:xfrm>
            <a:off x="3428992" y="1928802"/>
            <a:ext cx="2571303" cy="1706480"/>
          </a:xfrm>
          <a:prstGeom prst="rect">
            <a:avLst/>
          </a:prstGeom>
          <a:noFill/>
          <a:ln w="3175">
            <a:solidFill>
              <a:schemeClr val="tx1"/>
            </a:solidFill>
          </a:ln>
        </p:spPr>
      </p:pic>
      <p:pic>
        <p:nvPicPr>
          <p:cNvPr id="172038" name="Picture 6"/>
          <p:cNvPicPr>
            <a:picLocks noChangeAspect="1" noChangeArrowheads="1"/>
          </p:cNvPicPr>
          <p:nvPr/>
        </p:nvPicPr>
        <p:blipFill>
          <a:blip r:embed="rId4"/>
          <a:srcRect/>
          <a:stretch>
            <a:fillRect/>
          </a:stretch>
        </p:blipFill>
        <p:spPr bwMode="auto">
          <a:xfrm>
            <a:off x="6357950" y="1928802"/>
            <a:ext cx="2596063" cy="1714512"/>
          </a:xfrm>
          <a:prstGeom prst="rect">
            <a:avLst/>
          </a:prstGeom>
          <a:noFill/>
          <a:ln w="3175">
            <a:solidFill>
              <a:schemeClr val="tx1"/>
            </a:solidFill>
            <a:miter lim="800000"/>
            <a:headEnd/>
            <a:tailEnd/>
          </a:ln>
        </p:spPr>
      </p:pic>
      <p:pic>
        <p:nvPicPr>
          <p:cNvPr id="172040" name="Picture 8" descr="G:\img\result\result\Donimat\8\2times.png"/>
          <p:cNvPicPr>
            <a:picLocks noChangeAspect="1" noChangeArrowheads="1"/>
          </p:cNvPicPr>
          <p:nvPr/>
        </p:nvPicPr>
        <p:blipFill>
          <a:blip r:embed="rId5"/>
          <a:srcRect/>
          <a:stretch>
            <a:fillRect/>
          </a:stretch>
        </p:blipFill>
        <p:spPr bwMode="auto">
          <a:xfrm>
            <a:off x="3428992" y="4214818"/>
            <a:ext cx="2571767" cy="1706789"/>
          </a:xfrm>
          <a:prstGeom prst="rect">
            <a:avLst/>
          </a:prstGeom>
          <a:noFill/>
        </p:spPr>
      </p:pic>
      <p:sp>
        <p:nvSpPr>
          <p:cNvPr id="10" name="文字方塊 9"/>
          <p:cNvSpPr txBox="1"/>
          <p:nvPr/>
        </p:nvSpPr>
        <p:spPr>
          <a:xfrm>
            <a:off x="3286116" y="1571612"/>
            <a:ext cx="2857520" cy="48013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pic>
        <p:nvPicPr>
          <p:cNvPr id="150529" name="Picture 1"/>
          <p:cNvPicPr>
            <a:picLocks noChangeAspect="1" noChangeArrowheads="1"/>
          </p:cNvPicPr>
          <p:nvPr/>
        </p:nvPicPr>
        <p:blipFill>
          <a:blip r:embed="rId6"/>
          <a:srcRect/>
          <a:stretch>
            <a:fillRect/>
          </a:stretch>
        </p:blipFill>
        <p:spPr bwMode="auto">
          <a:xfrm>
            <a:off x="6357950" y="4214818"/>
            <a:ext cx="2569178" cy="1705070"/>
          </a:xfrm>
          <a:prstGeom prst="rect">
            <a:avLst/>
          </a:prstGeom>
          <a:noFill/>
          <a:ln w="9525">
            <a:noFill/>
            <a:miter lim="800000"/>
            <a:headEnd/>
            <a:tailEnd/>
          </a:ln>
        </p:spPr>
      </p:pic>
      <p:sp>
        <p:nvSpPr>
          <p:cNvPr id="12" name="文字方塊 11"/>
          <p:cNvSpPr txBox="1"/>
          <p:nvPr/>
        </p:nvSpPr>
        <p:spPr>
          <a:xfrm>
            <a:off x="6643702" y="3714752"/>
            <a:ext cx="2214578" cy="369332"/>
          </a:xfrm>
          <a:prstGeom prst="rect">
            <a:avLst/>
          </a:prstGeom>
          <a:noFill/>
        </p:spPr>
        <p:txBody>
          <a:bodyPr wrap="square" rtlCol="0">
            <a:spAutoFit/>
          </a:bodyPr>
          <a:lstStyle/>
          <a:p>
            <a:pPr algn="ctr"/>
            <a:r>
              <a:rPr lang="zh-TW" altLang="en-US" dirty="0" smtClean="0"/>
              <a:t>非主要的材質部份</a:t>
            </a:r>
            <a:endParaRPr lang="zh-TW" altLang="en-US" dirty="0"/>
          </a:p>
        </p:txBody>
      </p:sp>
      <p:sp>
        <p:nvSpPr>
          <p:cNvPr id="13" name="文字方塊 12"/>
          <p:cNvSpPr txBox="1"/>
          <p:nvPr/>
        </p:nvSpPr>
        <p:spPr>
          <a:xfrm>
            <a:off x="6786578" y="5929330"/>
            <a:ext cx="1857420" cy="369332"/>
          </a:xfrm>
          <a:prstGeom prst="rect">
            <a:avLst/>
          </a:prstGeom>
          <a:noFill/>
        </p:spPr>
        <p:txBody>
          <a:bodyPr wrap="square" rtlCol="0">
            <a:spAutoFit/>
          </a:bodyPr>
          <a:lstStyle/>
          <a:p>
            <a:pPr algn="ctr"/>
            <a:r>
              <a:rPr lang="zh-TW" altLang="en-US" dirty="0" smtClean="0"/>
              <a:t>合成結果</a:t>
            </a:r>
            <a:endParaRPr lang="zh-TW" altLang="en-US" dirty="0"/>
          </a:p>
        </p:txBody>
      </p:sp>
      <p:sp>
        <p:nvSpPr>
          <p:cNvPr id="17" name="文字方塊 16"/>
          <p:cNvSpPr txBox="1"/>
          <p:nvPr/>
        </p:nvSpPr>
        <p:spPr>
          <a:xfrm>
            <a:off x="6786578" y="1500174"/>
            <a:ext cx="1857420" cy="369332"/>
          </a:xfrm>
          <a:prstGeom prst="rect">
            <a:avLst/>
          </a:prstGeom>
          <a:noFill/>
        </p:spPr>
        <p:txBody>
          <a:bodyPr wrap="square" rtlCol="0">
            <a:spAutoFit/>
          </a:bodyPr>
          <a:lstStyle/>
          <a:p>
            <a:r>
              <a:rPr lang="en-US" altLang="zh-TW" dirty="0" smtClean="0"/>
              <a:t>Lu et al.</a:t>
            </a:r>
            <a:r>
              <a:rPr lang="zh-TW" altLang="en-US" dirty="0" smtClean="0"/>
              <a:t> 的方法</a:t>
            </a:r>
            <a:endParaRPr lang="zh-TW" altLang="en-US" dirty="0"/>
          </a:p>
        </p:txBody>
      </p:sp>
      <p:sp>
        <p:nvSpPr>
          <p:cNvPr id="19" name="文字方塊 18"/>
          <p:cNvSpPr txBox="1"/>
          <p:nvPr/>
        </p:nvSpPr>
        <p:spPr>
          <a:xfrm>
            <a:off x="4000496" y="1357298"/>
            <a:ext cx="142876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TW" altLang="en-US" b="1" dirty="0" smtClean="0">
                <a:solidFill>
                  <a:srgbClr val="800000"/>
                </a:solidFill>
              </a:rPr>
              <a:t>我們的方法</a:t>
            </a:r>
            <a:endParaRPr lang="zh-TW" altLang="en-US" b="1" dirty="0">
              <a:solidFill>
                <a:srgbClr val="8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物體摘除</a:t>
            </a:r>
            <a:endParaRPr lang="en-US" altLang="zh-TW" dirty="0" smtClean="0"/>
          </a:p>
        </p:txBody>
      </p:sp>
      <p:sp>
        <p:nvSpPr>
          <p:cNvPr id="3" name="標題 2"/>
          <p:cNvSpPr>
            <a:spLocks noGrp="1"/>
          </p:cNvSpPr>
          <p:nvPr>
            <p:ph type="title"/>
          </p:nvPr>
        </p:nvSpPr>
        <p:spPr/>
        <p:txBody>
          <a:bodyPr/>
          <a:lstStyle/>
          <a:p>
            <a:r>
              <a:rPr lang="zh-TW" altLang="en-US" dirty="0" smtClean="0"/>
              <a:t>其他應用</a:t>
            </a:r>
            <a:endParaRPr lang="zh-TW" altLang="en-US" dirty="0"/>
          </a:p>
        </p:txBody>
      </p:sp>
      <p:sp>
        <p:nvSpPr>
          <p:cNvPr id="5" name="內容版面配置區 4"/>
          <p:cNvSpPr>
            <a:spLocks noGrp="1"/>
          </p:cNvSpPr>
          <p:nvPr>
            <p:ph idx="14"/>
          </p:nvPr>
        </p:nvSpPr>
        <p:spPr/>
        <p:txBody>
          <a:bodyPr/>
          <a:lstStyle/>
          <a:p>
            <a:r>
              <a:rPr lang="zh-TW" altLang="en-US" dirty="0" smtClean="0"/>
              <a:t>實驗結果 </a:t>
            </a:r>
            <a:r>
              <a:rPr lang="en-US" altLang="zh-TW" dirty="0" smtClean="0"/>
              <a:t>14 / 14</a:t>
            </a:r>
            <a:endParaRPr lang="zh-TW" altLang="en-US" dirty="0"/>
          </a:p>
        </p:txBody>
      </p:sp>
      <p:sp>
        <p:nvSpPr>
          <p:cNvPr id="7" name="向右箭號 6"/>
          <p:cNvSpPr/>
          <p:nvPr/>
        </p:nvSpPr>
        <p:spPr>
          <a:xfrm>
            <a:off x="4714876" y="3643314"/>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97282" name="圖片 26" descr="Untitled"/>
          <p:cNvPicPr>
            <a:picLocks noChangeAspect="1" noChangeArrowheads="1"/>
          </p:cNvPicPr>
          <p:nvPr/>
        </p:nvPicPr>
        <p:blipFill>
          <a:blip r:embed="rId2"/>
          <a:srcRect/>
          <a:stretch>
            <a:fillRect/>
          </a:stretch>
        </p:blipFill>
        <p:spPr bwMode="auto">
          <a:xfrm>
            <a:off x="1000100" y="2357430"/>
            <a:ext cx="3391010" cy="2571768"/>
          </a:xfrm>
          <a:prstGeom prst="rect">
            <a:avLst/>
          </a:prstGeom>
          <a:noFill/>
          <a:ln w="9525">
            <a:noFill/>
            <a:miter lim="800000"/>
            <a:headEnd/>
            <a:tailEnd/>
          </a:ln>
        </p:spPr>
      </p:pic>
      <p:pic>
        <p:nvPicPr>
          <p:cNvPr id="97284" name="圖片 25" descr="blend"/>
          <p:cNvPicPr>
            <a:picLocks noChangeAspect="1" noChangeArrowheads="1"/>
          </p:cNvPicPr>
          <p:nvPr/>
        </p:nvPicPr>
        <p:blipFill>
          <a:blip r:embed="rId3"/>
          <a:srcRect/>
          <a:stretch>
            <a:fillRect/>
          </a:stretch>
        </p:blipFill>
        <p:spPr bwMode="auto">
          <a:xfrm>
            <a:off x="5357819" y="2328600"/>
            <a:ext cx="3429024" cy="26005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357290" y="1071546"/>
          <a:ext cx="642942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p:txBody>
          <a:bodyPr/>
          <a:lstStyle/>
          <a:p>
            <a:endParaRPr lang="zh-TW"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zh-TW" altLang="en-US" dirty="0" smtClean="0"/>
              <a:t>本篇論文實作</a:t>
            </a:r>
            <a:r>
              <a:rPr lang="zh-TW" altLang="en-US" b="1" dirty="0" smtClean="0"/>
              <a:t>建築物影像污漬清除系統</a:t>
            </a:r>
            <a:endParaRPr lang="en-US" altLang="zh-TW" b="1" dirty="0" smtClean="0"/>
          </a:p>
          <a:p>
            <a:r>
              <a:rPr lang="zh-TW" altLang="en-US" dirty="0" smtClean="0"/>
              <a:t>貢獻： </a:t>
            </a:r>
            <a:r>
              <a:rPr lang="en-US" altLang="zh-TW" dirty="0" smtClean="0"/>
              <a:t>	</a:t>
            </a:r>
            <a:r>
              <a:rPr lang="en-US" dirty="0" smtClean="0"/>
              <a:t> </a:t>
            </a:r>
            <a:endParaRPr lang="zh-TW" altLang="en-US" dirty="0" smtClean="0"/>
          </a:p>
          <a:p>
            <a:pPr marL="850392" lvl="1" indent="-457200">
              <a:buFont typeface="Wingdings" pitchFamily="2" charset="2"/>
              <a:buAutoNum type="circleNumWdWhitePlain"/>
            </a:pPr>
            <a:r>
              <a:rPr lang="zh-TW" altLang="en-US" dirty="0" smtClean="0"/>
              <a:t>提供一個直覺操作且半自動化的建築物影像污漬清除系統。</a:t>
            </a:r>
          </a:p>
          <a:p>
            <a:pPr marL="850392" lvl="1" indent="-457200">
              <a:buFont typeface="Wingdings" pitchFamily="2" charset="2"/>
              <a:buAutoNum type="circleNumWdWhitePlain"/>
            </a:pPr>
            <a:r>
              <a:rPr lang="zh-TW" altLang="en-US" dirty="0" smtClean="0"/>
              <a:t>修改</a:t>
            </a:r>
            <a:r>
              <a:rPr lang="en-US" dirty="0" smtClean="0"/>
              <a:t>Poisson Image Editing</a:t>
            </a:r>
            <a:r>
              <a:rPr lang="zh-TW" altLang="en-US" dirty="0" smtClean="0"/>
              <a:t>的演算法，使得系統可以任意控制來源影像與目標影像邊界上可影響調色的像素是否作用。</a:t>
            </a:r>
          </a:p>
          <a:p>
            <a:endParaRPr lang="en-US" altLang="zh-TW" dirty="0" smtClean="0"/>
          </a:p>
        </p:txBody>
      </p:sp>
      <p:sp>
        <p:nvSpPr>
          <p:cNvPr id="3" name="標題 2"/>
          <p:cNvSpPr>
            <a:spLocks noGrp="1"/>
          </p:cNvSpPr>
          <p:nvPr>
            <p:ph type="title"/>
          </p:nvPr>
        </p:nvSpPr>
        <p:spPr/>
        <p:txBody>
          <a:bodyPr/>
          <a:lstStyle/>
          <a:p>
            <a:r>
              <a:rPr lang="zh-TW" altLang="en-US" dirty="0" smtClean="0"/>
              <a:t>結論</a:t>
            </a:r>
            <a:endParaRPr lang="zh-TW" altLang="en-US" dirty="0"/>
          </a:p>
        </p:txBody>
      </p:sp>
      <p:sp>
        <p:nvSpPr>
          <p:cNvPr id="5" name="內容版面配置區 4"/>
          <p:cNvSpPr>
            <a:spLocks noGrp="1"/>
          </p:cNvSpPr>
          <p:nvPr>
            <p:ph idx="14"/>
          </p:nvPr>
        </p:nvSpPr>
        <p:spPr/>
        <p:txBody>
          <a:bodyPr/>
          <a:lstStyle/>
          <a:p>
            <a:r>
              <a:rPr lang="zh-TW" altLang="en-US" dirty="0" smtClean="0"/>
              <a:t>結論 </a:t>
            </a:r>
            <a:r>
              <a:rPr lang="en-US" altLang="zh-TW" dirty="0" smtClean="0"/>
              <a:t>1 / 2</a:t>
            </a:r>
            <a:endParaRPr lang="zh-TW" altLang="en-US" dirty="0" smtClean="0"/>
          </a:p>
          <a:p>
            <a:endParaRPr lang="zh-TW" alt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10000"/>
          </a:bodyPr>
          <a:lstStyle/>
          <a:p>
            <a:r>
              <a:rPr lang="zh-TW" altLang="en-US" sz="3200" dirty="0" smtClean="0">
                <a:latin typeface="+mn-ea"/>
              </a:rPr>
              <a:t>系統限制：</a:t>
            </a:r>
            <a:endParaRPr lang="en-US" altLang="zh-TW" sz="3200" dirty="0" smtClean="0">
              <a:latin typeface="+mn-ea"/>
            </a:endParaRPr>
          </a:p>
          <a:p>
            <a:pPr marL="850392" lvl="1" indent="-457200">
              <a:lnSpc>
                <a:spcPct val="110000"/>
              </a:lnSpc>
              <a:buFont typeface="Wingdings" pitchFamily="2" charset="2"/>
              <a:buAutoNum type="circleNumWdWhitePlain"/>
            </a:pPr>
            <a:r>
              <a:rPr lang="zh-TW" altLang="en-US" sz="2500" dirty="0" smtClean="0"/>
              <a:t>進行自動清除污漬前，</a:t>
            </a:r>
            <a:r>
              <a:rPr lang="zh-TW" altLang="en-US" sz="2500" b="1" dirty="0" smtClean="0"/>
              <a:t>必須先將非牆壁的部分用手動的方式選取出來</a:t>
            </a:r>
            <a:r>
              <a:rPr lang="zh-TW" altLang="en-US" sz="2500" dirty="0" smtClean="0"/>
              <a:t>，以避免系統在清除污漬時將這些部分也清除去。</a:t>
            </a:r>
          </a:p>
          <a:p>
            <a:pPr marL="850392" lvl="1" indent="-457200">
              <a:lnSpc>
                <a:spcPct val="110000"/>
              </a:lnSpc>
              <a:buFont typeface="Wingdings" pitchFamily="2" charset="2"/>
              <a:buAutoNum type="circleNumWdWhitePlain"/>
            </a:pPr>
            <a:r>
              <a:rPr lang="zh-TW" altLang="en-US" sz="2500" b="1" dirty="0" smtClean="0"/>
              <a:t>只能處理正面的建築物影像</a:t>
            </a:r>
            <a:r>
              <a:rPr lang="zh-TW" altLang="en-US" sz="2500" dirty="0" smtClean="0"/>
              <a:t>，由於我們的材質演算法不適合用在透視的材質合成。</a:t>
            </a:r>
          </a:p>
          <a:p>
            <a:pPr marL="850392" lvl="1" indent="-457200">
              <a:lnSpc>
                <a:spcPct val="110000"/>
              </a:lnSpc>
              <a:buFont typeface="Wingdings" pitchFamily="2" charset="2"/>
              <a:buAutoNum type="circleNumWdWhitePlain"/>
            </a:pPr>
            <a:r>
              <a:rPr lang="zh-TW" altLang="en-US" sz="2500" dirty="0" smtClean="0"/>
              <a:t>若牆壁上</a:t>
            </a:r>
            <a:r>
              <a:rPr lang="zh-TW" altLang="en-US" sz="2500" b="1" dirty="0" smtClean="0"/>
              <a:t>有光影情形</a:t>
            </a:r>
            <a:r>
              <a:rPr lang="zh-TW" altLang="en-US" sz="2500" dirty="0" smtClean="0"/>
              <a:t>，會使</a:t>
            </a:r>
            <a:r>
              <a:rPr lang="zh-TW" altLang="en-US" sz="2500" b="1" dirty="0" smtClean="0"/>
              <a:t>污漬偵測時容易發生誤判</a:t>
            </a:r>
            <a:r>
              <a:rPr lang="zh-TW" altLang="en-US" sz="2500" dirty="0" smtClean="0"/>
              <a:t>。</a:t>
            </a:r>
          </a:p>
          <a:p>
            <a:r>
              <a:rPr lang="en-US" altLang="zh-TW" sz="3200" dirty="0" smtClean="0">
                <a:latin typeface="+mn-ea"/>
              </a:rPr>
              <a:t> </a:t>
            </a:r>
            <a:r>
              <a:rPr lang="zh-TW" altLang="en-US" sz="3200" dirty="0" smtClean="0">
                <a:latin typeface="+mn-ea"/>
              </a:rPr>
              <a:t>未來展望：</a:t>
            </a:r>
            <a:endParaRPr lang="en-US" altLang="zh-TW" sz="3200" dirty="0" smtClean="0">
              <a:latin typeface="+mn-ea"/>
            </a:endParaRPr>
          </a:p>
          <a:p>
            <a:pPr marL="850392" lvl="1" indent="-457200">
              <a:lnSpc>
                <a:spcPct val="120000"/>
              </a:lnSpc>
              <a:buFont typeface="Wingdings" pitchFamily="2" charset="2"/>
              <a:buAutoNum type="circleNumWdWhitePlain"/>
            </a:pPr>
            <a:r>
              <a:rPr lang="zh-TW" altLang="en-US" sz="2500" dirty="0" smtClean="0"/>
              <a:t>使用</a:t>
            </a:r>
            <a:r>
              <a:rPr lang="zh-TW" altLang="en-US" sz="2500" b="1" dirty="0" smtClean="0">
                <a:solidFill>
                  <a:srgbClr val="FF0000"/>
                </a:solidFill>
              </a:rPr>
              <a:t>材質分類</a:t>
            </a:r>
            <a:r>
              <a:rPr lang="zh-TW" altLang="en-US" sz="2500" dirty="0" smtClean="0"/>
              <a:t>的方式，自動找出建築物牆壁的所在。</a:t>
            </a:r>
          </a:p>
          <a:p>
            <a:pPr marL="850392" lvl="1" indent="-457200">
              <a:lnSpc>
                <a:spcPct val="120000"/>
              </a:lnSpc>
              <a:buFont typeface="Wingdings" pitchFamily="2" charset="2"/>
              <a:buAutoNum type="circleNumWdWhitePlain"/>
            </a:pPr>
            <a:r>
              <a:rPr lang="zh-TW" altLang="en-US" sz="2500" dirty="0" smtClean="0"/>
              <a:t>將</a:t>
            </a:r>
            <a:r>
              <a:rPr lang="zh-TW" altLang="en-US" sz="2500" b="1" dirty="0" smtClean="0">
                <a:solidFill>
                  <a:srgbClr val="FF0000"/>
                </a:solidFill>
              </a:rPr>
              <a:t>透視的材質合成</a:t>
            </a:r>
            <a:r>
              <a:rPr lang="zh-TW" altLang="en-US" sz="2500" dirty="0" smtClean="0"/>
              <a:t>整合進我們的系統中。</a:t>
            </a:r>
          </a:p>
          <a:p>
            <a:pPr marL="850392" lvl="1" indent="-457200">
              <a:lnSpc>
                <a:spcPct val="120000"/>
              </a:lnSpc>
              <a:buFont typeface="Wingdings" pitchFamily="2" charset="2"/>
              <a:buAutoNum type="circleNumWdWhitePlain"/>
            </a:pPr>
            <a:r>
              <a:rPr lang="zh-TW" altLang="en-US" sz="2500" dirty="0" smtClean="0"/>
              <a:t>加入</a:t>
            </a:r>
            <a:r>
              <a:rPr lang="zh-TW" altLang="en-US" sz="2500" b="1" dirty="0" smtClean="0">
                <a:solidFill>
                  <a:srgbClr val="FF0000"/>
                </a:solidFill>
              </a:rPr>
              <a:t>去除光影效果</a:t>
            </a:r>
            <a:r>
              <a:rPr lang="zh-TW" altLang="en-US" sz="2500" dirty="0" smtClean="0"/>
              <a:t>的方法，再對去除光影的建築物影像進行污漬清除，最後再將光影效果加回清除後污漬的建築物影像。</a:t>
            </a:r>
          </a:p>
          <a:p>
            <a:pPr lvl="1"/>
            <a:endParaRPr lang="zh-TW" altLang="en-US" dirty="0"/>
          </a:p>
        </p:txBody>
      </p:sp>
      <p:sp>
        <p:nvSpPr>
          <p:cNvPr id="3" name="標題 2"/>
          <p:cNvSpPr>
            <a:spLocks noGrp="1"/>
          </p:cNvSpPr>
          <p:nvPr>
            <p:ph type="title"/>
          </p:nvPr>
        </p:nvSpPr>
        <p:spPr/>
        <p:txBody>
          <a:bodyPr/>
          <a:lstStyle/>
          <a:p>
            <a:r>
              <a:rPr lang="zh-TW" altLang="en-US" dirty="0" smtClean="0"/>
              <a:t>結論</a:t>
            </a:r>
            <a:endParaRPr lang="zh-TW" altLang="en-US" dirty="0"/>
          </a:p>
        </p:txBody>
      </p:sp>
      <p:sp>
        <p:nvSpPr>
          <p:cNvPr id="5" name="內容版面配置區 4"/>
          <p:cNvSpPr>
            <a:spLocks noGrp="1"/>
          </p:cNvSpPr>
          <p:nvPr>
            <p:ph idx="14"/>
          </p:nvPr>
        </p:nvSpPr>
        <p:spPr/>
        <p:txBody>
          <a:bodyPr/>
          <a:lstStyle/>
          <a:p>
            <a:r>
              <a:rPr lang="zh-TW" altLang="en-US" dirty="0" smtClean="0"/>
              <a:t>結論 </a:t>
            </a:r>
            <a:r>
              <a:rPr lang="en-US" altLang="zh-TW" dirty="0" smtClean="0"/>
              <a:t>2 / 2</a:t>
            </a:r>
            <a:endParaRPr lang="zh-TW" altLang="en-US" dirty="0" smtClean="0"/>
          </a:p>
          <a:p>
            <a:endParaRPr lang="zh-TW" altLang="en-US" dirty="0"/>
          </a:p>
        </p:txBody>
      </p:sp>
      <p:pic>
        <p:nvPicPr>
          <p:cNvPr id="6" name="圖片 5" descr="圖片3.png"/>
          <p:cNvPicPr>
            <a:picLocks noChangeAspect="1"/>
          </p:cNvPicPr>
          <p:nvPr/>
        </p:nvPicPr>
        <p:blipFill>
          <a:blip r:embed="rId2"/>
          <a:stretch>
            <a:fillRect/>
          </a:stretch>
        </p:blipFill>
        <p:spPr>
          <a:xfrm>
            <a:off x="2500298" y="3714752"/>
            <a:ext cx="1368061" cy="1850906"/>
          </a:xfrm>
          <a:prstGeom prst="rect">
            <a:avLst/>
          </a:prstGeom>
          <a:ln w="28575">
            <a:solidFill>
              <a:srgbClr val="FF0000"/>
            </a:solidFill>
          </a:ln>
        </p:spPr>
      </p:pic>
      <p:pic>
        <p:nvPicPr>
          <p:cNvPr id="7" name="圖片 6" descr="圖片3.png"/>
          <p:cNvPicPr>
            <a:picLocks noChangeAspect="1"/>
          </p:cNvPicPr>
          <p:nvPr/>
        </p:nvPicPr>
        <p:blipFill>
          <a:blip r:embed="rId3"/>
          <a:stretch>
            <a:fillRect/>
          </a:stretch>
        </p:blipFill>
        <p:spPr>
          <a:xfrm>
            <a:off x="4071934" y="3714752"/>
            <a:ext cx="1378047" cy="1850906"/>
          </a:xfrm>
          <a:prstGeom prst="rect">
            <a:avLst/>
          </a:prstGeom>
          <a:ln w="28575">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500"/>
                                        <p:tgtEl>
                                          <p:spTgt spid="6"/>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4)">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28596" y="2285992"/>
            <a:ext cx="8001056" cy="1714512"/>
          </a:xfrm>
        </p:spPr>
        <p:txBody>
          <a:bodyPr>
            <a:normAutofit/>
          </a:bodyPr>
          <a:lstStyle/>
          <a:p>
            <a:pPr algn="r"/>
            <a:r>
              <a:rPr lang="en-US" altLang="zh-TW" dirty="0" smtClean="0"/>
              <a:t>The End</a:t>
            </a:r>
            <a:br>
              <a:rPr lang="en-US" altLang="zh-TW" dirty="0" smtClean="0"/>
            </a:br>
            <a:r>
              <a:rPr lang="zh-TW" altLang="en-US" dirty="0" smtClean="0"/>
              <a:t>謝謝大家聆聽</a:t>
            </a:r>
            <a:endParaRPr lang="zh-TW"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r>
              <a:rPr lang="zh-TW" altLang="en-US" dirty="0" smtClean="0"/>
              <a:t>本系統為了對建築物的影像做進一步的分析，必須根據下列步驟</a:t>
            </a:r>
            <a:endParaRPr lang="en-US" altLang="zh-TW" dirty="0" smtClean="0"/>
          </a:p>
          <a:p>
            <a:pPr lvl="1"/>
            <a:r>
              <a:rPr lang="zh-TW" altLang="en-US" dirty="0" smtClean="0"/>
              <a:t>先對輸入影像建立影像金字塔。</a:t>
            </a:r>
            <a:endParaRPr lang="en-US" altLang="zh-TW" dirty="0" smtClean="0"/>
          </a:p>
          <a:p>
            <a:pPr lvl="1"/>
            <a:r>
              <a:rPr lang="zh-TW" altLang="en-US" dirty="0" smtClean="0"/>
              <a:t>接著對影像金字塔中多重解析度的影像個別進行區域亮度門檻篩選，經過此步驟，系統會得到在不同解析偵測到的污漬圖以及原影像的</a:t>
            </a:r>
            <a:r>
              <a:rPr lang="en-US" dirty="0" err="1" smtClean="0"/>
              <a:t>DirtyDegreeMap</a:t>
            </a:r>
            <a:r>
              <a:rPr lang="zh-TW" altLang="en-US" dirty="0" smtClean="0"/>
              <a:t>。</a:t>
            </a:r>
            <a:endParaRPr lang="en-US" dirty="0" smtClean="0"/>
          </a:p>
          <a:p>
            <a:pPr lvl="1"/>
            <a:r>
              <a:rPr lang="zh-TW" altLang="en-US" dirty="0" smtClean="0"/>
              <a:t>系統會由</a:t>
            </a:r>
            <a:r>
              <a:rPr lang="en-US" dirty="0" smtClean="0"/>
              <a:t>level</a:t>
            </a:r>
            <a:r>
              <a:rPr lang="zh-TW" altLang="en-US" dirty="0" smtClean="0"/>
              <a:t>低的影像所偵測到的污漬開始做修補，藉由之前系統所產生的</a:t>
            </a:r>
            <a:r>
              <a:rPr lang="en-US" dirty="0" err="1" smtClean="0"/>
              <a:t>DirtyDegreeMap</a:t>
            </a:r>
            <a:r>
              <a:rPr lang="zh-TW" altLang="en-US" dirty="0" smtClean="0"/>
              <a:t>來搜尋污漬附近相對足夠乾淨的區域作為樣本材質進行材質合成的污漬修補，並且在每次修補完一個污漬區域後系統都會自動更新</a:t>
            </a:r>
            <a:r>
              <a:rPr lang="en-US" dirty="0" err="1" smtClean="0"/>
              <a:t>DirtyDegreeMap</a:t>
            </a:r>
            <a:r>
              <a:rPr lang="zh-TW" altLang="en-US" dirty="0" smtClean="0"/>
              <a:t>，以確保下次再搜尋乾淨區域時有更多的可能性，等到修補完此</a:t>
            </a:r>
            <a:r>
              <a:rPr lang="en-US" dirty="0" smtClean="0"/>
              <a:t>level</a:t>
            </a:r>
            <a:r>
              <a:rPr lang="zh-TW" altLang="en-US" dirty="0" smtClean="0"/>
              <a:t>後再往更高的</a:t>
            </a:r>
            <a:r>
              <a:rPr lang="en-US" dirty="0" smtClean="0"/>
              <a:t>level</a:t>
            </a:r>
            <a:r>
              <a:rPr lang="zh-TW" altLang="en-US" dirty="0" smtClean="0"/>
              <a:t>修補污漬。</a:t>
            </a:r>
            <a:endParaRPr lang="en-US" altLang="zh-TW" dirty="0" smtClean="0"/>
          </a:p>
        </p:txBody>
      </p:sp>
      <p:sp>
        <p:nvSpPr>
          <p:cNvPr id="3" name="標題 2"/>
          <p:cNvSpPr>
            <a:spLocks noGrp="1"/>
          </p:cNvSpPr>
          <p:nvPr>
            <p:ph type="title"/>
          </p:nvPr>
        </p:nvSpPr>
        <p:spPr/>
        <p:txBody>
          <a:bodyPr>
            <a:normAutofit/>
          </a:bodyPr>
          <a:lstStyle/>
          <a:p>
            <a:pPr lvl="0"/>
            <a:r>
              <a:rPr lang="zh-TW" altLang="en-US" dirty="0" smtClean="0"/>
              <a:t>自動汙漬清除系統</a:t>
            </a:r>
            <a:r>
              <a:rPr lang="en-US" altLang="zh-TW" dirty="0" smtClean="0"/>
              <a:t>-</a:t>
            </a:r>
            <a:r>
              <a:rPr lang="zh-TW" altLang="en-US" dirty="0" smtClean="0"/>
              <a:t>汙漬偵測</a:t>
            </a:r>
            <a:endParaRPr lang="zh-TW" altLang="en-US" dirty="0"/>
          </a:p>
        </p:txBody>
      </p:sp>
      <p:sp>
        <p:nvSpPr>
          <p:cNvPr id="5" name="內容版面配置區 4"/>
          <p:cNvSpPr>
            <a:spLocks noGrp="1"/>
          </p:cNvSpPr>
          <p:nvPr>
            <p:ph idx="14"/>
          </p:nvPr>
        </p:nvSpPr>
        <p:spPr/>
        <p:txBody>
          <a:bodyPr/>
          <a:lstStyle/>
          <a:p>
            <a:r>
              <a:rPr lang="zh-TW" altLang="en-US" dirty="0" smtClean="0"/>
              <a:t>補充 </a:t>
            </a:r>
          </a:p>
          <a:p>
            <a:endParaRPr lang="zh-TW"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Poisson Image Editing</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9 / 13</a:t>
            </a:r>
            <a:endParaRPr lang="zh-TW" altLang="en-US" dirty="0" smtClean="0"/>
          </a:p>
        </p:txBody>
      </p:sp>
      <p:sp>
        <p:nvSpPr>
          <p:cNvPr id="7" name="內容版面配置區 6"/>
          <p:cNvSpPr>
            <a:spLocks noGrp="1"/>
          </p:cNvSpPr>
          <p:nvPr>
            <p:ph idx="1"/>
          </p:nvPr>
        </p:nvSpPr>
        <p:spPr/>
        <p:txBody>
          <a:bodyPr>
            <a:normAutofit/>
          </a:bodyPr>
          <a:lstStyle/>
          <a:p>
            <a:r>
              <a:rPr lang="zh-TW" altLang="en-US" dirty="0" smtClean="0"/>
              <a:t>使用</a:t>
            </a:r>
            <a:r>
              <a:rPr lang="en-US" dirty="0" smtClean="0"/>
              <a:t>Perez</a:t>
            </a:r>
            <a:r>
              <a:rPr lang="zh-TW" altLang="en-US" dirty="0" smtClean="0"/>
              <a:t>等人在</a:t>
            </a:r>
            <a:r>
              <a:rPr lang="en-US" altLang="zh-TW" dirty="0" smtClean="0"/>
              <a:t>2003</a:t>
            </a:r>
            <a:r>
              <a:rPr lang="zh-TW" altLang="en-US" dirty="0" smtClean="0"/>
              <a:t>所提出的</a:t>
            </a:r>
            <a:r>
              <a:rPr lang="en-US" dirty="0" smtClean="0"/>
              <a:t>Poisson Image Editing</a:t>
            </a:r>
            <a:r>
              <a:rPr lang="zh-TW" altLang="en-US" dirty="0" smtClean="0"/>
              <a:t>來將</a:t>
            </a:r>
            <a:r>
              <a:rPr lang="zh-TW" altLang="en-US" dirty="0" smtClean="0">
                <a:solidFill>
                  <a:srgbClr val="FF0000"/>
                </a:solidFill>
              </a:rPr>
              <a:t>乾淨完整</a:t>
            </a:r>
            <a:r>
              <a:rPr lang="zh-TW" altLang="en-US" dirty="0" smtClean="0"/>
              <a:t>的材質</a:t>
            </a:r>
            <a:r>
              <a:rPr lang="zh-TW" altLang="en-US" dirty="0" smtClean="0">
                <a:solidFill>
                  <a:srgbClr val="FF0000"/>
                </a:solidFill>
              </a:rPr>
              <a:t>貼</a:t>
            </a:r>
            <a:r>
              <a:rPr lang="zh-TW" altLang="en-US" dirty="0" smtClean="0"/>
              <a:t>到污漬區域上，減少合成的乾淨材質與污漬區域周圍貼合時因為亮度和顏色的差異所產生的裂縫。</a:t>
            </a:r>
            <a:endParaRPr lang="en-US" altLang="zh-TW" dirty="0" smtClean="0"/>
          </a:p>
          <a:p>
            <a:endParaRPr lang="en-US" altLang="zh-TW" sz="1200" dirty="0" smtClean="0"/>
          </a:p>
          <a:p>
            <a:pPr lvl="7"/>
            <a:r>
              <a:rPr lang="zh-TW" altLang="en-US" sz="2000" dirty="0" smtClean="0"/>
              <a:t>在</a:t>
            </a:r>
            <a:r>
              <a:rPr lang="en-US" altLang="zh-TW" sz="2000" dirty="0" smtClean="0"/>
              <a:t>Ω</a:t>
            </a:r>
            <a:r>
              <a:rPr lang="zh-TW" altLang="en-US" sz="2000" dirty="0" smtClean="0"/>
              <a:t>區域內利用</a:t>
            </a:r>
            <a:r>
              <a:rPr lang="en-US" sz="2000" i="1" dirty="0" smtClean="0"/>
              <a:t>f</a:t>
            </a:r>
            <a:r>
              <a:rPr lang="en-US" sz="2000" i="1" baseline="30000" dirty="0" smtClean="0"/>
              <a:t>* </a:t>
            </a:r>
            <a:r>
              <a:rPr lang="zh-TW" altLang="en-US" sz="2000" dirty="0" smtClean="0"/>
              <a:t>對</a:t>
            </a:r>
            <a:r>
              <a:rPr lang="en-US" sz="2000" i="1" dirty="0" smtClean="0"/>
              <a:t>f </a:t>
            </a:r>
            <a:r>
              <a:rPr lang="zh-TW" altLang="en-US" sz="2000" dirty="0" smtClean="0"/>
              <a:t>進行薄膜式</a:t>
            </a:r>
            <a:r>
              <a:rPr lang="zh-TW" altLang="en-US" sz="2000" dirty="0" smtClean="0">
                <a:solidFill>
                  <a:srgbClr val="FF0000"/>
                </a:solidFill>
              </a:rPr>
              <a:t>內插</a:t>
            </a:r>
            <a:r>
              <a:rPr lang="zh-TW" altLang="en-US" sz="2000" dirty="0" smtClean="0"/>
              <a:t>，得到</a:t>
            </a:r>
            <a:r>
              <a:rPr lang="en-US" sz="2000" i="1" dirty="0" smtClean="0"/>
              <a:t>f</a:t>
            </a:r>
          </a:p>
          <a:p>
            <a:pPr lvl="7"/>
            <a:endParaRPr lang="en-US" altLang="zh-TW" i="1" dirty="0" smtClean="0"/>
          </a:p>
          <a:p>
            <a:pPr lvl="7"/>
            <a:endParaRPr lang="en-US" altLang="zh-TW" i="1" dirty="0" smtClean="0"/>
          </a:p>
          <a:p>
            <a:pPr lvl="7"/>
            <a:r>
              <a:rPr lang="zh-TW" altLang="en-US" sz="2000" dirty="0" smtClean="0"/>
              <a:t>公式</a:t>
            </a:r>
            <a:r>
              <a:rPr lang="en-US" altLang="zh-TW" sz="2000" dirty="0" smtClean="0"/>
              <a:t>(1)</a:t>
            </a:r>
            <a:r>
              <a:rPr lang="zh-TW" altLang="en-US" sz="2000" dirty="0" smtClean="0"/>
              <a:t>等同於</a:t>
            </a:r>
            <a:r>
              <a:rPr lang="en-US" sz="2000" dirty="0" smtClean="0"/>
              <a:t>Euler-Lagrange equation</a:t>
            </a:r>
            <a:r>
              <a:rPr lang="zh-TW" altLang="en-US" sz="2000" dirty="0" smtClean="0"/>
              <a:t>  </a:t>
            </a:r>
            <a:r>
              <a:rPr lang="en-US" altLang="zh-TW" sz="2000" dirty="0" smtClean="0"/>
              <a:t>with  </a:t>
            </a:r>
            <a:r>
              <a:rPr lang="en-US" sz="2000" dirty="0" err="1" smtClean="0"/>
              <a:t>Dirichlet</a:t>
            </a:r>
            <a:r>
              <a:rPr lang="en-US" sz="2000" dirty="0" smtClean="0"/>
              <a:t> boundary conditions</a:t>
            </a:r>
            <a:r>
              <a:rPr lang="en-US" altLang="zh-TW" sz="2000" dirty="0" smtClean="0"/>
              <a:t> </a:t>
            </a:r>
          </a:p>
          <a:p>
            <a:endParaRPr lang="en-US" altLang="zh-TW" dirty="0" smtClean="0"/>
          </a:p>
          <a:p>
            <a:endParaRPr lang="en-US" altLang="zh-TW" dirty="0" smtClean="0"/>
          </a:p>
          <a:p>
            <a:endParaRPr lang="en-US" altLang="zh-TW" dirty="0" smtClean="0"/>
          </a:p>
          <a:p>
            <a:endParaRPr lang="en-US" altLang="zh-TW" dirty="0" smtClean="0"/>
          </a:p>
          <a:p>
            <a:pPr lvl="1"/>
            <a:endParaRPr lang="en-US" dirty="0" smtClean="0"/>
          </a:p>
          <a:p>
            <a:pPr lvl="1"/>
            <a:endParaRPr lang="en-US" dirty="0" smtClean="0"/>
          </a:p>
          <a:p>
            <a:endParaRPr lang="zh-TW" altLang="en-US" dirty="0"/>
          </a:p>
        </p:txBody>
      </p:sp>
      <p:pic>
        <p:nvPicPr>
          <p:cNvPr id="5122" name="圖片 19"/>
          <p:cNvPicPr>
            <a:picLocks noChangeAspect="1" noChangeArrowheads="1"/>
          </p:cNvPicPr>
          <p:nvPr/>
        </p:nvPicPr>
        <p:blipFill>
          <a:blip r:embed="rId4"/>
          <a:srcRect/>
          <a:stretch>
            <a:fillRect/>
          </a:stretch>
        </p:blipFill>
        <p:spPr bwMode="auto">
          <a:xfrm>
            <a:off x="714348" y="3429000"/>
            <a:ext cx="1609432" cy="1785950"/>
          </a:xfrm>
          <a:prstGeom prst="rect">
            <a:avLst/>
          </a:prstGeom>
          <a:noFill/>
          <a:ln w="9525">
            <a:noFill/>
            <a:miter lim="800000"/>
            <a:headEnd/>
            <a:tailEnd/>
          </a:ln>
        </p:spPr>
      </p:pic>
      <p:graphicFrame>
        <p:nvGraphicFramePr>
          <p:cNvPr id="7171" name="Object 3"/>
          <p:cNvGraphicFramePr>
            <a:graphicFrameLocks noChangeAspect="1"/>
          </p:cNvGraphicFramePr>
          <p:nvPr/>
        </p:nvGraphicFramePr>
        <p:xfrm>
          <a:off x="2786063" y="3810006"/>
          <a:ext cx="4735512" cy="547688"/>
        </p:xfrm>
        <a:graphic>
          <a:graphicData uri="http://schemas.openxmlformats.org/presentationml/2006/ole">
            <p:oleObj spid="_x0000_s92162" name="よ祘Α" r:id="rId5" imgW="2920680" imgH="330120" progId="Equation.3">
              <p:embed/>
            </p:oleObj>
          </a:graphicData>
        </a:graphic>
      </p:graphicFrame>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7175" name="Rectangle 7"/>
          <p:cNvSpPr>
            <a:spLocks noChangeArrowheads="1"/>
          </p:cNvSpPr>
          <p:nvPr/>
        </p:nvSpPr>
        <p:spPr bwMode="auto">
          <a:xfrm>
            <a:off x="0" y="314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7177"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7176" name="Object 8"/>
          <p:cNvGraphicFramePr>
            <a:graphicFrameLocks noChangeAspect="1"/>
          </p:cNvGraphicFramePr>
          <p:nvPr/>
        </p:nvGraphicFramePr>
        <p:xfrm>
          <a:off x="3010841" y="4981339"/>
          <a:ext cx="4561555" cy="733677"/>
        </p:xfrm>
        <a:graphic>
          <a:graphicData uri="http://schemas.openxmlformats.org/presentationml/2006/ole">
            <p:oleObj spid="_x0000_s92163" name="よ祘Α" r:id="rId6" imgW="2717800" imgH="431800" progId="Equation.3">
              <p:embed/>
            </p:oleObj>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Poisson Image Editing</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10 / 13</a:t>
            </a:r>
            <a:endParaRPr lang="zh-TW" altLang="en-US" dirty="0" smtClean="0"/>
          </a:p>
        </p:txBody>
      </p:sp>
      <p:sp>
        <p:nvSpPr>
          <p:cNvPr id="7" name="內容版面配置區 6"/>
          <p:cNvSpPr>
            <a:spLocks noGrp="1"/>
          </p:cNvSpPr>
          <p:nvPr>
            <p:ph idx="1"/>
          </p:nvPr>
        </p:nvSpPr>
        <p:spPr/>
        <p:txBody>
          <a:bodyPr>
            <a:normAutofit/>
          </a:bodyPr>
          <a:lstStyle/>
          <a:p>
            <a:r>
              <a:rPr lang="en-US" altLang="zh-TW" dirty="0" smtClean="0"/>
              <a:t>Ω</a:t>
            </a:r>
            <a:r>
              <a:rPr lang="zh-TW" altLang="en-US" dirty="0" smtClean="0"/>
              <a:t>區域內的顏色僅僅是透過 </a:t>
            </a:r>
            <a:r>
              <a:rPr lang="en-US" i="1" dirty="0" smtClean="0"/>
              <a:t>f</a:t>
            </a:r>
            <a:r>
              <a:rPr lang="en-US" i="1" baseline="30000" dirty="0" smtClean="0"/>
              <a:t>* </a:t>
            </a:r>
            <a:r>
              <a:rPr lang="zh-TW" altLang="en-US" dirty="0" smtClean="0"/>
              <a:t>在</a:t>
            </a:r>
            <a:r>
              <a:rPr lang="en-US" dirty="0" smtClean="0"/>
              <a:t>∂</a:t>
            </a:r>
            <a:r>
              <a:rPr lang="en-US" altLang="zh-TW" dirty="0" smtClean="0"/>
              <a:t>Ω</a:t>
            </a:r>
            <a:r>
              <a:rPr lang="zh-TW" altLang="en-US" dirty="0" smtClean="0"/>
              <a:t>上的那一層薄膜所內插出來的，由於區域內的</a:t>
            </a:r>
            <a:r>
              <a:rPr lang="en-US" dirty="0" smtClean="0"/>
              <a:t> </a:t>
            </a:r>
            <a:r>
              <a:rPr lang="en-US" altLang="zh-TW" dirty="0" err="1" smtClean="0"/>
              <a:t>Δ</a:t>
            </a:r>
            <a:r>
              <a:rPr lang="en-US" i="1" dirty="0" err="1" smtClean="0"/>
              <a:t>f</a:t>
            </a:r>
            <a:r>
              <a:rPr lang="en-US" i="1" dirty="0" smtClean="0"/>
              <a:t> </a:t>
            </a:r>
            <a:r>
              <a:rPr lang="zh-TW" altLang="en-US" dirty="0" smtClean="0"/>
              <a:t>等於 </a:t>
            </a:r>
            <a:r>
              <a:rPr lang="en-US" dirty="0" smtClean="0"/>
              <a:t>0</a:t>
            </a:r>
            <a:r>
              <a:rPr lang="zh-TW" altLang="en-US" dirty="0" smtClean="0"/>
              <a:t>，所以視覺上看起來僅僅是</a:t>
            </a:r>
            <a:r>
              <a:rPr lang="zh-TW" altLang="en-US" dirty="0" smtClean="0">
                <a:solidFill>
                  <a:srgbClr val="FF0000"/>
                </a:solidFill>
              </a:rPr>
              <a:t>漸層</a:t>
            </a:r>
            <a:r>
              <a:rPr lang="zh-TW" altLang="en-US" dirty="0" smtClean="0"/>
              <a:t>的顏色變化並</a:t>
            </a:r>
            <a:r>
              <a:rPr lang="zh-TW" altLang="en-US" dirty="0" smtClean="0">
                <a:solidFill>
                  <a:srgbClr val="FF0000"/>
                </a:solidFill>
              </a:rPr>
              <a:t>沒有</a:t>
            </a:r>
            <a:r>
              <a:rPr lang="zh-TW" altLang="en-US" dirty="0" smtClean="0"/>
              <a:t>任何的</a:t>
            </a:r>
            <a:r>
              <a:rPr lang="zh-TW" altLang="en-US" dirty="0" smtClean="0">
                <a:solidFill>
                  <a:srgbClr val="FF0000"/>
                </a:solidFill>
              </a:rPr>
              <a:t>高頻</a:t>
            </a:r>
            <a:r>
              <a:rPr lang="zh-TW" altLang="en-US" dirty="0" smtClean="0"/>
              <a:t>資訊。</a:t>
            </a:r>
            <a:endParaRPr lang="en-US" altLang="zh-TW" dirty="0" smtClean="0"/>
          </a:p>
          <a:p>
            <a:endParaRPr lang="en-US" altLang="zh-TW" dirty="0" smtClean="0"/>
          </a:p>
          <a:p>
            <a:r>
              <a:rPr lang="en-US" dirty="0" smtClean="0"/>
              <a:t>Poisson Image Editing[Perez et al. 2003]</a:t>
            </a:r>
            <a:r>
              <a:rPr lang="zh-TW" altLang="en-US" dirty="0" smtClean="0"/>
              <a:t>，使用一個引導的向量場</a:t>
            </a:r>
            <a:r>
              <a:rPr lang="en-US" b="1" dirty="0" smtClean="0"/>
              <a:t>v</a:t>
            </a:r>
            <a:r>
              <a:rPr lang="en-US" dirty="0" smtClean="0"/>
              <a:t> (Vector Field)</a:t>
            </a:r>
            <a:r>
              <a:rPr lang="zh-TW" altLang="en-US" dirty="0" smtClean="0"/>
              <a:t>，讓它往某個量去逼近，使得所尋找的 </a:t>
            </a:r>
            <a:r>
              <a:rPr lang="en-US" i="1" dirty="0" smtClean="0"/>
              <a:t>f</a:t>
            </a:r>
            <a:r>
              <a:rPr lang="zh-TW" altLang="en-US" i="1" dirty="0" smtClean="0"/>
              <a:t> </a:t>
            </a:r>
            <a:r>
              <a:rPr lang="zh-TW" altLang="en-US" dirty="0" smtClean="0"/>
              <a:t>需滿足：</a:t>
            </a:r>
            <a:endParaRPr lang="en-US" altLang="zh-TW" dirty="0" smtClean="0"/>
          </a:p>
        </p:txBody>
      </p:sp>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6148" name="圖片 72"/>
          <p:cNvPicPr>
            <a:picLocks noChangeAspect="1" noChangeArrowheads="1"/>
          </p:cNvPicPr>
          <p:nvPr/>
        </p:nvPicPr>
        <p:blipFill>
          <a:blip r:embed="rId3"/>
          <a:srcRect/>
          <a:stretch>
            <a:fillRect/>
          </a:stretch>
        </p:blipFill>
        <p:spPr bwMode="auto">
          <a:xfrm>
            <a:off x="2000232" y="1214422"/>
            <a:ext cx="2214578" cy="2460113"/>
          </a:xfrm>
          <a:prstGeom prst="rect">
            <a:avLst/>
          </a:prstGeom>
          <a:noFill/>
          <a:ln w="9525">
            <a:noFill/>
            <a:miter lim="800000"/>
            <a:headEnd/>
            <a:tailEnd/>
          </a:ln>
        </p:spPr>
      </p:pic>
      <p:sp>
        <p:nvSpPr>
          <p:cNvPr id="615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149" name="Object 5"/>
          <p:cNvGraphicFramePr>
            <a:graphicFrameLocks noChangeAspect="1"/>
          </p:cNvGraphicFramePr>
          <p:nvPr/>
        </p:nvGraphicFramePr>
        <p:xfrm>
          <a:off x="1643042" y="5072074"/>
          <a:ext cx="5429288" cy="572365"/>
        </p:xfrm>
        <a:graphic>
          <a:graphicData uri="http://schemas.openxmlformats.org/presentationml/2006/ole">
            <p:oleObj spid="_x0000_s93186" name="よ祘Α" r:id="rId4" imgW="3162300" imgH="330200" progId="Equation.3">
              <p:embed/>
            </p:oleObj>
          </a:graphicData>
        </a:graphic>
      </p:graphicFrame>
      <p:sp>
        <p:nvSpPr>
          <p:cNvPr id="615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151" name="Object 7"/>
          <p:cNvGraphicFramePr>
            <a:graphicFrameLocks noChangeAspect="1"/>
          </p:cNvGraphicFramePr>
          <p:nvPr/>
        </p:nvGraphicFramePr>
        <p:xfrm>
          <a:off x="1857356" y="5643578"/>
          <a:ext cx="5214973" cy="747317"/>
        </p:xfrm>
        <a:graphic>
          <a:graphicData uri="http://schemas.openxmlformats.org/presentationml/2006/ole">
            <p:oleObj spid="_x0000_s93187" name="よ祘Α" r:id="rId5" imgW="3060700" imgH="4318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0-#ppt_w/2"/>
                                          </p:val>
                                        </p:tav>
                                        <p:tav tm="100000">
                                          <p:val>
                                            <p:strVal val="#ppt_x"/>
                                          </p:val>
                                        </p:tav>
                                      </p:tavLst>
                                    </p:anim>
                                    <p:anim calcmode="lin" valueType="num">
                                      <p:cBhvr additive="base">
                                        <p:cTn id="8"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sz="3000" dirty="0" smtClean="0"/>
              <a:t>汙漬清除系統的優點：</a:t>
            </a:r>
            <a:endParaRPr lang="en-US" altLang="zh-TW" sz="3000" dirty="0" smtClean="0"/>
          </a:p>
          <a:p>
            <a:endParaRPr lang="en-US" altLang="zh-TW" sz="1200" dirty="0" smtClean="0"/>
          </a:p>
          <a:p>
            <a:pPr marL="850392" lvl="1" indent="-457200">
              <a:buFont typeface="Wingdings" pitchFamily="2" charset="2"/>
              <a:buAutoNum type="circleNumWdWhitePlain"/>
            </a:pPr>
            <a:r>
              <a:rPr lang="zh-TW" altLang="en-US" sz="2700" dirty="0" smtClean="0"/>
              <a:t>不需經由真實建築物外觀的修復</a:t>
            </a:r>
            <a:endParaRPr lang="en-US" altLang="zh-TW" sz="2700" dirty="0" smtClean="0"/>
          </a:p>
          <a:p>
            <a:pPr marL="850392" lvl="1" indent="-457200">
              <a:buFont typeface="Wingdings" pitchFamily="2" charset="2"/>
              <a:buAutoNum type="circleNumWdWhitePlain"/>
            </a:pPr>
            <a:endParaRPr lang="en-US" altLang="zh-TW" sz="1200" dirty="0" smtClean="0"/>
          </a:p>
          <a:p>
            <a:pPr marL="850392" lvl="1" indent="-457200">
              <a:buFont typeface="Wingdings" pitchFamily="2" charset="2"/>
              <a:buAutoNum type="circleNumWdWhitePlain"/>
            </a:pPr>
            <a:r>
              <a:rPr lang="zh-TW" altLang="en-US" sz="2700" dirty="0" smtClean="0"/>
              <a:t>免去手動修復建築物的影像內容</a:t>
            </a:r>
            <a:endParaRPr lang="en-US" altLang="zh-TW" sz="2700" dirty="0" smtClean="0"/>
          </a:p>
          <a:p>
            <a:pPr marL="850392" lvl="1" indent="-457200">
              <a:buFont typeface="Wingdings" pitchFamily="2" charset="2"/>
              <a:buAutoNum type="circleNumWdWhitePlain"/>
            </a:pPr>
            <a:endParaRPr lang="en-US" altLang="zh-TW" sz="1200" dirty="0" smtClean="0"/>
          </a:p>
          <a:p>
            <a:endParaRPr lang="en-US" altLang="zh-TW" dirty="0" smtClean="0"/>
          </a:p>
          <a:p>
            <a:pPr lvl="2"/>
            <a:endParaRPr lang="zh-TW" altLang="en-US" dirty="0"/>
          </a:p>
        </p:txBody>
      </p:sp>
      <p:sp>
        <p:nvSpPr>
          <p:cNvPr id="3" name="標題 2"/>
          <p:cNvSpPr>
            <a:spLocks noGrp="1"/>
          </p:cNvSpPr>
          <p:nvPr>
            <p:ph type="title"/>
          </p:nvPr>
        </p:nvSpPr>
        <p:spPr/>
        <p:txBody>
          <a:bodyPr/>
          <a:lstStyle/>
          <a:p>
            <a:r>
              <a:rPr lang="zh-TW" altLang="en-US" dirty="0" smtClean="0"/>
              <a:t>序論</a:t>
            </a:r>
            <a:endParaRPr lang="zh-TW" altLang="en-US" dirty="0"/>
          </a:p>
        </p:txBody>
      </p:sp>
      <p:sp>
        <p:nvSpPr>
          <p:cNvPr id="5" name="內容版面配置區 4"/>
          <p:cNvSpPr>
            <a:spLocks noGrp="1"/>
          </p:cNvSpPr>
          <p:nvPr>
            <p:ph idx="14"/>
          </p:nvPr>
        </p:nvSpPr>
        <p:spPr/>
        <p:txBody>
          <a:bodyPr/>
          <a:lstStyle/>
          <a:p>
            <a:r>
              <a:rPr lang="zh-TW" altLang="en-US" dirty="0" smtClean="0"/>
              <a:t>序論 </a:t>
            </a:r>
            <a:r>
              <a:rPr lang="en-US" altLang="zh-TW" dirty="0" smtClean="0"/>
              <a:t>3 / 3</a:t>
            </a:r>
            <a:endParaRPr lang="zh-TW" altLang="en-US" dirty="0" smtClean="0"/>
          </a:p>
          <a:p>
            <a:endParaRPr lang="zh-TW" alt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Poisson Image Editing</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11 / 13</a:t>
            </a:r>
            <a:endParaRPr lang="zh-TW" altLang="en-US" dirty="0" smtClean="0"/>
          </a:p>
        </p:txBody>
      </p:sp>
      <p:sp>
        <p:nvSpPr>
          <p:cNvPr id="7" name="內容版面配置區 6"/>
          <p:cNvSpPr>
            <a:spLocks noGrp="1"/>
          </p:cNvSpPr>
          <p:nvPr>
            <p:ph idx="1"/>
          </p:nvPr>
        </p:nvSpPr>
        <p:spPr/>
        <p:txBody>
          <a:bodyPr>
            <a:normAutofit/>
          </a:bodyPr>
          <a:lstStyle/>
          <a:p>
            <a:r>
              <a:rPr lang="zh-TW" altLang="en-US" sz="2200" dirty="0" smtClean="0"/>
              <a:t>將公式</a:t>
            </a:r>
            <a:r>
              <a:rPr lang="en-US" altLang="zh-TW" sz="2200" dirty="0" smtClean="0"/>
              <a:t>(4)</a:t>
            </a:r>
            <a:r>
              <a:rPr lang="zh-TW" altLang="en-US" sz="2200" dirty="0" smtClean="0">
                <a:solidFill>
                  <a:srgbClr val="FF0000"/>
                </a:solidFill>
              </a:rPr>
              <a:t>離散</a:t>
            </a:r>
            <a:r>
              <a:rPr lang="zh-TW" altLang="en-US" sz="2200" dirty="0" smtClean="0"/>
              <a:t>化，對於每一個在</a:t>
            </a:r>
            <a:r>
              <a:rPr lang="en-US" sz="2200" dirty="0" smtClean="0"/>
              <a:t>S</a:t>
            </a:r>
            <a:r>
              <a:rPr lang="zh-TW" altLang="en-US" sz="2200" dirty="0" smtClean="0"/>
              <a:t>點上的 </a:t>
            </a:r>
            <a:r>
              <a:rPr lang="en-US" sz="2200" dirty="0" smtClean="0"/>
              <a:t>p</a:t>
            </a:r>
            <a:r>
              <a:rPr lang="zh-TW" altLang="en-US" sz="2200" dirty="0" smtClean="0"/>
              <a:t>，</a:t>
            </a:r>
            <a:r>
              <a:rPr lang="en-US" sz="2200" dirty="0" err="1" smtClean="0"/>
              <a:t>Np</a:t>
            </a:r>
            <a:r>
              <a:rPr lang="zh-TW" altLang="en-US" sz="2200" dirty="0" smtClean="0"/>
              <a:t>表示為</a:t>
            </a:r>
            <a:r>
              <a:rPr lang="en-US" sz="2200" dirty="0" smtClean="0"/>
              <a:t>p</a:t>
            </a:r>
            <a:r>
              <a:rPr lang="zh-TW" altLang="en-US" sz="2200" dirty="0" smtClean="0"/>
              <a:t>點的四個鄰居點集合，令</a:t>
            </a:r>
            <a:r>
              <a:rPr lang="en-US" sz="2200" dirty="0" smtClean="0"/>
              <a:t>&lt;</a:t>
            </a:r>
            <a:r>
              <a:rPr lang="en-US" sz="2200" dirty="0" err="1" smtClean="0"/>
              <a:t>p,q</a:t>
            </a:r>
            <a:r>
              <a:rPr lang="en-US" sz="2200" dirty="0" smtClean="0"/>
              <a:t>&gt;</a:t>
            </a:r>
            <a:r>
              <a:rPr lang="zh-TW" altLang="en-US" sz="2200" dirty="0" smtClean="0"/>
              <a:t>為一組點，</a:t>
            </a:r>
            <a:r>
              <a:rPr lang="en-US" sz="2200" dirty="0" smtClean="0"/>
              <a:t>q </a:t>
            </a:r>
            <a:r>
              <a:rPr lang="zh-TW" altLang="en-US" sz="2200" dirty="0" smtClean="0"/>
              <a:t>為</a:t>
            </a:r>
            <a:r>
              <a:rPr lang="en-US" sz="2200" dirty="0" err="1" smtClean="0"/>
              <a:t>Np</a:t>
            </a:r>
            <a:r>
              <a:rPr lang="zh-TW" altLang="en-US" sz="2200" dirty="0" smtClean="0"/>
              <a:t>集合中的一個鄰居點，</a:t>
            </a:r>
            <a:r>
              <a:rPr lang="en-US" altLang="zh-TW" sz="2200" dirty="0" smtClean="0"/>
              <a:t>Ω</a:t>
            </a:r>
            <a:r>
              <a:rPr lang="zh-TW" altLang="en-US" sz="2200" dirty="0" smtClean="0"/>
              <a:t>的邊界</a:t>
            </a:r>
            <a:r>
              <a:rPr lang="en-US" sz="2200" dirty="0" smtClean="0"/>
              <a:t>                                     </a:t>
            </a:r>
            <a:r>
              <a:rPr lang="zh-TW" altLang="en-US" sz="2200" dirty="0" smtClean="0"/>
              <a:t>， 讓</a:t>
            </a:r>
            <a:r>
              <a:rPr lang="en-US" sz="2200" i="1" dirty="0" smtClean="0"/>
              <a:t>f</a:t>
            </a:r>
            <a:r>
              <a:rPr lang="zh-TW" altLang="en-US" sz="2200" i="1" dirty="0" smtClean="0"/>
              <a:t> </a:t>
            </a:r>
            <a:r>
              <a:rPr lang="en-US" sz="2200" i="1" baseline="-25000" dirty="0" smtClean="0"/>
              <a:t>p</a:t>
            </a:r>
            <a:r>
              <a:rPr lang="zh-TW" altLang="en-US" sz="2200" dirty="0" smtClean="0"/>
              <a:t>表示在</a:t>
            </a:r>
            <a:r>
              <a:rPr lang="en-US" sz="2200" dirty="0" smtClean="0"/>
              <a:t>p</a:t>
            </a:r>
            <a:r>
              <a:rPr lang="zh-TW" altLang="en-US" sz="2200" dirty="0" smtClean="0"/>
              <a:t>點上的值                       ，原本的公式可變為如下</a:t>
            </a:r>
            <a:r>
              <a:rPr lang="en-US" altLang="zh-TW" sz="2200" dirty="0" smtClean="0"/>
              <a:t>:</a:t>
            </a:r>
          </a:p>
          <a:p>
            <a:endParaRPr lang="en-US" altLang="zh-TW" sz="2200" dirty="0" smtClean="0"/>
          </a:p>
          <a:p>
            <a:pPr>
              <a:buNone/>
            </a:pPr>
            <a:endParaRPr lang="en-US" altLang="zh-TW" sz="1000" dirty="0" smtClean="0"/>
          </a:p>
          <a:p>
            <a:pPr lvl="8"/>
            <a:r>
              <a:rPr lang="zh-TW" altLang="en-US" sz="2200" dirty="0" smtClean="0"/>
              <a:t>其中</a:t>
            </a:r>
            <a:r>
              <a:rPr lang="en-US" altLang="zh-TW" sz="2200" dirty="0" err="1" smtClean="0"/>
              <a:t>V</a:t>
            </a:r>
            <a:r>
              <a:rPr lang="en-US" sz="2200" baseline="-25000" dirty="0" err="1" smtClean="0"/>
              <a:t>pq</a:t>
            </a:r>
            <a:r>
              <a:rPr lang="en-US" sz="2200" dirty="0" smtClean="0"/>
              <a:t> = </a:t>
            </a:r>
            <a:r>
              <a:rPr lang="en-US" sz="2200" dirty="0" err="1" smtClean="0"/>
              <a:t>g</a:t>
            </a:r>
            <a:r>
              <a:rPr lang="en-US" sz="2200" baseline="-25000" dirty="0" err="1" smtClean="0"/>
              <a:t>p</a:t>
            </a:r>
            <a:r>
              <a:rPr lang="en-US" sz="2200" dirty="0" smtClean="0"/>
              <a:t> – </a:t>
            </a:r>
            <a:r>
              <a:rPr lang="en-US" sz="2200" dirty="0" err="1" smtClean="0"/>
              <a:t>g</a:t>
            </a:r>
            <a:r>
              <a:rPr lang="en-US" sz="2200" baseline="-25000" dirty="0" err="1" smtClean="0"/>
              <a:t>q</a:t>
            </a:r>
            <a:r>
              <a:rPr lang="en-US" sz="2200" dirty="0" smtClean="0"/>
              <a:t> </a:t>
            </a:r>
            <a:r>
              <a:rPr lang="zh-TW" altLang="en-US" sz="2200" dirty="0" smtClean="0"/>
              <a:t>其中</a:t>
            </a:r>
            <a:r>
              <a:rPr lang="en-US" sz="2200" dirty="0" smtClean="0"/>
              <a:t>g</a:t>
            </a:r>
            <a:r>
              <a:rPr lang="zh-TW" altLang="en-US" sz="2200" dirty="0" smtClean="0"/>
              <a:t>為來源影像的純量場，而這個公式必須要滿足：</a:t>
            </a:r>
            <a:endParaRPr lang="en-US" altLang="zh-TW" sz="2200" dirty="0" smtClean="0"/>
          </a:p>
          <a:p>
            <a:pPr lvl="8"/>
            <a:endParaRPr lang="en-US" altLang="zh-TW" sz="2200" dirty="0" smtClean="0"/>
          </a:p>
          <a:p>
            <a:pPr lvl="8"/>
            <a:endParaRPr lang="zh-TW" altLang="en-US" sz="2200" dirty="0" smtClean="0"/>
          </a:p>
          <a:p>
            <a:pPr lvl="8"/>
            <a:r>
              <a:rPr lang="zh-TW" altLang="en-US" sz="2200" dirty="0" smtClean="0"/>
              <a:t>當</a:t>
            </a:r>
            <a:r>
              <a:rPr lang="en-US" altLang="zh-TW" sz="2200" dirty="0" smtClean="0"/>
              <a:t>Ω</a:t>
            </a:r>
            <a:r>
              <a:rPr lang="zh-TW" altLang="en-US" sz="2200" dirty="0" smtClean="0"/>
              <a:t>擁有包含在</a:t>
            </a:r>
            <a:r>
              <a:rPr lang="en-US" sz="2200" dirty="0" smtClean="0">
                <a:solidFill>
                  <a:srgbClr val="FF0000"/>
                </a:solidFill>
              </a:rPr>
              <a:t>S</a:t>
            </a:r>
            <a:r>
              <a:rPr lang="zh-TW" altLang="en-US" sz="2200" dirty="0" smtClean="0">
                <a:solidFill>
                  <a:srgbClr val="FF0000"/>
                </a:solidFill>
              </a:rPr>
              <a:t>邊緣</a:t>
            </a:r>
            <a:r>
              <a:rPr lang="zh-TW" altLang="en-US" sz="2200" dirty="0" smtClean="0"/>
              <a:t>上的點之情形</a:t>
            </a:r>
          </a:p>
          <a:p>
            <a:endParaRPr lang="en-US" altLang="zh-TW" dirty="0" smtClean="0"/>
          </a:p>
        </p:txBody>
      </p:sp>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615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615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86020" name="圖片 19"/>
          <p:cNvPicPr>
            <a:picLocks noChangeAspect="1" noChangeArrowheads="1"/>
          </p:cNvPicPr>
          <p:nvPr/>
        </p:nvPicPr>
        <p:blipFill>
          <a:blip r:embed="rId4"/>
          <a:srcRect/>
          <a:stretch>
            <a:fillRect/>
          </a:stretch>
        </p:blipFill>
        <p:spPr bwMode="auto">
          <a:xfrm>
            <a:off x="785786" y="3071810"/>
            <a:ext cx="1714512" cy="1906656"/>
          </a:xfrm>
          <a:prstGeom prst="rect">
            <a:avLst/>
          </a:prstGeom>
          <a:noFill/>
          <a:ln w="9525">
            <a:noFill/>
            <a:miter lim="800000"/>
            <a:headEnd/>
            <a:tailEnd/>
          </a:ln>
        </p:spPr>
      </p:pic>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9"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86030" name="Object 14"/>
          <p:cNvGraphicFramePr>
            <a:graphicFrameLocks noChangeAspect="1"/>
          </p:cNvGraphicFramePr>
          <p:nvPr/>
        </p:nvGraphicFramePr>
        <p:xfrm>
          <a:off x="2755570" y="2204076"/>
          <a:ext cx="3000396" cy="357190"/>
        </p:xfrm>
        <a:graphic>
          <a:graphicData uri="http://schemas.openxmlformats.org/presentationml/2006/ole">
            <p:oleObj spid="_x0000_s94210" name="よ祘Α" r:id="rId5" imgW="1993900" imgH="241300" progId="Equation.3">
              <p:embed/>
            </p:oleObj>
          </a:graphicData>
        </a:graphic>
      </p:graphicFrame>
      <p:sp>
        <p:nvSpPr>
          <p:cNvPr id="86033"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86032" name="Object 16"/>
          <p:cNvGraphicFramePr>
            <a:graphicFrameLocks noChangeAspect="1"/>
          </p:cNvGraphicFramePr>
          <p:nvPr/>
        </p:nvGraphicFramePr>
        <p:xfrm>
          <a:off x="1214414" y="2500306"/>
          <a:ext cx="1778012" cy="428628"/>
        </p:xfrm>
        <a:graphic>
          <a:graphicData uri="http://schemas.openxmlformats.org/presentationml/2006/ole">
            <p:oleObj spid="_x0000_s94211" name="よ祘Α" r:id="rId6" imgW="1066337" imgH="253890" progId="Equation.3">
              <p:embed/>
            </p:oleObj>
          </a:graphicData>
        </a:graphic>
      </p:graphicFrame>
      <p:sp>
        <p:nvSpPr>
          <p:cNvPr id="86035"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86034" name="Object 18"/>
          <p:cNvGraphicFramePr>
            <a:graphicFrameLocks noChangeAspect="1"/>
          </p:cNvGraphicFramePr>
          <p:nvPr/>
        </p:nvGraphicFramePr>
        <p:xfrm>
          <a:off x="2786050" y="3000372"/>
          <a:ext cx="5606003" cy="500066"/>
        </p:xfrm>
        <a:graphic>
          <a:graphicData uri="http://schemas.openxmlformats.org/presentationml/2006/ole">
            <p:oleObj spid="_x0000_s94212" name="よ祘Α" r:id="rId7" imgW="4064000" imgH="368300" progId="Equation.3">
              <p:embed/>
            </p:oleObj>
          </a:graphicData>
        </a:graphic>
      </p:graphicFrame>
      <p:sp>
        <p:nvSpPr>
          <p:cNvPr id="86037"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86036" name="Object 20"/>
          <p:cNvGraphicFramePr>
            <a:graphicFrameLocks noChangeAspect="1"/>
          </p:cNvGraphicFramePr>
          <p:nvPr/>
        </p:nvGraphicFramePr>
        <p:xfrm>
          <a:off x="2857488" y="4243393"/>
          <a:ext cx="5572164" cy="685805"/>
        </p:xfrm>
        <a:graphic>
          <a:graphicData uri="http://schemas.openxmlformats.org/presentationml/2006/ole">
            <p:oleObj spid="_x0000_s94213" name="よ祘Α" r:id="rId8" imgW="3721100" imgH="457200" progId="Equation.3">
              <p:embed/>
            </p:oleObj>
          </a:graphicData>
        </a:graphic>
      </p:graphicFrame>
      <p:sp>
        <p:nvSpPr>
          <p:cNvPr id="86039"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86038" name="Object 22"/>
          <p:cNvGraphicFramePr>
            <a:graphicFrameLocks noChangeAspect="1"/>
          </p:cNvGraphicFramePr>
          <p:nvPr/>
        </p:nvGraphicFramePr>
        <p:xfrm>
          <a:off x="2928926" y="5500702"/>
          <a:ext cx="2928958" cy="572168"/>
        </p:xfrm>
        <a:graphic>
          <a:graphicData uri="http://schemas.openxmlformats.org/presentationml/2006/ole">
            <p:oleObj spid="_x0000_s94214" name="よ祘Α" r:id="rId9" imgW="2044700" imgH="393700" progId="Equation.3">
              <p:embed/>
            </p:oleObj>
          </a:graphicData>
        </a:graphic>
      </p:graphicFrame>
      <p:pic>
        <p:nvPicPr>
          <p:cNvPr id="86040" name="圖片 119"/>
          <p:cNvPicPr>
            <a:picLocks noChangeAspect="1" noChangeArrowheads="1"/>
          </p:cNvPicPr>
          <p:nvPr/>
        </p:nvPicPr>
        <p:blipFill>
          <a:blip r:embed="rId10"/>
          <a:srcRect/>
          <a:stretch>
            <a:fillRect/>
          </a:stretch>
        </p:blipFill>
        <p:spPr bwMode="auto">
          <a:xfrm>
            <a:off x="785786" y="5069961"/>
            <a:ext cx="1714512" cy="13594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Poisson Image Editing</a:t>
            </a:r>
            <a:endParaRPr lang="zh-TW" altLang="en-US" dirty="0"/>
          </a:p>
        </p:txBody>
      </p:sp>
      <p:sp>
        <p:nvSpPr>
          <p:cNvPr id="5" name="內容版面配置區 4"/>
          <p:cNvSpPr>
            <a:spLocks noGrp="1"/>
          </p:cNvSpPr>
          <p:nvPr>
            <p:ph idx="14"/>
          </p:nvPr>
        </p:nvSpPr>
        <p:spPr/>
        <p:txBody>
          <a:bodyPr/>
          <a:lstStyle/>
          <a:p>
            <a:r>
              <a:rPr lang="zh-TW" altLang="en-US" dirty="0" smtClean="0"/>
              <a:t>汙漬修復 </a:t>
            </a:r>
            <a:r>
              <a:rPr lang="en-US" altLang="zh-TW" dirty="0" smtClean="0"/>
              <a:t>12/ 13</a:t>
            </a:r>
            <a:endParaRPr lang="zh-TW" altLang="en-US" dirty="0" smtClean="0"/>
          </a:p>
        </p:txBody>
      </p:sp>
      <p:sp>
        <p:nvSpPr>
          <p:cNvPr id="7" name="內容版面配置區 6"/>
          <p:cNvSpPr>
            <a:spLocks noGrp="1"/>
          </p:cNvSpPr>
          <p:nvPr>
            <p:ph idx="1"/>
          </p:nvPr>
        </p:nvSpPr>
        <p:spPr/>
        <p:txBody>
          <a:bodyPr>
            <a:normAutofit/>
          </a:bodyPr>
          <a:lstStyle/>
          <a:p>
            <a:r>
              <a:rPr lang="zh-TW" altLang="en-US" sz="2400" dirty="0" smtClean="0"/>
              <a:t>由公式</a:t>
            </a:r>
            <a:r>
              <a:rPr lang="en-US" altLang="zh-TW" sz="2400" dirty="0" smtClean="0"/>
              <a:t>(6) </a:t>
            </a:r>
            <a:r>
              <a:rPr lang="zh-TW" altLang="en-US" sz="2400" dirty="0" smtClean="0"/>
              <a:t>、</a:t>
            </a:r>
            <a:r>
              <a:rPr lang="en-US" altLang="zh-TW" sz="2400" dirty="0" smtClean="0"/>
              <a:t>(7)</a:t>
            </a:r>
            <a:r>
              <a:rPr lang="zh-TW" altLang="en-US" sz="2400" dirty="0" smtClean="0"/>
              <a:t>可以化簡成</a:t>
            </a:r>
            <a:r>
              <a:rPr lang="en-US" sz="2400" dirty="0" smtClean="0"/>
              <a:t>Ax=b</a:t>
            </a:r>
            <a:r>
              <a:rPr lang="zh-TW" altLang="en-US" sz="2400" dirty="0" smtClean="0"/>
              <a:t>，則可使用</a:t>
            </a:r>
            <a:r>
              <a:rPr lang="en-US" sz="2400" dirty="0" err="1" smtClean="0"/>
              <a:t>Matlab</a:t>
            </a:r>
            <a:r>
              <a:rPr lang="zh-TW" altLang="en-US" sz="2400" dirty="0" smtClean="0"/>
              <a:t>找</a:t>
            </a:r>
            <a:r>
              <a:rPr lang="en-US" sz="2400" dirty="0" smtClean="0"/>
              <a:t>A</a:t>
            </a:r>
            <a:r>
              <a:rPr lang="zh-TW" altLang="en-US" sz="2400" dirty="0" smtClean="0"/>
              <a:t>的反矩陣，以解線性方程式的方式則可以得到 </a:t>
            </a:r>
            <a:r>
              <a:rPr lang="en-US" sz="2400" i="1" dirty="0" smtClean="0"/>
              <a:t>f</a:t>
            </a:r>
            <a:r>
              <a:rPr lang="zh-TW" altLang="en-US" sz="2400" i="1" dirty="0" smtClean="0"/>
              <a:t> </a:t>
            </a:r>
            <a:r>
              <a:rPr lang="zh-TW" altLang="en-US" sz="2400" dirty="0" smtClean="0"/>
              <a:t>這個純量場。</a:t>
            </a:r>
          </a:p>
          <a:p>
            <a:pPr>
              <a:buNone/>
            </a:pPr>
            <a:endParaRPr lang="en-US" altLang="zh-TW" sz="2400" dirty="0" smtClean="0"/>
          </a:p>
        </p:txBody>
      </p:sp>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615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615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29"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3"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5"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7"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86039"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zh-TW" altLang="en-US" dirty="0" smtClean="0"/>
              <a:t>使用</a:t>
            </a:r>
            <a:r>
              <a:rPr lang="en-US" dirty="0" err="1" smtClean="0"/>
              <a:t>Porikli</a:t>
            </a:r>
            <a:r>
              <a:rPr lang="zh-TW" altLang="en-US" dirty="0" smtClean="0"/>
              <a:t>方法實作</a:t>
            </a:r>
            <a:endParaRPr lang="en-US" altLang="zh-TW" dirty="0" smtClean="0"/>
          </a:p>
          <a:p>
            <a:pPr lvl="1"/>
            <a:r>
              <a:rPr lang="zh-TW" altLang="en-US" dirty="0" smtClean="0"/>
              <a:t>計算所有污漬</a:t>
            </a:r>
            <a:r>
              <a:rPr lang="en-US" dirty="0" smtClean="0"/>
              <a:t>connected </a:t>
            </a:r>
            <a:r>
              <a:rPr lang="en-US" dirty="0" err="1" smtClean="0"/>
              <a:t>compoenet</a:t>
            </a:r>
            <a:r>
              <a:rPr lang="zh-TW" altLang="en-US" dirty="0" smtClean="0"/>
              <a:t>的</a:t>
            </a:r>
            <a:r>
              <a:rPr lang="en-US" dirty="0" smtClean="0"/>
              <a:t>distance transform</a:t>
            </a:r>
            <a:r>
              <a:rPr lang="zh-TW" altLang="en-US" dirty="0" smtClean="0"/>
              <a:t>，若是小於門檻值則此</a:t>
            </a:r>
            <a:r>
              <a:rPr lang="en-US" dirty="0" smtClean="0"/>
              <a:t>connected </a:t>
            </a:r>
            <a:r>
              <a:rPr lang="en-US" dirty="0" err="1" smtClean="0"/>
              <a:t>compoenet</a:t>
            </a:r>
            <a:r>
              <a:rPr lang="zh-TW" altLang="en-US" dirty="0" smtClean="0"/>
              <a:t>不視為污漬。</a:t>
            </a:r>
            <a:endParaRPr lang="en-US" altLang="zh-TW" dirty="0" smtClean="0"/>
          </a:p>
          <a:p>
            <a:r>
              <a:rPr lang="zh-TW" altLang="en-US" dirty="0" smtClean="0"/>
              <a:t>假設影像中的每個像素與鄰居的關係是八連通圖</a:t>
            </a:r>
            <a:r>
              <a:rPr lang="zh-TW" altLang="en-US" dirty="0" smtClean="0">
                <a:latin typeface="新細明體"/>
                <a:ea typeface="新細明體"/>
              </a:rPr>
              <a:t>：</a:t>
            </a:r>
            <a:endParaRPr lang="en-US" altLang="zh-TW" dirty="0" smtClean="0">
              <a:latin typeface="新細明體"/>
              <a:ea typeface="新細明體"/>
            </a:endParaRPr>
          </a:p>
          <a:p>
            <a:pPr marL="850392" lvl="1" indent="-457200">
              <a:buFont typeface="Wingdings" pitchFamily="2" charset="2"/>
              <a:buAutoNum type="circleNumWdWhitePlain"/>
            </a:pPr>
            <a:r>
              <a:rPr lang="zh-TW" altLang="en-US" dirty="0" smtClean="0"/>
              <a:t>找出</a:t>
            </a:r>
            <a:r>
              <a:rPr lang="en-US" dirty="0" smtClean="0"/>
              <a:t>connected component</a:t>
            </a:r>
            <a:r>
              <a:rPr lang="zh-TW" altLang="en-US" dirty="0" smtClean="0"/>
              <a:t>的</a:t>
            </a:r>
            <a:r>
              <a:rPr lang="en-US" dirty="0" smtClean="0">
                <a:solidFill>
                  <a:srgbClr val="FF0000"/>
                </a:solidFill>
              </a:rPr>
              <a:t>contour</a:t>
            </a:r>
          </a:p>
          <a:p>
            <a:pPr marL="850392" lvl="1" indent="-457200">
              <a:buFont typeface="Wingdings" pitchFamily="2" charset="2"/>
              <a:buAutoNum type="circleNumWdWhitePlain"/>
            </a:pPr>
            <a:endParaRPr lang="en-US" dirty="0" smtClean="0"/>
          </a:p>
          <a:p>
            <a:pPr marL="850392" lvl="1" indent="-457200">
              <a:buFont typeface="Wingdings" pitchFamily="2" charset="2"/>
              <a:buAutoNum type="circleNumWdWhitePlain"/>
            </a:pPr>
            <a:endParaRPr lang="en-US" dirty="0" smtClean="0"/>
          </a:p>
          <a:p>
            <a:pPr marL="850392" lvl="1" indent="-457200">
              <a:buFont typeface="Wingdings" pitchFamily="2" charset="2"/>
              <a:buAutoNum type="circleNumWdWhitePlain"/>
            </a:pPr>
            <a:r>
              <a:rPr lang="zh-TW" altLang="en-US" dirty="0" smtClean="0"/>
              <a:t>依序對四個方向</a:t>
            </a:r>
            <a:endParaRPr lang="en-US" altLang="zh-TW" dirty="0" smtClean="0"/>
          </a:p>
          <a:p>
            <a:pPr marL="850392" lvl="1" indent="-457200">
              <a:buNone/>
            </a:pPr>
            <a:r>
              <a:rPr lang="en-US" dirty="0" smtClean="0"/>
              <a:t>     (</a:t>
            </a:r>
            <a:r>
              <a:rPr lang="zh-TW" altLang="en-US" dirty="0" smtClean="0"/>
              <a:t>水平、垂直、</a:t>
            </a:r>
            <a:r>
              <a:rPr lang="en-US" dirty="0" smtClean="0"/>
              <a:t>45</a:t>
            </a:r>
            <a:r>
              <a:rPr lang="zh-TW" altLang="en-US" dirty="0" smtClean="0"/>
              <a:t>度、</a:t>
            </a:r>
            <a:r>
              <a:rPr lang="en-US" dirty="0" smtClean="0"/>
              <a:t>135</a:t>
            </a:r>
            <a:r>
              <a:rPr lang="zh-TW" altLang="en-US" dirty="0" smtClean="0"/>
              <a:t>度</a:t>
            </a:r>
            <a:r>
              <a:rPr lang="en-US" dirty="0" smtClean="0"/>
              <a:t>)</a:t>
            </a:r>
          </a:p>
          <a:p>
            <a:pPr marL="850392" lvl="1" indent="-457200">
              <a:buNone/>
            </a:pPr>
            <a:r>
              <a:rPr lang="en-US" altLang="zh-TW" dirty="0" smtClean="0"/>
              <a:t>     </a:t>
            </a:r>
            <a:r>
              <a:rPr lang="zh-TW" altLang="en-US" dirty="0" smtClean="0"/>
              <a:t>先往正向做</a:t>
            </a:r>
            <a:r>
              <a:rPr lang="en-US" dirty="0" smtClean="0"/>
              <a:t>First Scan</a:t>
            </a:r>
            <a:r>
              <a:rPr lang="zh-TW" altLang="en-US" dirty="0" smtClean="0"/>
              <a:t>，接著</a:t>
            </a:r>
            <a:endParaRPr lang="en-US" altLang="zh-TW" dirty="0" smtClean="0"/>
          </a:p>
          <a:p>
            <a:pPr marL="850392" lvl="1" indent="-457200">
              <a:buNone/>
            </a:pPr>
            <a:r>
              <a:rPr lang="en-US" altLang="zh-TW" dirty="0" smtClean="0"/>
              <a:t>     </a:t>
            </a:r>
            <a:r>
              <a:rPr lang="zh-TW" altLang="en-US" dirty="0" smtClean="0"/>
              <a:t>往反向做</a:t>
            </a:r>
            <a:r>
              <a:rPr lang="en-US" dirty="0" smtClean="0"/>
              <a:t>Second Scan</a:t>
            </a:r>
            <a:r>
              <a:rPr lang="zh-TW" altLang="en-US" dirty="0" smtClean="0"/>
              <a:t>。</a:t>
            </a:r>
          </a:p>
          <a:p>
            <a:pPr marL="850392" lvl="1" indent="-457200">
              <a:buFont typeface="Wingdings" pitchFamily="2" charset="2"/>
              <a:buAutoNum type="circleNumWdWhitePlain"/>
            </a:pPr>
            <a:endParaRPr lang="zh-TW" altLang="en-US" dirty="0"/>
          </a:p>
        </p:txBody>
      </p:sp>
      <p:sp>
        <p:nvSpPr>
          <p:cNvPr id="3" name="標題 2"/>
          <p:cNvSpPr>
            <a:spLocks noGrp="1"/>
          </p:cNvSpPr>
          <p:nvPr>
            <p:ph type="title"/>
          </p:nvPr>
        </p:nvSpPr>
        <p:spPr/>
        <p:txBody>
          <a:bodyPr>
            <a:normAutofit fontScale="90000"/>
          </a:bodyPr>
          <a:lstStyle/>
          <a:p>
            <a:r>
              <a:rPr lang="en-US" altLang="zh-TW" dirty="0" smtClean="0"/>
              <a:t>Distance-Transform-</a:t>
            </a:r>
            <a:r>
              <a:rPr lang="zh-TW" altLang="en-US" dirty="0" smtClean="0"/>
              <a:t>排除將</a:t>
            </a:r>
            <a:r>
              <a:rPr lang="en-US" dirty="0" smtClean="0"/>
              <a:t>edge</a:t>
            </a:r>
            <a:r>
              <a:rPr lang="zh-TW" altLang="en-US" dirty="0" smtClean="0"/>
              <a:t>視為污漬的可能性</a:t>
            </a:r>
            <a:endParaRPr lang="zh-TW" altLang="en-US" dirty="0"/>
          </a:p>
        </p:txBody>
      </p:sp>
      <p:sp>
        <p:nvSpPr>
          <p:cNvPr id="5" name="內容版面配置區 4"/>
          <p:cNvSpPr>
            <a:spLocks noGrp="1"/>
          </p:cNvSpPr>
          <p:nvPr>
            <p:ph idx="14"/>
          </p:nvPr>
        </p:nvSpPr>
        <p:spPr/>
        <p:txBody>
          <a:bodyPr/>
          <a:lstStyle/>
          <a:p>
            <a:r>
              <a:rPr lang="zh-TW" altLang="en-US" dirty="0" smtClean="0"/>
              <a:t>汙漬偵測 </a:t>
            </a:r>
            <a:r>
              <a:rPr lang="en-US" altLang="zh-TW" dirty="0" smtClean="0"/>
              <a:t>7 / 7</a:t>
            </a:r>
            <a:endParaRPr lang="zh-TW" altLang="en-US" dirty="0" smtClean="0"/>
          </a:p>
        </p:txBody>
      </p:sp>
      <p:grpSp>
        <p:nvGrpSpPr>
          <p:cNvPr id="4" name="群組 8"/>
          <p:cNvGrpSpPr/>
          <p:nvPr/>
        </p:nvGrpSpPr>
        <p:grpSpPr>
          <a:xfrm>
            <a:off x="1643042" y="3571876"/>
            <a:ext cx="2857488" cy="642942"/>
            <a:chOff x="1428728" y="2500306"/>
            <a:chExt cx="2473338" cy="547688"/>
          </a:xfrm>
        </p:grpSpPr>
        <p:pic>
          <p:nvPicPr>
            <p:cNvPr id="2050" name="圖片 45"/>
            <p:cNvPicPr>
              <a:picLocks noChangeAspect="1" noChangeArrowheads="1"/>
            </p:cNvPicPr>
            <p:nvPr/>
          </p:nvPicPr>
          <p:blipFill>
            <a:blip r:embed="rId3"/>
            <a:srcRect b="19499"/>
            <a:stretch>
              <a:fillRect/>
            </a:stretch>
          </p:blipFill>
          <p:spPr bwMode="auto">
            <a:xfrm>
              <a:off x="1428728" y="2500306"/>
              <a:ext cx="685800" cy="547688"/>
            </a:xfrm>
            <a:prstGeom prst="rect">
              <a:avLst/>
            </a:prstGeom>
            <a:noFill/>
          </p:spPr>
        </p:pic>
        <p:pic>
          <p:nvPicPr>
            <p:cNvPr id="2051" name="圖片 44"/>
            <p:cNvPicPr>
              <a:picLocks noChangeAspect="1" noChangeArrowheads="1"/>
            </p:cNvPicPr>
            <p:nvPr/>
          </p:nvPicPr>
          <p:blipFill>
            <a:blip r:embed="rId4"/>
            <a:srcRect b="19499"/>
            <a:stretch>
              <a:fillRect/>
            </a:stretch>
          </p:blipFill>
          <p:spPr bwMode="auto">
            <a:xfrm>
              <a:off x="3214678" y="2500306"/>
              <a:ext cx="687388" cy="547688"/>
            </a:xfrm>
            <a:prstGeom prst="rect">
              <a:avLst/>
            </a:prstGeom>
            <a:noFill/>
          </p:spPr>
        </p:pic>
        <p:sp>
          <p:nvSpPr>
            <p:cNvPr id="7" name="向右箭號 6"/>
            <p:cNvSpPr/>
            <p:nvPr/>
          </p:nvSpPr>
          <p:spPr>
            <a:xfrm>
              <a:off x="2428860" y="2714620"/>
              <a:ext cx="357190" cy="2143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pic>
        <p:nvPicPr>
          <p:cNvPr id="2052" name="圖片 46"/>
          <p:cNvPicPr>
            <a:picLocks noChangeAspect="1" noChangeArrowheads="1"/>
          </p:cNvPicPr>
          <p:nvPr/>
        </p:nvPicPr>
        <p:blipFill>
          <a:blip r:embed="rId5"/>
          <a:srcRect/>
          <a:stretch>
            <a:fillRect/>
          </a:stretch>
        </p:blipFill>
        <p:spPr bwMode="auto">
          <a:xfrm>
            <a:off x="5072066" y="4071942"/>
            <a:ext cx="3833972" cy="2214578"/>
          </a:xfrm>
          <a:prstGeom prst="rect">
            <a:avLst/>
          </a:prstGeom>
          <a:noFill/>
        </p:spPr>
      </p:pic>
      <p:grpSp>
        <p:nvGrpSpPr>
          <p:cNvPr id="6" name="群組 9"/>
          <p:cNvGrpSpPr/>
          <p:nvPr/>
        </p:nvGrpSpPr>
        <p:grpSpPr>
          <a:xfrm>
            <a:off x="1643042" y="3643314"/>
            <a:ext cx="2857488" cy="642942"/>
            <a:chOff x="1428728" y="2500306"/>
            <a:chExt cx="2473338" cy="547688"/>
          </a:xfrm>
        </p:grpSpPr>
        <p:pic>
          <p:nvPicPr>
            <p:cNvPr id="11" name="圖片 45"/>
            <p:cNvPicPr>
              <a:picLocks noChangeAspect="1" noChangeArrowheads="1"/>
            </p:cNvPicPr>
            <p:nvPr/>
          </p:nvPicPr>
          <p:blipFill>
            <a:blip r:embed="rId3"/>
            <a:srcRect b="19499"/>
            <a:stretch>
              <a:fillRect/>
            </a:stretch>
          </p:blipFill>
          <p:spPr bwMode="auto">
            <a:xfrm>
              <a:off x="1428728" y="2500306"/>
              <a:ext cx="685800" cy="547688"/>
            </a:xfrm>
            <a:prstGeom prst="rect">
              <a:avLst/>
            </a:prstGeom>
            <a:noFill/>
          </p:spPr>
        </p:pic>
        <p:pic>
          <p:nvPicPr>
            <p:cNvPr id="12" name="圖片 44"/>
            <p:cNvPicPr>
              <a:picLocks noChangeAspect="1" noChangeArrowheads="1"/>
            </p:cNvPicPr>
            <p:nvPr/>
          </p:nvPicPr>
          <p:blipFill>
            <a:blip r:embed="rId4"/>
            <a:srcRect b="19499"/>
            <a:stretch>
              <a:fillRect/>
            </a:stretch>
          </p:blipFill>
          <p:spPr bwMode="auto">
            <a:xfrm>
              <a:off x="3214678" y="2500306"/>
              <a:ext cx="687388" cy="547688"/>
            </a:xfrm>
            <a:prstGeom prst="rect">
              <a:avLst/>
            </a:prstGeom>
            <a:noFill/>
          </p:spPr>
        </p:pic>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de-DE" dirty="0" smtClean="0"/>
              <a:t>Kwatra</a:t>
            </a:r>
            <a:r>
              <a:rPr lang="zh-TW" altLang="en-US" dirty="0" smtClean="0"/>
              <a:t>等人在</a:t>
            </a:r>
            <a:r>
              <a:rPr lang="en-US" altLang="zh-TW" dirty="0" smtClean="0"/>
              <a:t>2005</a:t>
            </a:r>
            <a:r>
              <a:rPr lang="zh-TW" altLang="en-US" dirty="0" smtClean="0"/>
              <a:t>提出</a:t>
            </a:r>
            <a:endParaRPr lang="en-US" altLang="zh-TW" dirty="0" smtClean="0">
              <a:solidFill>
                <a:schemeClr val="accent2"/>
              </a:solidFill>
            </a:endParaRPr>
          </a:p>
          <a:p>
            <a:pPr lvl="1"/>
            <a:endParaRPr lang="en-US" altLang="zh-TW" dirty="0" smtClean="0"/>
          </a:p>
        </p:txBody>
      </p:sp>
      <p:sp>
        <p:nvSpPr>
          <p:cNvPr id="3" name="標題 2"/>
          <p:cNvSpPr>
            <a:spLocks noGrp="1"/>
          </p:cNvSpPr>
          <p:nvPr>
            <p:ph type="title"/>
          </p:nvPr>
        </p:nvSpPr>
        <p:spPr/>
        <p:txBody>
          <a:bodyPr/>
          <a:lstStyle/>
          <a:p>
            <a:r>
              <a:rPr lang="zh-TW" altLang="en-US" dirty="0" smtClean="0"/>
              <a:t>材質合成</a:t>
            </a:r>
            <a:endParaRPr lang="zh-TW" altLang="en-US" dirty="0"/>
          </a:p>
        </p:txBody>
      </p:sp>
      <p:sp>
        <p:nvSpPr>
          <p:cNvPr id="5" name="內容版面配置區 4"/>
          <p:cNvSpPr>
            <a:spLocks noGrp="1"/>
          </p:cNvSpPr>
          <p:nvPr>
            <p:ph idx="14"/>
          </p:nvPr>
        </p:nvSpPr>
        <p:spPr/>
        <p:txBody>
          <a:bodyPr/>
          <a:lstStyle/>
          <a:p>
            <a:r>
              <a:rPr lang="zh-TW" altLang="en-US" dirty="0" smtClean="0"/>
              <a:t>相關文獻 </a:t>
            </a:r>
            <a:r>
              <a:rPr lang="en-US" altLang="zh-TW" dirty="0" smtClean="0"/>
              <a:t>5 / 9</a:t>
            </a:r>
            <a:endParaRPr lang="zh-TW" altLang="en-US" dirty="0" smtClean="0"/>
          </a:p>
          <a:p>
            <a:endParaRPr lang="zh-TW" altLang="en-US" dirty="0"/>
          </a:p>
        </p:txBody>
      </p:sp>
      <p:pic>
        <p:nvPicPr>
          <p:cNvPr id="44033" name="Picture 1"/>
          <p:cNvPicPr>
            <a:picLocks noChangeAspect="1" noChangeArrowheads="1"/>
          </p:cNvPicPr>
          <p:nvPr/>
        </p:nvPicPr>
        <p:blipFill>
          <a:blip r:embed="rId3"/>
          <a:srcRect/>
          <a:stretch>
            <a:fillRect/>
          </a:stretch>
        </p:blipFill>
        <p:spPr bwMode="auto">
          <a:xfrm>
            <a:off x="1928794" y="2000240"/>
            <a:ext cx="4857784" cy="406647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033"/>
                                        </p:tgtEl>
                                        <p:attrNameLst>
                                          <p:attrName>style.visibility</p:attrName>
                                        </p:attrNameLst>
                                      </p:cBhvr>
                                      <p:to>
                                        <p:strVal val="visible"/>
                                      </p:to>
                                    </p:set>
                                    <p:animEffect transition="in" filter="box(in)">
                                      <p:cBhvr>
                                        <p:cTn id="7" dur="500"/>
                                        <p:tgtEl>
                                          <p:spTgt spid="44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357290" y="1071546"/>
          <a:ext cx="642942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a:xfrm>
            <a:off x="457200" y="274638"/>
            <a:ext cx="8229600" cy="1143000"/>
          </a:xfrm>
        </p:spPr>
        <p:txBody>
          <a:bodyPr/>
          <a:lstStyle/>
          <a:p>
            <a:endParaRPr lang="zh-TW"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sz="3000" dirty="0" smtClean="0"/>
              <a:t>與修復影像有關的研究，主要分為三類技術</a:t>
            </a:r>
            <a:r>
              <a:rPr lang="zh-TW" altLang="en-US" sz="3000" dirty="0" smtClean="0">
                <a:latin typeface="新細明體"/>
                <a:ea typeface="新細明體"/>
              </a:rPr>
              <a:t>：</a:t>
            </a:r>
            <a:endParaRPr lang="en-US" altLang="zh-TW" sz="3000" dirty="0" smtClean="0">
              <a:latin typeface="新細明體"/>
              <a:ea typeface="新細明體"/>
            </a:endParaRPr>
          </a:p>
          <a:p>
            <a:pPr>
              <a:buNone/>
            </a:pPr>
            <a:endParaRPr lang="en-US" altLang="zh-TW" sz="1200" dirty="0" smtClean="0"/>
          </a:p>
          <a:p>
            <a:pPr marL="850392" lvl="1" indent="-457200">
              <a:buFont typeface="Wingdings" pitchFamily="2" charset="2"/>
              <a:buAutoNum type="circleNumWdWhitePlain"/>
            </a:pPr>
            <a:r>
              <a:rPr lang="zh-TW" altLang="en-US" sz="2500" dirty="0" smtClean="0"/>
              <a:t>材質合成</a:t>
            </a:r>
            <a:endParaRPr lang="en-US" altLang="zh-TW" sz="2500" dirty="0" smtClean="0"/>
          </a:p>
          <a:p>
            <a:pPr lvl="2"/>
            <a:r>
              <a:rPr lang="zh-TW" altLang="en-US" sz="2300" dirty="0" smtClean="0">
                <a:latin typeface="+mn-ea"/>
              </a:rPr>
              <a:t>以像素為基礎</a:t>
            </a:r>
            <a:r>
              <a:rPr lang="en-US" altLang="zh-TW" sz="2300" dirty="0" smtClean="0">
                <a:latin typeface="+mn-ea"/>
              </a:rPr>
              <a:t>(</a:t>
            </a:r>
            <a:r>
              <a:rPr lang="zh-TW" altLang="en-US" sz="2300" dirty="0" smtClean="0">
                <a:latin typeface="+mn-ea"/>
              </a:rPr>
              <a:t>一個回合合成一個像素</a:t>
            </a:r>
            <a:r>
              <a:rPr lang="en-US" altLang="zh-TW" sz="2300" dirty="0" smtClean="0">
                <a:latin typeface="+mn-ea"/>
              </a:rPr>
              <a:t>)</a:t>
            </a:r>
          </a:p>
          <a:p>
            <a:pPr lvl="2"/>
            <a:r>
              <a:rPr lang="zh-TW" altLang="en-US" sz="2300" dirty="0" smtClean="0">
                <a:latin typeface="+mn-ea"/>
              </a:rPr>
              <a:t>以區塊為基礎</a:t>
            </a:r>
            <a:r>
              <a:rPr lang="en-US" altLang="zh-TW" sz="2300" dirty="0" smtClean="0">
                <a:latin typeface="+mn-ea"/>
              </a:rPr>
              <a:t>(</a:t>
            </a:r>
            <a:r>
              <a:rPr lang="zh-TW" altLang="en-US" sz="2300" dirty="0" smtClean="0">
                <a:latin typeface="+mn-ea"/>
              </a:rPr>
              <a:t>一個回合合成一個區塊</a:t>
            </a:r>
            <a:r>
              <a:rPr lang="en-US" altLang="zh-TW" sz="2300" dirty="0" smtClean="0">
                <a:latin typeface="+mn-ea"/>
              </a:rPr>
              <a:t>)</a:t>
            </a:r>
          </a:p>
          <a:p>
            <a:pPr marL="850392" lvl="1" indent="-457200">
              <a:buFont typeface="Wingdings" pitchFamily="2" charset="2"/>
              <a:buAutoNum type="circleNumWdWhitePlain"/>
            </a:pPr>
            <a:r>
              <a:rPr lang="zh-TW" altLang="en-US" sz="2500" dirty="0" smtClean="0"/>
              <a:t>影像修補</a:t>
            </a:r>
            <a:endParaRPr lang="en-US" altLang="zh-TW" sz="2500" dirty="0" smtClean="0"/>
          </a:p>
          <a:p>
            <a:pPr marL="850392" lvl="1" indent="-457200">
              <a:buFont typeface="Wingdings" pitchFamily="2" charset="2"/>
              <a:buAutoNum type="circleNumWdWhitePlain"/>
            </a:pPr>
            <a:r>
              <a:rPr lang="zh-TW" altLang="en-US" sz="2500" dirty="0" smtClean="0"/>
              <a:t>其他修補影像方法</a:t>
            </a:r>
            <a:endParaRPr lang="en-US" altLang="zh-TW" sz="2500" dirty="0" smtClean="0"/>
          </a:p>
        </p:txBody>
      </p:sp>
      <p:sp>
        <p:nvSpPr>
          <p:cNvPr id="3" name="標題 2"/>
          <p:cNvSpPr>
            <a:spLocks noGrp="1"/>
          </p:cNvSpPr>
          <p:nvPr>
            <p:ph type="title"/>
          </p:nvPr>
        </p:nvSpPr>
        <p:spPr/>
        <p:txBody>
          <a:bodyPr>
            <a:normAutofit/>
          </a:bodyPr>
          <a:lstStyle/>
          <a:p>
            <a:pPr lvl="0"/>
            <a:r>
              <a:rPr lang="zh-TW" altLang="en-US" dirty="0" smtClean="0"/>
              <a:t>相關文獻</a:t>
            </a:r>
            <a:endParaRPr lang="zh-TW" altLang="en-US" dirty="0"/>
          </a:p>
        </p:txBody>
      </p:sp>
      <p:sp>
        <p:nvSpPr>
          <p:cNvPr id="5" name="內容版面配置區 4"/>
          <p:cNvSpPr>
            <a:spLocks noGrp="1"/>
          </p:cNvSpPr>
          <p:nvPr>
            <p:ph idx="14"/>
          </p:nvPr>
        </p:nvSpPr>
        <p:spPr/>
        <p:txBody>
          <a:bodyPr/>
          <a:lstStyle/>
          <a:p>
            <a:r>
              <a:rPr lang="zh-TW" altLang="en-US" dirty="0" smtClean="0"/>
              <a:t>相關文獻 </a:t>
            </a:r>
            <a:r>
              <a:rPr lang="en-US" altLang="zh-TW" dirty="0" smtClean="0"/>
              <a:t>1 / 6</a:t>
            </a:r>
            <a:endParaRPr lang="zh-TW"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dirty="0" err="1" smtClean="0"/>
              <a:t>Efros</a:t>
            </a:r>
            <a:r>
              <a:rPr lang="zh-TW" altLang="en-US" dirty="0" smtClean="0"/>
              <a:t>等人在</a:t>
            </a:r>
            <a:r>
              <a:rPr lang="en-US" altLang="zh-TW" dirty="0" smtClean="0"/>
              <a:t>1999</a:t>
            </a:r>
            <a:r>
              <a:rPr lang="zh-TW" altLang="en-US" dirty="0" smtClean="0"/>
              <a:t>提出</a:t>
            </a:r>
            <a:endParaRPr lang="en-US" altLang="zh-TW" dirty="0" smtClean="0">
              <a:sym typeface="Wingdings" pitchFamily="2" charset="2"/>
            </a:endParaRPr>
          </a:p>
          <a:p>
            <a:r>
              <a:rPr lang="en-US" dirty="0" smtClean="0"/>
              <a:t>Wei</a:t>
            </a:r>
            <a:r>
              <a:rPr lang="zh-TW" altLang="en-US" dirty="0" smtClean="0"/>
              <a:t>等人在</a:t>
            </a:r>
            <a:r>
              <a:rPr lang="en-US" altLang="zh-TW" dirty="0" smtClean="0"/>
              <a:t>2000</a:t>
            </a:r>
            <a:r>
              <a:rPr lang="zh-TW" altLang="en-US" dirty="0" smtClean="0"/>
              <a:t>提出</a:t>
            </a:r>
            <a:endParaRPr lang="en-US" altLang="zh-TW" dirty="0" smtClean="0">
              <a:sym typeface="Wingdings" pitchFamily="2" charset="2"/>
            </a:endParaRPr>
          </a:p>
          <a:p>
            <a:r>
              <a:rPr lang="en-US" dirty="0" err="1" smtClean="0"/>
              <a:t>Ashikhmin</a:t>
            </a:r>
            <a:r>
              <a:rPr lang="zh-TW" altLang="en-US" dirty="0" smtClean="0"/>
              <a:t>等人在</a:t>
            </a:r>
            <a:r>
              <a:rPr lang="en-US" altLang="zh-TW" dirty="0" smtClean="0"/>
              <a:t>2001</a:t>
            </a:r>
            <a:r>
              <a:rPr lang="zh-TW" altLang="en-US" dirty="0" smtClean="0"/>
              <a:t>提出</a:t>
            </a:r>
            <a:endParaRPr lang="zh-TW" altLang="en-US" dirty="0" smtClean="0">
              <a:solidFill>
                <a:schemeClr val="accent2"/>
              </a:solidFill>
            </a:endParaRPr>
          </a:p>
        </p:txBody>
      </p:sp>
      <p:sp>
        <p:nvSpPr>
          <p:cNvPr id="3" name="標題 2"/>
          <p:cNvSpPr>
            <a:spLocks noGrp="1"/>
          </p:cNvSpPr>
          <p:nvPr>
            <p:ph type="title"/>
          </p:nvPr>
        </p:nvSpPr>
        <p:spPr/>
        <p:txBody>
          <a:bodyPr/>
          <a:lstStyle/>
          <a:p>
            <a:r>
              <a:rPr lang="zh-TW" altLang="en-US" dirty="0" smtClean="0"/>
              <a:t>材質合成</a:t>
            </a:r>
            <a:r>
              <a:rPr lang="en-US" altLang="zh-TW" dirty="0" smtClean="0"/>
              <a:t>-</a:t>
            </a:r>
            <a:r>
              <a:rPr lang="zh-TW" altLang="en-US" dirty="0" smtClean="0"/>
              <a:t>以像素為基礎</a:t>
            </a:r>
            <a:endParaRPr lang="zh-TW" altLang="en-US" dirty="0"/>
          </a:p>
        </p:txBody>
      </p:sp>
      <p:sp>
        <p:nvSpPr>
          <p:cNvPr id="5" name="內容版面配置區 4"/>
          <p:cNvSpPr>
            <a:spLocks noGrp="1"/>
          </p:cNvSpPr>
          <p:nvPr>
            <p:ph idx="14"/>
          </p:nvPr>
        </p:nvSpPr>
        <p:spPr/>
        <p:txBody>
          <a:bodyPr/>
          <a:lstStyle/>
          <a:p>
            <a:r>
              <a:rPr lang="zh-TW" altLang="en-US" dirty="0" smtClean="0"/>
              <a:t>相關文獻 </a:t>
            </a:r>
            <a:r>
              <a:rPr lang="en-US" altLang="zh-TW" dirty="0" smtClean="0"/>
              <a:t>2 / 6</a:t>
            </a:r>
            <a:endParaRPr lang="zh-TW" altLang="en-US" dirty="0" smtClean="0"/>
          </a:p>
          <a:p>
            <a:endParaRPr lang="zh-TW" altLang="en-US" dirty="0"/>
          </a:p>
        </p:txBody>
      </p:sp>
      <p:pic>
        <p:nvPicPr>
          <p:cNvPr id="48130" name="Picture 2"/>
          <p:cNvPicPr>
            <a:picLocks noChangeAspect="1" noChangeArrowheads="1"/>
          </p:cNvPicPr>
          <p:nvPr/>
        </p:nvPicPr>
        <p:blipFill>
          <a:blip r:embed="rId2"/>
          <a:srcRect/>
          <a:stretch>
            <a:fillRect/>
          </a:stretch>
        </p:blipFill>
        <p:spPr bwMode="auto">
          <a:xfrm>
            <a:off x="2143108" y="3071810"/>
            <a:ext cx="5429288" cy="2802870"/>
          </a:xfrm>
          <a:prstGeom prst="rect">
            <a:avLst/>
          </a:prstGeom>
          <a:noFill/>
          <a:ln w="9525">
            <a:noFill/>
            <a:miter lim="800000"/>
            <a:headEnd/>
            <a:tailEnd/>
          </a:ln>
        </p:spPr>
      </p:pic>
      <p:pic>
        <p:nvPicPr>
          <p:cNvPr id="7" name="Picture 4"/>
          <p:cNvPicPr>
            <a:picLocks noChangeAspect="1" noChangeArrowheads="1"/>
          </p:cNvPicPr>
          <p:nvPr/>
        </p:nvPicPr>
        <p:blipFill>
          <a:blip r:embed="rId3"/>
          <a:srcRect/>
          <a:stretch>
            <a:fillRect/>
          </a:stretch>
        </p:blipFill>
        <p:spPr bwMode="auto">
          <a:xfrm>
            <a:off x="2000232" y="3000372"/>
            <a:ext cx="5643602" cy="2910537"/>
          </a:xfrm>
          <a:prstGeom prst="rect">
            <a:avLst/>
          </a:prstGeom>
          <a:noFill/>
          <a:ln w="9525">
            <a:noFill/>
            <a:miter lim="800000"/>
            <a:headEnd/>
            <a:tailEnd/>
          </a:ln>
        </p:spPr>
      </p:pic>
      <p:pic>
        <p:nvPicPr>
          <p:cNvPr id="49153" name="Picture 1"/>
          <p:cNvPicPr>
            <a:picLocks noChangeAspect="1" noChangeArrowheads="1"/>
          </p:cNvPicPr>
          <p:nvPr/>
        </p:nvPicPr>
        <p:blipFill>
          <a:blip r:embed="rId4"/>
          <a:srcRect/>
          <a:stretch>
            <a:fillRect/>
          </a:stretch>
        </p:blipFill>
        <p:spPr bwMode="auto">
          <a:xfrm>
            <a:off x="5572132" y="1214422"/>
            <a:ext cx="3086100" cy="4705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2">
                                            <p:txEl>
                                              <p:pRg st="0" end="0"/>
                                            </p:txEl>
                                          </p:spTgt>
                                        </p:tgtEl>
                                        <p:attrNameLst>
                                          <p:attrName>style.color</p:attrName>
                                        </p:attrNameLst>
                                      </p:cBhvr>
                                      <p:to>
                                        <a:srgbClr val="FF0F0F"/>
                                      </p:to>
                                    </p:animClr>
                                  </p:childTnLst>
                                </p:cTn>
                              </p:par>
                              <p:par>
                                <p:cTn id="7" presetID="4"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ox(in)">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p:cBhvr override="childStyle">
                                        <p:cTn id="13" dur="500" fill="hold"/>
                                        <p:tgtEl>
                                          <p:spTgt spid="2">
                                            <p:txEl>
                                              <p:pRg st="1" end="1"/>
                                            </p:txEl>
                                          </p:spTgt>
                                        </p:tgtEl>
                                        <p:attrNameLst>
                                          <p:attrName>style.color</p:attrName>
                                        </p:attrNameLst>
                                      </p:cBhvr>
                                      <p:to>
                                        <a:srgbClr val="FF0F0F"/>
                                      </p:to>
                                    </p:animClr>
                                  </p:childTnLst>
                                </p:cTn>
                              </p:par>
                              <p:par>
                                <p:cTn id="14" presetID="4" presetClass="entr" presetSubtype="16" fill="hold" nodeType="withEffect">
                                  <p:stCondLst>
                                    <p:cond delay="0"/>
                                  </p:stCondLst>
                                  <p:childTnLst>
                                    <p:set>
                                      <p:cBhvr>
                                        <p:cTn id="15" dur="1" fill="hold">
                                          <p:stCondLst>
                                            <p:cond delay="0"/>
                                          </p:stCondLst>
                                        </p:cTn>
                                        <p:tgtEl>
                                          <p:spTgt spid="48130"/>
                                        </p:tgtEl>
                                        <p:attrNameLst>
                                          <p:attrName>style.visibility</p:attrName>
                                        </p:attrNameLst>
                                      </p:cBhvr>
                                      <p:to>
                                        <p:strVal val="visible"/>
                                      </p:to>
                                    </p:set>
                                    <p:animEffect transition="in" filter="box(in)">
                                      <p:cBhvr>
                                        <p:cTn id="16" dur="500"/>
                                        <p:tgtEl>
                                          <p:spTgt spid="48130"/>
                                        </p:tgtEl>
                                      </p:cBhvr>
                                    </p:animEffect>
                                  </p:childTnLst>
                                </p:cTn>
                              </p:par>
                              <p:par>
                                <p:cTn id="17" presetID="3" presetClass="emph" presetSubtype="2" fill="hold" nodeType="withEffect">
                                  <p:stCondLst>
                                    <p:cond delay="0"/>
                                  </p:stCondLst>
                                  <p:childTnLst>
                                    <p:animClr clrSpc="rgb">
                                      <p:cBhvr override="childStyle">
                                        <p:cTn id="18" dur="500" fill="hold"/>
                                        <p:tgtEl>
                                          <p:spTgt spid="2">
                                            <p:txEl>
                                              <p:pRg st="0" end="0"/>
                                            </p:txEl>
                                          </p:spTgt>
                                        </p:tgtEl>
                                        <p:attrNameLst>
                                          <p:attrName>style.color</p:attrName>
                                        </p:attrNameLst>
                                      </p:cBhvr>
                                      <p:to>
                                        <a:schemeClr val="tx1"/>
                                      </p:to>
                                    </p:animClr>
                                  </p:childTnLst>
                                </p:cTn>
                              </p:par>
                              <p:par>
                                <p:cTn id="19" presetID="4" presetClass="exit" presetSubtype="16" fill="hold" nodeType="withEffect">
                                  <p:stCondLst>
                                    <p:cond delay="0"/>
                                  </p:stCondLst>
                                  <p:childTnLst>
                                    <p:animEffect transition="out" filter="box(i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p:cBhvr override="childStyle">
                                        <p:cTn id="25" dur="500" fill="hold"/>
                                        <p:tgtEl>
                                          <p:spTgt spid="2">
                                            <p:txEl>
                                              <p:pRg st="2" end="2"/>
                                            </p:txEl>
                                          </p:spTgt>
                                        </p:tgtEl>
                                        <p:attrNameLst>
                                          <p:attrName>style.color</p:attrName>
                                        </p:attrNameLst>
                                      </p:cBhvr>
                                      <p:to>
                                        <a:srgbClr val="FF0F0F"/>
                                      </p:to>
                                    </p:animClr>
                                  </p:childTnLst>
                                </p:cTn>
                              </p:par>
                              <p:par>
                                <p:cTn id="26" presetID="3" presetClass="emph" presetSubtype="2" fill="hold" nodeType="withEffect">
                                  <p:stCondLst>
                                    <p:cond delay="0"/>
                                  </p:stCondLst>
                                  <p:childTnLst>
                                    <p:animClr clrSpc="rgb">
                                      <p:cBhvr override="childStyle">
                                        <p:cTn id="27" dur="500" fill="hold"/>
                                        <p:tgtEl>
                                          <p:spTgt spid="2">
                                            <p:txEl>
                                              <p:pRg st="1" end="1"/>
                                            </p:txEl>
                                          </p:spTgt>
                                        </p:tgtEl>
                                        <p:attrNameLst>
                                          <p:attrName>style.color</p:attrName>
                                        </p:attrNameLst>
                                      </p:cBhvr>
                                      <p:to>
                                        <a:schemeClr val="tx1"/>
                                      </p:to>
                                    </p:animClr>
                                  </p:childTnLst>
                                </p:cTn>
                              </p:par>
                              <p:par>
                                <p:cTn id="28" presetID="4" presetClass="exit" presetSubtype="16" fill="hold" nodeType="withEffect">
                                  <p:stCondLst>
                                    <p:cond delay="0"/>
                                  </p:stCondLst>
                                  <p:childTnLst>
                                    <p:animEffect transition="out" filter="box(in)">
                                      <p:cBhvr>
                                        <p:cTn id="29" dur="500"/>
                                        <p:tgtEl>
                                          <p:spTgt spid="48130"/>
                                        </p:tgtEl>
                                      </p:cBhvr>
                                    </p:animEffect>
                                    <p:set>
                                      <p:cBhvr>
                                        <p:cTn id="30" dur="1" fill="hold">
                                          <p:stCondLst>
                                            <p:cond delay="499"/>
                                          </p:stCondLst>
                                        </p:cTn>
                                        <p:tgtEl>
                                          <p:spTgt spid="48130"/>
                                        </p:tgtEl>
                                        <p:attrNameLst>
                                          <p:attrName>style.visibility</p:attrName>
                                        </p:attrNameLst>
                                      </p:cBhvr>
                                      <p:to>
                                        <p:strVal val="hidden"/>
                                      </p:to>
                                    </p:set>
                                  </p:childTnLst>
                                </p:cTn>
                              </p:par>
                              <p:par>
                                <p:cTn id="31" presetID="4" presetClass="entr" presetSubtype="16" fill="hold" nodeType="withEffect">
                                  <p:stCondLst>
                                    <p:cond delay="0"/>
                                  </p:stCondLst>
                                  <p:childTnLst>
                                    <p:set>
                                      <p:cBhvr>
                                        <p:cTn id="32" dur="1" fill="hold">
                                          <p:stCondLst>
                                            <p:cond delay="0"/>
                                          </p:stCondLst>
                                        </p:cTn>
                                        <p:tgtEl>
                                          <p:spTgt spid="49153"/>
                                        </p:tgtEl>
                                        <p:attrNameLst>
                                          <p:attrName>style.visibility</p:attrName>
                                        </p:attrNameLst>
                                      </p:cBhvr>
                                      <p:to>
                                        <p:strVal val="visible"/>
                                      </p:to>
                                    </p:set>
                                    <p:animEffect transition="in" filter="box(in)">
                                      <p:cBhvr>
                                        <p:cTn id="33" dur="500"/>
                                        <p:tgtEl>
                                          <p:spTgt spid="49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匯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4">
      <a:majorFont>
        <a:latin typeface="Arial"/>
        <a:ea typeface="微軟正黑體"/>
        <a:cs typeface=""/>
      </a:majorFont>
      <a:minorFont>
        <a:latin typeface="Arial"/>
        <a:ea typeface="微軟正黑體"/>
        <a:cs typeface=""/>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16144</TotalTime>
  <Words>6427</Words>
  <Application>Microsoft Office PowerPoint</Application>
  <PresentationFormat>如螢幕大小 (4:3)</PresentationFormat>
  <Paragraphs>881</Paragraphs>
  <Slides>63</Slides>
  <Notes>30</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63</vt:i4>
      </vt:variant>
    </vt:vector>
  </HeadingPairs>
  <TitlesOfParts>
    <vt:vector size="66" baseType="lpstr">
      <vt:lpstr>匯合</vt:lpstr>
      <vt:lpstr>方程式</vt:lpstr>
      <vt:lpstr>よ祘Α</vt:lpstr>
      <vt:lpstr>建築物影像之污漬清除系統 Image Based Building Restoration</vt:lpstr>
      <vt:lpstr>大綱</vt:lpstr>
      <vt:lpstr>投影片 3</vt:lpstr>
      <vt:lpstr>序論</vt:lpstr>
      <vt:lpstr>序論</vt:lpstr>
      <vt:lpstr>序論</vt:lpstr>
      <vt:lpstr>投影片 7</vt:lpstr>
      <vt:lpstr>相關文獻</vt:lpstr>
      <vt:lpstr>材質合成-以像素為基礎</vt:lpstr>
      <vt:lpstr>材質合成-以區塊為基礎</vt:lpstr>
      <vt:lpstr>材質合成-以區塊為基礎</vt:lpstr>
      <vt:lpstr>影像修補</vt:lpstr>
      <vt:lpstr>其它修補影像方法</vt:lpstr>
      <vt:lpstr>投影片 14</vt:lpstr>
      <vt:lpstr>汙漬清除系統-汙漬偵測</vt:lpstr>
      <vt:lpstr>影像金字塔</vt:lpstr>
      <vt:lpstr>影像金字塔</vt:lpstr>
      <vt:lpstr>區域亮度門檻篩選</vt:lpstr>
      <vt:lpstr>區域亮度門檻篩選</vt:lpstr>
      <vt:lpstr>Distance-Transform-排除將edge視為污漬的可能性</vt:lpstr>
      <vt:lpstr>Dirty-Degree-Map</vt:lpstr>
      <vt:lpstr>投影片 22</vt:lpstr>
      <vt:lpstr>汙漬清除系統-汙漬修復</vt:lpstr>
      <vt:lpstr>汙漬清除系統-汙漬修復</vt:lpstr>
      <vt:lpstr>汙漬清除系統-汙漬修復</vt:lpstr>
      <vt:lpstr>汙漬清除系統-汙漬修復</vt:lpstr>
      <vt:lpstr>汙漬修復順序</vt:lpstr>
      <vt:lpstr>乾淨區域偵測</vt:lpstr>
      <vt:lpstr>乾淨區域偵測</vt:lpstr>
      <vt:lpstr>材質合成</vt:lpstr>
      <vt:lpstr>材質合成</vt:lpstr>
      <vt:lpstr>材質合成-矩形鄰域(限制材質合成)</vt:lpstr>
      <vt:lpstr>Poisson Image Editing</vt:lpstr>
      <vt:lpstr>Poisson Image Editing</vt:lpstr>
      <vt:lpstr>Poisson Image Editing</vt:lpstr>
      <vt:lpstr>Poisson Image Editing</vt:lpstr>
      <vt:lpstr>Adaptive Poisson Image Editing</vt:lpstr>
      <vt:lpstr>投影片 38</vt:lpstr>
      <vt:lpstr>系統環境</vt:lpstr>
      <vt:lpstr>實驗結果</vt:lpstr>
      <vt:lpstr>實驗結果</vt:lpstr>
      <vt:lpstr>實驗結果</vt:lpstr>
      <vt:lpstr>實驗結果</vt:lpstr>
      <vt:lpstr>實驗結果</vt:lpstr>
      <vt:lpstr>實驗結果 vs (Lu et al.  EG2009)</vt:lpstr>
      <vt:lpstr>實驗結果 vs (Lu et al.  EG2009) </vt:lpstr>
      <vt:lpstr>實驗結果 vs (Lu et al.  EG2009) </vt:lpstr>
      <vt:lpstr>實驗結果 vs (Lu et al.  EG2009) </vt:lpstr>
      <vt:lpstr>實驗結果 vs (Lu et al.  EG2009) </vt:lpstr>
      <vt:lpstr>實驗結果 vs (Lu et al.  EG2009) </vt:lpstr>
      <vt:lpstr>實驗結果 vs (Lu et al.  EG2009) </vt:lpstr>
      <vt:lpstr>其他應用</vt:lpstr>
      <vt:lpstr>投影片 53</vt:lpstr>
      <vt:lpstr>結論</vt:lpstr>
      <vt:lpstr>結論</vt:lpstr>
      <vt:lpstr>The End 謝謝大家聆聽</vt:lpstr>
      <vt:lpstr>自動汙漬清除系統-汙漬偵測</vt:lpstr>
      <vt:lpstr>Poisson Image Editing</vt:lpstr>
      <vt:lpstr>Poisson Image Editing</vt:lpstr>
      <vt:lpstr>Poisson Image Editing</vt:lpstr>
      <vt:lpstr>Poisson Image Editing</vt:lpstr>
      <vt:lpstr>Distance-Transform-排除將edge視為污漬的可能性</vt:lpstr>
      <vt:lpstr>材質合成</vt:lpstr>
    </vt:vector>
  </TitlesOfParts>
  <Company>Ntust CGM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以手勢為主的視窗互動介面 Hand-Gesture-Based Windows HCI Interface</dc:title>
  <dc:creator>Onizuka</dc:creator>
  <cp:lastModifiedBy>lab</cp:lastModifiedBy>
  <cp:revision>1041</cp:revision>
  <dcterms:created xsi:type="dcterms:W3CDTF">2009-06-26T04:15:44Z</dcterms:created>
  <dcterms:modified xsi:type="dcterms:W3CDTF">2009-07-19T14:41:12Z</dcterms:modified>
</cp:coreProperties>
</file>