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sldIdLst>
    <p:sldId id="256" r:id="rId2"/>
    <p:sldId id="284" r:id="rId3"/>
    <p:sldId id="262" r:id="rId4"/>
    <p:sldId id="260" r:id="rId5"/>
    <p:sldId id="263" r:id="rId6"/>
    <p:sldId id="279" r:id="rId7"/>
    <p:sldId id="268" r:id="rId8"/>
    <p:sldId id="283" r:id="rId9"/>
    <p:sldId id="280" r:id="rId10"/>
    <p:sldId id="270" r:id="rId11"/>
    <p:sldId id="282" r:id="rId12"/>
    <p:sldId id="271" r:id="rId13"/>
    <p:sldId id="272" r:id="rId14"/>
    <p:sldId id="273" r:id="rId15"/>
    <p:sldId id="275" r:id="rId16"/>
    <p:sldId id="276" r:id="rId17"/>
    <p:sldId id="278" r:id="rId18"/>
    <p:sldId id="264" r:id="rId19"/>
    <p:sldId id="269" r:id="rId20"/>
    <p:sldId id="277" r:id="rId21"/>
    <p:sldId id="258" r:id="rId22"/>
    <p:sldId id="257" r:id="rId23"/>
    <p:sldId id="285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09537-ADD2-4B98-B0B7-930A3043229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6A6D8-5635-40CD-A89B-B266F21019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6A6D8-5635-40CD-A89B-B266F210199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altLang="zh-TW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AD63C1-239E-4415-899C-7E1705432740}" type="datetimeFigureOut">
              <a:rPr lang="zh-TW" altLang="en-US" smtClean="0"/>
              <a:pPr/>
              <a:t>2010/12/20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0F715E-C814-47D8-ADD9-865420C8FC7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938" t="42500" r="9374" b="23333"/>
          <a:stretch>
            <a:fillRect/>
          </a:stretch>
        </p:blipFill>
        <p:spPr bwMode="auto">
          <a:xfrm>
            <a:off x="390218" y="404664"/>
            <a:ext cx="8358246" cy="223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80193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2000" dirty="0" smtClean="0"/>
              <a:t>(SIGGRAPH 2010)</a:t>
            </a:r>
            <a:br>
              <a:rPr lang="en-US" altLang="zh-TW" sz="2000" dirty="0" smtClean="0"/>
            </a:br>
            <a:r>
              <a:rPr lang="en-US" altLang="zh-TW" sz="4000" b="1" dirty="0" smtClean="0"/>
              <a:t>Street </a:t>
            </a:r>
            <a:r>
              <a:rPr lang="en-US" altLang="zh-TW" sz="4000" b="1" dirty="0"/>
              <a:t>Slide: Browsing Street </a:t>
            </a:r>
            <a:r>
              <a:rPr lang="en-US" altLang="zh-TW" sz="4000" dirty="0" smtClean="0"/>
              <a:t>Level Imagery</a:t>
            </a:r>
            <a:endParaRPr lang="zh-TW" altLang="en-US" sz="1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1538" y="4672018"/>
            <a:ext cx="7429552" cy="828684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Johannes Kopf         Billy Chen       Richard </a:t>
            </a:r>
            <a:r>
              <a:rPr lang="en-US" altLang="zh-TW" dirty="0" err="1" smtClean="0"/>
              <a:t>Szeliski</a:t>
            </a:r>
            <a:r>
              <a:rPr lang="en-US" altLang="zh-TW" dirty="0" smtClean="0"/>
              <a:t>              Michael Cohen</a:t>
            </a:r>
          </a:p>
          <a:p>
            <a:r>
              <a:rPr lang="en-US" altLang="zh-TW" dirty="0" smtClean="0"/>
              <a:t>Microsoft Research      Microsoft     </a:t>
            </a:r>
            <a:r>
              <a:rPr lang="en-US" altLang="zh-TW" dirty="0" err="1" smtClean="0"/>
              <a:t>Microsoft</a:t>
            </a:r>
            <a:r>
              <a:rPr lang="en-US" altLang="zh-TW" dirty="0" smtClean="0"/>
              <a:t> Research      Microsoft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A Hyper-Perspective Panorama</a:t>
            </a:r>
            <a:endParaRPr lang="zh-TW" altLang="en-US" dirty="0"/>
          </a:p>
        </p:txBody>
      </p:sp>
      <p:pic>
        <p:nvPicPr>
          <p:cNvPr id="4" name="Picture 2" descr="D:\修課\Paper R2\slide\三角圖2.JPG"/>
          <p:cNvPicPr>
            <a:picLocks noChangeAspect="1" noChangeArrowheads="1"/>
          </p:cNvPicPr>
          <p:nvPr/>
        </p:nvPicPr>
        <p:blipFill>
          <a:blip r:embed="rId3" cstate="print"/>
          <a:srcRect t="2105" b="14417"/>
          <a:stretch>
            <a:fillRect/>
          </a:stretch>
        </p:blipFill>
        <p:spPr bwMode="auto">
          <a:xfrm>
            <a:off x="35496" y="1988840"/>
            <a:ext cx="4873701" cy="3744416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248472" y="16002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a second closely hyper-perspective - accentuates the center of the panorama 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The value of 0.35 was selected to create a minimum field of view of the central slice of 40</a:t>
            </a:r>
            <a:r>
              <a:rPr lang="en-US" altLang="zh-TW" sz="2800" dirty="0" smtClean="0">
                <a:latin typeface="Poor Richard"/>
              </a:rPr>
              <a:t>°</a:t>
            </a:r>
            <a:endParaRPr kumimoji="0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60938" t="80000" r="18807" b="16840"/>
          <a:stretch>
            <a:fillRect/>
          </a:stretch>
        </p:blipFill>
        <p:spPr bwMode="auto">
          <a:xfrm>
            <a:off x="4860032" y="5805264"/>
            <a:ext cx="3516463" cy="34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修課\Paper R2\slide\三角圖2.JPG"/>
          <p:cNvPicPr>
            <a:picLocks noChangeAspect="1" noChangeArrowheads="1"/>
          </p:cNvPicPr>
          <p:nvPr/>
        </p:nvPicPr>
        <p:blipFill>
          <a:blip r:embed="rId3" cstate="print"/>
          <a:srcRect t="2105" b="14417"/>
          <a:stretch>
            <a:fillRect/>
          </a:stretch>
        </p:blipFill>
        <p:spPr bwMode="auto">
          <a:xfrm>
            <a:off x="35496" y="1988840"/>
            <a:ext cx="4873701" cy="3744416"/>
          </a:xfrm>
          <a:prstGeom prst="rect">
            <a:avLst/>
          </a:prstGeom>
          <a:noFill/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4248472" y="1600200"/>
            <a:ext cx="45720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first compute the alignment     for the first pair of images (at    ) and set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take the distance along the “Line of Bubbles”, which is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stretch it to cover the remaining pixels along the top row, which is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D:\修課\Paper R2\slide\math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21881"/>
          <a:stretch>
            <a:fillRect/>
          </a:stretch>
        </p:blipFill>
        <p:spPr bwMode="auto">
          <a:xfrm>
            <a:off x="5148064" y="5805264"/>
            <a:ext cx="2232248" cy="50482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A Hyper-Perspective Panorama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8009" t="43110" r="80219" b="54055"/>
          <a:stretch>
            <a:fillRect/>
          </a:stretch>
        </p:blipFill>
        <p:spPr bwMode="auto">
          <a:xfrm>
            <a:off x="7332054" y="2432763"/>
            <a:ext cx="261417" cy="26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4806" t="43666" r="69878" b="54055"/>
          <a:stretch>
            <a:fillRect/>
          </a:stretch>
        </p:blipFill>
        <p:spPr bwMode="auto">
          <a:xfrm>
            <a:off x="5161230" y="2801820"/>
            <a:ext cx="916798" cy="24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l="22144" t="53505" r="74312" b="44449"/>
          <a:stretch>
            <a:fillRect/>
          </a:stretch>
        </p:blipFill>
        <p:spPr bwMode="auto">
          <a:xfrm>
            <a:off x="4788024" y="4005064"/>
            <a:ext cx="631561" cy="22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 l="19475" t="57932" r="75525" b="39568"/>
          <a:stretch>
            <a:fillRect/>
          </a:stretch>
        </p:blipFill>
        <p:spPr bwMode="auto">
          <a:xfrm>
            <a:off x="7224421" y="5229200"/>
            <a:ext cx="840026" cy="26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 l="28564" t="43666" r="69878" b="54055"/>
          <a:stretch>
            <a:fillRect/>
          </a:stretch>
        </p:blipFill>
        <p:spPr bwMode="auto">
          <a:xfrm>
            <a:off x="6249354" y="2066306"/>
            <a:ext cx="309098" cy="28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First, looking down a crossing street is better captured by a wider view from near the intersection rather than from a long distance.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Second, the hyper-perspective tends to hide alignment artifacts better , i.e. when there are multiple depths in a local region, which is especially the case at intersections.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Discussion of the Alternative Constructions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precompute</a:t>
            </a:r>
            <a:r>
              <a:rPr lang="en-US" altLang="zh-TW" dirty="0" smtClean="0"/>
              <a:t> the disparity between each pair of neighboring bubbles at 11 different vertical columns</a:t>
            </a:r>
          </a:p>
          <a:p>
            <a:r>
              <a:rPr lang="en-US" altLang="zh-TW" dirty="0" smtClean="0"/>
              <a:t>each alignment is performed offline using a simple SSD (sum of squared differences) minimization</a:t>
            </a:r>
          </a:p>
          <a:p>
            <a:r>
              <a:rPr lang="en-US" altLang="zh-TW" dirty="0" smtClean="0"/>
              <a:t>align a 64 by 128 pixel rectangle lying just above the midline and just inside the column to be aligned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b="1" dirty="0"/>
              <a:t>Image Alignment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4466" t="23265" r="53050" b="45550"/>
          <a:stretch>
            <a:fillRect/>
          </a:stretch>
        </p:blipFill>
        <p:spPr bwMode="auto">
          <a:xfrm>
            <a:off x="6516216" y="0"/>
            <a:ext cx="259465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alignment errors due to non-planar scenes are mitigated by rendering the slices with alpha blended feathering of the slice boundaries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trim off the top 3% and bottom 15% of the slice height to create the final multi-perspective panorama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Rendering the Multi-Perspective Panorama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ratio of the street slide leaves unused screen real estate above and below the multi-perspective panorama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street names lie directly above the strip with building numbers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icons containing store names and/or logos below the strip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Annotations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dirty="0" smtClean="0"/>
              <a:t>Google Street View VS. Street Slide</a:t>
            </a:r>
          </a:p>
          <a:p>
            <a:pPr>
              <a:buNone/>
            </a:pPr>
            <a:r>
              <a:rPr lang="en-US" altLang="zh-TW" dirty="0" smtClean="0"/>
              <a:t> - Seattle’s downtown</a:t>
            </a:r>
          </a:p>
          <a:p>
            <a:pPr>
              <a:buNone/>
            </a:pPr>
            <a:r>
              <a:rPr lang="en-US" altLang="zh-TW" dirty="0" smtClean="0"/>
              <a:t> - A 5 minute introduction about</a:t>
            </a:r>
          </a:p>
          <a:p>
            <a:pPr>
              <a:buNone/>
            </a:pPr>
            <a:r>
              <a:rPr lang="en-US" altLang="zh-TW" dirty="0" smtClean="0"/>
              <a:t>	GSV - jump to discrete locations</a:t>
            </a:r>
          </a:p>
          <a:p>
            <a:pPr>
              <a:buNone/>
            </a:pPr>
            <a:r>
              <a:rPr lang="en-US" altLang="zh-TW" dirty="0" smtClean="0"/>
              <a:t>	SSL - hyper-perspective construction</a:t>
            </a:r>
          </a:p>
          <a:p>
            <a:pPr>
              <a:buNone/>
            </a:pPr>
            <a:r>
              <a:rPr lang="en-US" altLang="zh-TW" dirty="0" smtClean="0"/>
              <a:t> - 20 subjects</a:t>
            </a:r>
          </a:p>
          <a:p>
            <a:pPr>
              <a:buNone/>
            </a:pPr>
            <a:r>
              <a:rPr lang="en-US" altLang="zh-TW" dirty="0" smtClean="0"/>
              <a:t>	all heavy computer users</a:t>
            </a:r>
          </a:p>
          <a:p>
            <a:pPr>
              <a:buNone/>
            </a:pPr>
            <a:r>
              <a:rPr lang="en-US" altLang="zh-TW" dirty="0" smtClean="0"/>
              <a:t>	ranging in age from 25 to 55</a:t>
            </a:r>
          </a:p>
          <a:p>
            <a:pPr>
              <a:buNone/>
            </a:pPr>
            <a:r>
              <a:rPr lang="en-US" altLang="zh-TW" dirty="0" smtClean="0"/>
              <a:t>	all but one were male</a:t>
            </a:r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User Study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each subject was then tested 8 times</a:t>
            </a:r>
          </a:p>
          <a:p>
            <a:r>
              <a:rPr lang="en-US" altLang="zh-TW" dirty="0" smtClean="0"/>
              <a:t>four times with each interface, either 4 GSV’s followed by 4 SSL’s, or vice-versa.</a:t>
            </a:r>
          </a:p>
          <a:p>
            <a:r>
              <a:rPr lang="en-US" altLang="zh-TW" dirty="0" smtClean="0"/>
              <a:t>the subject was given one of 8 images of a building front to find as a goal</a:t>
            </a:r>
          </a:p>
          <a:p>
            <a:r>
              <a:rPr lang="en-US" altLang="zh-TW" dirty="0" smtClean="0"/>
              <a:t>placed goals at approximately 25, 50, 100, and 200 meters from the starting positions in randomized order within each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User Study</a:t>
            </a:r>
            <a:endParaRPr lang="zh-TW" alt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 l="55729" t="31667" r="12500" b="35833"/>
          <a:stretch>
            <a:fillRect/>
          </a:stretch>
        </p:blipFill>
        <p:spPr bwMode="auto">
          <a:xfrm>
            <a:off x="5940152" y="4869160"/>
            <a:ext cx="2815332" cy="179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3968" y="1484784"/>
            <a:ext cx="4402832" cy="4641379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Familiarity:</a:t>
            </a:r>
          </a:p>
          <a:p>
            <a:pPr>
              <a:buNone/>
            </a:pPr>
            <a:r>
              <a:rPr lang="en-US" altLang="zh-TW" dirty="0" smtClean="0"/>
              <a:t>	</a:t>
            </a:r>
            <a:r>
              <a:rPr lang="en-US" altLang="zh-TW" sz="2000" dirty="0" smtClean="0"/>
              <a:t>-four familiar with downtown  </a:t>
            </a:r>
          </a:p>
          <a:p>
            <a:pPr>
              <a:buNone/>
            </a:pPr>
            <a:r>
              <a:rPr lang="en-US" altLang="zh-TW" sz="2000" dirty="0" smtClean="0"/>
              <a:t>     Seattle</a:t>
            </a:r>
          </a:p>
          <a:p>
            <a:pPr>
              <a:buNone/>
            </a:pPr>
            <a:r>
              <a:rPr lang="en-US" altLang="zh-TW" sz="2000" dirty="0" smtClean="0"/>
              <a:t>	-six familiar with GSV</a:t>
            </a:r>
          </a:p>
          <a:p>
            <a:r>
              <a:rPr lang="en-US" altLang="zh-TW" dirty="0" smtClean="0"/>
              <a:t>Ease of Finding the Goal:</a:t>
            </a:r>
          </a:p>
          <a:p>
            <a:pPr>
              <a:buNone/>
            </a:pPr>
            <a:r>
              <a:rPr lang="en-US" altLang="zh-TW" sz="2200" dirty="0" smtClean="0"/>
              <a:t>	-18 of the 20 subjects  </a:t>
            </a:r>
          </a:p>
          <a:p>
            <a:pPr>
              <a:buNone/>
            </a:pPr>
            <a:r>
              <a:rPr lang="en-US" altLang="zh-TW" sz="2200" dirty="0" smtClean="0"/>
              <a:t>     found it easy or very easy </a:t>
            </a:r>
          </a:p>
          <a:p>
            <a:pPr>
              <a:buNone/>
            </a:pPr>
            <a:r>
              <a:rPr lang="en-US" altLang="zh-TW" sz="2200" dirty="0" smtClean="0"/>
              <a:t>     with SSL</a:t>
            </a:r>
          </a:p>
          <a:p>
            <a:r>
              <a:rPr lang="en-US" altLang="zh-TW" dirty="0" smtClean="0"/>
              <a:t>Timings:</a:t>
            </a:r>
          </a:p>
          <a:p>
            <a:pPr>
              <a:buNone/>
            </a:pPr>
            <a:r>
              <a:rPr lang="en-US" altLang="zh-TW" sz="2200" dirty="0" smtClean="0"/>
              <a:t>	-100m : GSV=2.5*SSL</a:t>
            </a:r>
          </a:p>
          <a:p>
            <a:pPr>
              <a:buNone/>
            </a:pPr>
            <a:r>
              <a:rPr lang="en-US" altLang="zh-TW" sz="2200" dirty="0" smtClean="0"/>
              <a:t>	-200m : GSV=3*SSL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Study Results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417" t="26667" r="49479" b="16666"/>
          <a:stretch>
            <a:fillRect/>
          </a:stretch>
        </p:blipFill>
        <p:spPr bwMode="auto">
          <a:xfrm>
            <a:off x="251520" y="2060848"/>
            <a:ext cx="407692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currently have processed about 2400 panoramas covering about 4 kilometers on 6 streets with 8 intersections</a:t>
            </a:r>
          </a:p>
          <a:p>
            <a:endParaRPr lang="en-US" altLang="zh-TW" sz="1600" dirty="0" smtClean="0"/>
          </a:p>
          <a:p>
            <a:r>
              <a:rPr lang="en-US" altLang="zh-TW" dirty="0" smtClean="0"/>
              <a:t>integrating our viewer into a larger database containing millions of bubbles of street level imagery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Future </a:t>
            </a:r>
            <a:r>
              <a:rPr lang="en-US" altLang="zh-TW" b="1" dirty="0"/>
              <a:t>Work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10937" t="33334" r="49479" b="45833"/>
          <a:stretch>
            <a:fillRect/>
          </a:stretch>
        </p:blipFill>
        <p:spPr bwMode="auto">
          <a:xfrm>
            <a:off x="4067944" y="4881130"/>
            <a:ext cx="456060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Introduction</a:t>
            </a:r>
          </a:p>
          <a:p>
            <a:r>
              <a:rPr lang="en-US" altLang="zh-TW" b="1" dirty="0" smtClean="0"/>
              <a:t>Related Work</a:t>
            </a:r>
          </a:p>
          <a:p>
            <a:r>
              <a:rPr lang="en-US" altLang="zh-TW" b="1" dirty="0" smtClean="0"/>
              <a:t>As-Perspective-as-Possible</a:t>
            </a:r>
          </a:p>
          <a:p>
            <a:r>
              <a:rPr lang="en-US" altLang="zh-TW" b="1" dirty="0" smtClean="0"/>
              <a:t>Hyper-Perspective</a:t>
            </a:r>
          </a:p>
          <a:p>
            <a:r>
              <a:rPr lang="en-US" altLang="zh-TW" b="1" dirty="0" smtClean="0"/>
              <a:t>User Study</a:t>
            </a:r>
          </a:p>
          <a:p>
            <a:r>
              <a:rPr lang="en-US" altLang="zh-TW" b="1" dirty="0" smtClean="0"/>
              <a:t>Future Work</a:t>
            </a:r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supplied annotations can be imagined such as allowing users to add comments tied to specific locations while browsing in Street Slide</a:t>
            </a:r>
          </a:p>
          <a:p>
            <a:endParaRPr lang="en-US" altLang="zh-TW" sz="1600" dirty="0" smtClean="0"/>
          </a:p>
          <a:p>
            <a:r>
              <a:rPr lang="en-US" altLang="zh-TW" dirty="0" smtClean="0"/>
              <a:t>to new modalities for remotely exploring the full richness of visual imagery from around the world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Future </a:t>
            </a:r>
            <a:r>
              <a:rPr lang="en-US" altLang="zh-TW" b="1" dirty="0"/>
              <a:t>Work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修課\Paper R2\slide\math3.JPG"/>
          <p:cNvPicPr>
            <a:picLocks noChangeAspect="1" noChangeArrowheads="1"/>
          </p:cNvPicPr>
          <p:nvPr/>
        </p:nvPicPr>
        <p:blipFill>
          <a:blip r:embed="rId3" cstate="print"/>
          <a:srcRect r="20319" b="2636"/>
          <a:stretch>
            <a:fillRect/>
          </a:stretch>
        </p:blipFill>
        <p:spPr bwMode="auto">
          <a:xfrm>
            <a:off x="1142976" y="1857364"/>
            <a:ext cx="2276896" cy="49151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1459" t="35834" r="19341" b="60218"/>
          <a:stretch>
            <a:fillRect/>
          </a:stretch>
        </p:blipFill>
        <p:spPr bwMode="auto">
          <a:xfrm>
            <a:off x="714348" y="714356"/>
            <a:ext cx="2633516" cy="3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60938" t="80000" r="18807" b="16840"/>
          <a:stretch>
            <a:fillRect/>
          </a:stretch>
        </p:blipFill>
        <p:spPr bwMode="auto">
          <a:xfrm>
            <a:off x="785786" y="1285860"/>
            <a:ext cx="2778102" cy="2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73959" t="65000" r="10416" b="31667"/>
          <a:stretch>
            <a:fillRect/>
          </a:stretch>
        </p:blipFill>
        <p:spPr bwMode="auto">
          <a:xfrm>
            <a:off x="1071538" y="2643182"/>
            <a:ext cx="214314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68750" t="50833" r="26562" b="45834"/>
          <a:stretch>
            <a:fillRect/>
          </a:stretch>
        </p:blipFill>
        <p:spPr bwMode="auto">
          <a:xfrm>
            <a:off x="3286116" y="3071810"/>
            <a:ext cx="64294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 l="82292" t="54167" r="12500" b="43333"/>
          <a:stretch>
            <a:fillRect/>
          </a:stretch>
        </p:blipFill>
        <p:spPr bwMode="auto">
          <a:xfrm>
            <a:off x="3214678" y="3429000"/>
            <a:ext cx="71438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 l="55729" t="56667" r="40104" b="40833"/>
          <a:stretch>
            <a:fillRect/>
          </a:stretch>
        </p:blipFill>
        <p:spPr bwMode="auto">
          <a:xfrm>
            <a:off x="3286116" y="3714752"/>
            <a:ext cx="57150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 l="23958" t="48589" r="59896" b="48590"/>
          <a:stretch>
            <a:fillRect/>
          </a:stretch>
        </p:blipFill>
        <p:spPr bwMode="auto">
          <a:xfrm>
            <a:off x="1428728" y="4429132"/>
            <a:ext cx="2617225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3" descr="三角圖1.JPG"/>
          <p:cNvPicPr>
            <a:picLocks noChangeAspect="1"/>
          </p:cNvPicPr>
          <p:nvPr/>
        </p:nvPicPr>
        <p:blipFill>
          <a:blip r:embed="rId3" cstate="print"/>
          <a:srcRect t="77518" b="2684"/>
          <a:stretch>
            <a:fillRect/>
          </a:stretch>
        </p:blipFill>
        <p:spPr>
          <a:xfrm>
            <a:off x="4890616" y="260648"/>
            <a:ext cx="4253384" cy="904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10416" t="73384" r="49479" b="6666"/>
          <a:stretch>
            <a:fillRect/>
          </a:stretch>
        </p:blipFill>
        <p:spPr bwMode="auto">
          <a:xfrm>
            <a:off x="395536" y="332656"/>
            <a:ext cx="4154804" cy="129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8009" t="43110" r="80219" b="54055"/>
          <a:stretch>
            <a:fillRect/>
          </a:stretch>
        </p:blipFill>
        <p:spPr bwMode="auto">
          <a:xfrm>
            <a:off x="7308304" y="3284984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24806" t="43666" r="69878" b="54055"/>
          <a:stretch>
            <a:fillRect/>
          </a:stretch>
        </p:blipFill>
        <p:spPr bwMode="auto">
          <a:xfrm>
            <a:off x="6084168" y="2031206"/>
            <a:ext cx="648072" cy="17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22144" t="53505" r="74312" b="44449"/>
          <a:stretch>
            <a:fillRect/>
          </a:stretch>
        </p:blipFill>
        <p:spPr bwMode="auto">
          <a:xfrm>
            <a:off x="6660232" y="2348880"/>
            <a:ext cx="432048" cy="15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9475" t="57932" r="75525" b="39568"/>
          <a:stretch>
            <a:fillRect/>
          </a:stretch>
        </p:blipFill>
        <p:spPr bwMode="auto">
          <a:xfrm>
            <a:off x="6948264" y="2780928"/>
            <a:ext cx="6096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33721" t="52201" r="59704" b="45462"/>
          <a:stretch>
            <a:fillRect/>
          </a:stretch>
        </p:blipFill>
        <p:spPr bwMode="auto">
          <a:xfrm>
            <a:off x="2339752" y="2780928"/>
            <a:ext cx="801585" cy="17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 l="18399" t="35507" r="70692" b="62467"/>
          <a:stretch>
            <a:fillRect/>
          </a:stretch>
        </p:blipFill>
        <p:spPr bwMode="auto">
          <a:xfrm>
            <a:off x="1846613" y="2226623"/>
            <a:ext cx="1330036" cy="1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l="28349" t="61681" r="69879" b="35484"/>
          <a:stretch>
            <a:fillRect/>
          </a:stretch>
        </p:blipFill>
        <p:spPr bwMode="auto">
          <a:xfrm>
            <a:off x="2555776" y="2492896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 l="28349" t="61681" r="69879" b="35484"/>
          <a:stretch>
            <a:fillRect/>
          </a:stretch>
        </p:blipFill>
        <p:spPr bwMode="auto">
          <a:xfrm>
            <a:off x="2843808" y="3573016"/>
            <a:ext cx="216024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267744" y="2420888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575556" y="4113076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67744" y="2420888"/>
            <a:ext cx="3456384" cy="3384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67744" y="5011588"/>
            <a:ext cx="2808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2195736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Oval 17"/>
          <p:cNvSpPr/>
          <p:nvPr/>
        </p:nvSpPr>
        <p:spPr>
          <a:xfrm>
            <a:off x="2627784" y="494116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67744" y="522920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267744" y="4797152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007604" y="3681028"/>
            <a:ext cx="338437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1403648" y="3284985"/>
            <a:ext cx="2592289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591507" y="3482430"/>
            <a:ext cx="2601875" cy="47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Constructing the Street Slide application is to provide a seamless means to explore the  details of individual bubbles while also being able to navigate efficiently and intuitively along the streets.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 smtClean="0"/>
              <a:t>imagery is </a:t>
            </a:r>
            <a:r>
              <a:rPr lang="en-US" altLang="zh-TW" dirty="0" smtClean="0"/>
              <a:t>captured by </a:t>
            </a:r>
            <a:r>
              <a:rPr lang="en-US" altLang="zh-TW" dirty="0" smtClean="0"/>
              <a:t>a 10 camera panoramic rig mounted on top of a car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multi-perspective </a:t>
            </a:r>
            <a:r>
              <a:rPr lang="en-US" altLang="zh-TW" dirty="0" smtClean="0"/>
              <a:t>panoramas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interpolation between multi-perspective and single perspective panoramas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intuitive user interface including annotations for adding information and navigation affordances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Taking online maps down to street level</a:t>
            </a:r>
          </a:p>
          <a:p>
            <a:pPr>
              <a:buNone/>
            </a:pPr>
            <a:r>
              <a:rPr lang="en-US" altLang="zh-TW" dirty="0" smtClean="0"/>
              <a:t>	[Vincent 2007]</a:t>
            </a:r>
          </a:p>
          <a:p>
            <a:pPr>
              <a:buNone/>
            </a:pPr>
            <a:endParaRPr lang="en-US" altLang="zh-TW" sz="16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Photographing long scenes with multi-viewpoint panoramas 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Szeliski</a:t>
            </a:r>
            <a:r>
              <a:rPr lang="en-US" altLang="zh-TW" dirty="0" smtClean="0"/>
              <a:t> 2006]        (Fast Fourier Transforms to efficiently perform)</a:t>
            </a:r>
          </a:p>
          <a:p>
            <a:endParaRPr lang="en-US" altLang="zh-TW" sz="1600" dirty="0" smtClean="0"/>
          </a:p>
          <a:p>
            <a:r>
              <a:rPr lang="en-US" altLang="zh-TW" dirty="0" smtClean="0">
                <a:solidFill>
                  <a:schemeClr val="bg2">
                    <a:lumMod val="25000"/>
                  </a:schemeClr>
                </a:solidFill>
              </a:rPr>
              <a:t>Image-based interactive exploration of real-world environments </a:t>
            </a:r>
            <a:r>
              <a:rPr lang="en-US" altLang="zh-TW" dirty="0" smtClean="0"/>
              <a:t>[</a:t>
            </a:r>
            <a:r>
              <a:rPr lang="en-US" altLang="zh-TW" dirty="0" err="1" smtClean="0"/>
              <a:t>Uyttendaele</a:t>
            </a:r>
            <a:r>
              <a:rPr lang="en-US" altLang="zh-TW" dirty="0" smtClean="0"/>
              <a:t> et al. 2004]</a:t>
            </a: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Related Work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5192" y="1600200"/>
            <a:ext cx="8363272" cy="4525963"/>
          </a:xfrm>
        </p:spPr>
        <p:txBody>
          <a:bodyPr/>
          <a:lstStyle/>
          <a:p>
            <a:r>
              <a:rPr lang="en-US" altLang="zh-TW" dirty="0" smtClean="0"/>
              <a:t>starting from within a bubble</a:t>
            </a:r>
          </a:p>
          <a:p>
            <a:r>
              <a:rPr lang="en-US" altLang="zh-TW" dirty="0" smtClean="0"/>
              <a:t>zoom out and approach a field of view of 90</a:t>
            </a:r>
            <a:r>
              <a:rPr lang="en-US" altLang="zh-TW" dirty="0" smtClean="0">
                <a:latin typeface="Poor Richard"/>
              </a:rPr>
              <a:t>°</a:t>
            </a:r>
            <a:endParaRPr lang="en-US" altLang="zh-TW" dirty="0" smtClean="0"/>
          </a:p>
          <a:p>
            <a:r>
              <a:rPr lang="en-US" altLang="zh-TW" dirty="0" smtClean="0"/>
              <a:t>zooming out beyond 90</a:t>
            </a:r>
            <a:r>
              <a:rPr lang="en-US" altLang="zh-TW" dirty="0" smtClean="0">
                <a:latin typeface="Poor Richard"/>
              </a:rPr>
              <a:t>° </a:t>
            </a:r>
            <a:r>
              <a:rPr lang="en-US" altLang="zh-TW" dirty="0" smtClean="0"/>
              <a:t>triggers a cross fade from the wider projection of the bubble to the multi-perspective panorama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Transitions between Bubbles and </a:t>
            </a:r>
            <a:r>
              <a:rPr lang="en-US" altLang="zh-TW" b="1" dirty="0" smtClean="0"/>
              <a:t>Street Slide</a:t>
            </a:r>
            <a:endParaRPr lang="zh-TW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10416" t="16666" r="49479" b="27729"/>
          <a:stretch>
            <a:fillRect/>
          </a:stretch>
        </p:blipFill>
        <p:spPr bwMode="auto">
          <a:xfrm>
            <a:off x="5580112" y="3645024"/>
            <a:ext cx="3491880" cy="302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3" descr="三角圖1.JPG"/>
          <p:cNvPicPr>
            <a:picLocks noChangeAspect="1"/>
          </p:cNvPicPr>
          <p:nvPr/>
        </p:nvPicPr>
        <p:blipFill>
          <a:blip r:embed="rId3" cstate="print"/>
          <a:srcRect l="8465" t="5034" r="10273" b="25634"/>
          <a:stretch>
            <a:fillRect/>
          </a:stretch>
        </p:blipFill>
        <p:spPr>
          <a:xfrm>
            <a:off x="114050" y="1916832"/>
            <a:ext cx="4241926" cy="3888432"/>
          </a:xfrm>
          <a:prstGeom prst="rect">
            <a:avLst/>
          </a:prstGeom>
        </p:spPr>
      </p:pic>
      <p:sp>
        <p:nvSpPr>
          <p:cNvPr id="13" name="內容版面配置區 2"/>
          <p:cNvSpPr txBox="1">
            <a:spLocks/>
          </p:cNvSpPr>
          <p:nvPr/>
        </p:nvSpPr>
        <p:spPr>
          <a:xfrm>
            <a:off x="4211960" y="1628800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V - the location of the simulated viewpoint</a:t>
            </a:r>
            <a:endParaRPr kumimoji="0" lang="en-US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Z - some distance from the origin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             - vertical columns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capture original images at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TW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400" dirty="0" smtClean="0"/>
              <a:t>d - The alignment distance (horizontal disparity) between bubbles A and B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zh-TW" sz="28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zh-TW" alt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An As-Perspective-as-Possible </a:t>
            </a:r>
            <a:r>
              <a:rPr lang="en-US" altLang="zh-TW" b="1" dirty="0" smtClean="0"/>
              <a:t>Panorama</a:t>
            </a:r>
            <a:r>
              <a:rPr lang="en-US" altLang="zh-TW" dirty="0"/>
              <a:t> </a:t>
            </a:r>
            <a:r>
              <a:rPr lang="en-US" altLang="zh-TW" b="1" dirty="0"/>
              <a:t>Algorithm</a:t>
            </a:r>
            <a:endParaRPr lang="zh-TW" altLang="en-US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3721" t="52201" r="59704" b="45462"/>
          <a:stretch>
            <a:fillRect/>
          </a:stretch>
        </p:blipFill>
        <p:spPr bwMode="auto">
          <a:xfrm>
            <a:off x="4716016" y="3356992"/>
            <a:ext cx="1125621" cy="25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 l="18399" t="35507" r="70692" b="62467"/>
          <a:stretch>
            <a:fillRect/>
          </a:stretch>
        </p:blipFill>
        <p:spPr bwMode="auto">
          <a:xfrm>
            <a:off x="4644008" y="4149080"/>
            <a:ext cx="1950409" cy="2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39952" y="1600200"/>
            <a:ext cx="457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TW" sz="2400" dirty="0"/>
              <a:t>1. </a:t>
            </a:r>
            <a:r>
              <a:rPr lang="en-US" altLang="zh-TW" sz="2400" dirty="0" smtClean="0"/>
              <a:t>initialize </a:t>
            </a:r>
            <a:r>
              <a:rPr lang="en-US" altLang="zh-TW" sz="2400" dirty="0"/>
              <a:t>x = 1, i.e. select </a:t>
            </a:r>
            <a:r>
              <a:rPr lang="en-US" altLang="zh-TW" sz="2400" dirty="0" smtClean="0"/>
              <a:t> the </a:t>
            </a:r>
            <a:r>
              <a:rPr lang="en-US" altLang="zh-TW" sz="2400" dirty="0"/>
              <a:t>full extent of bubble A.</a:t>
            </a:r>
          </a:p>
          <a:p>
            <a:pPr>
              <a:buNone/>
            </a:pPr>
            <a:r>
              <a:rPr lang="en-US" altLang="zh-TW" sz="2400" dirty="0"/>
              <a:t>2. </a:t>
            </a:r>
            <a:r>
              <a:rPr lang="en-US" altLang="zh-TW" sz="2400" dirty="0" smtClean="0"/>
              <a:t>find </a:t>
            </a:r>
            <a:r>
              <a:rPr lang="en-US" altLang="zh-TW" sz="2400" dirty="0"/>
              <a:t>d that aligns bubbles A and B at X.</a:t>
            </a:r>
          </a:p>
          <a:p>
            <a:pPr>
              <a:buNone/>
            </a:pPr>
            <a:r>
              <a:rPr lang="en-US" altLang="zh-TW" sz="2400" dirty="0"/>
              <a:t>3. </a:t>
            </a:r>
            <a:r>
              <a:rPr lang="en-US" altLang="zh-TW" sz="2400" dirty="0" smtClean="0"/>
              <a:t>determine </a:t>
            </a:r>
            <a:r>
              <a:rPr lang="el-GR" altLang="zh-TW" sz="2400" dirty="0" smtClean="0"/>
              <a:t>α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such that </a:t>
            </a:r>
            <a:r>
              <a:rPr lang="en-US" altLang="zh-TW" sz="2400" dirty="0" smtClean="0"/>
              <a:t>      is </a:t>
            </a:r>
            <a:r>
              <a:rPr lang="en-US" altLang="zh-TW" sz="2400" dirty="0"/>
              <a:t>bisected.</a:t>
            </a:r>
          </a:p>
          <a:p>
            <a:pPr>
              <a:buNone/>
            </a:pPr>
            <a:r>
              <a:rPr lang="en-US" altLang="zh-TW" sz="2400" dirty="0"/>
              <a:t>4. </a:t>
            </a:r>
            <a:r>
              <a:rPr lang="en-US" altLang="zh-TW" sz="2400" dirty="0" smtClean="0"/>
              <a:t>given </a:t>
            </a:r>
            <a:r>
              <a:rPr lang="en-US" altLang="zh-TW" sz="2400" dirty="0"/>
              <a:t>d and </a:t>
            </a:r>
            <a:r>
              <a:rPr lang="el-GR" altLang="zh-TW" sz="2400" dirty="0" smtClean="0"/>
              <a:t>α</a:t>
            </a:r>
            <a:r>
              <a:rPr lang="en-US" altLang="zh-TW" sz="2400" dirty="0" smtClean="0"/>
              <a:t>, </a:t>
            </a:r>
            <a:r>
              <a:rPr lang="en-US" altLang="zh-TW" sz="2400" dirty="0"/>
              <a:t>based on similar </a:t>
            </a:r>
            <a:r>
              <a:rPr lang="en-US" altLang="zh-TW" sz="2400" dirty="0" smtClean="0"/>
              <a:t>triangles             and        </a:t>
            </a:r>
            <a:r>
              <a:rPr lang="pl-PL" altLang="zh-TW" sz="2400" dirty="0" smtClean="0"/>
              <a:t>, reset</a:t>
            </a:r>
            <a:endParaRPr lang="pl-PL" altLang="zh-TW" sz="2400" dirty="0"/>
          </a:p>
          <a:p>
            <a:pPr>
              <a:buNone/>
            </a:pPr>
            <a:r>
              <a:rPr lang="en-US" altLang="zh-TW" sz="2400" dirty="0"/>
              <a:t>5. </a:t>
            </a:r>
            <a:r>
              <a:rPr lang="en-US" altLang="zh-TW" sz="2400" dirty="0" smtClean="0"/>
              <a:t>repeat </a:t>
            </a:r>
            <a:r>
              <a:rPr lang="en-US" altLang="zh-TW" sz="2400" dirty="0"/>
              <a:t>steps 2-4 until x converges.</a:t>
            </a:r>
            <a:endParaRPr lang="zh-TW" altLang="en-US" sz="24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An As-Perspective-as-Possible </a:t>
            </a:r>
            <a:r>
              <a:rPr lang="en-US" altLang="zh-TW" b="1" dirty="0" smtClean="0"/>
              <a:t>Panorama</a:t>
            </a:r>
            <a:r>
              <a:rPr lang="en-US" altLang="zh-TW" dirty="0"/>
              <a:t> </a:t>
            </a:r>
            <a:r>
              <a:rPr lang="en-US" altLang="zh-TW" b="1" dirty="0"/>
              <a:t>Algorithm</a:t>
            </a:r>
            <a:endParaRPr lang="zh-TW" altLang="en-US" b="1" dirty="0"/>
          </a:p>
        </p:txBody>
      </p:sp>
      <p:pic>
        <p:nvPicPr>
          <p:cNvPr id="5" name="內容版面配置區 3" descr="三角圖1.JPG"/>
          <p:cNvPicPr>
            <a:picLocks noChangeAspect="1"/>
          </p:cNvPicPr>
          <p:nvPr/>
        </p:nvPicPr>
        <p:blipFill>
          <a:blip r:embed="rId3" cstate="print"/>
          <a:srcRect l="8465" t="5034" r="10273" b="25634"/>
          <a:stretch>
            <a:fillRect/>
          </a:stretch>
        </p:blipFill>
        <p:spPr>
          <a:xfrm>
            <a:off x="114050" y="1916832"/>
            <a:ext cx="4241926" cy="3888432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/>
          <a:srcRect l="63542" t="56667" r="24384" b="40833"/>
          <a:stretch>
            <a:fillRect/>
          </a:stretch>
        </p:blipFill>
        <p:spPr bwMode="auto">
          <a:xfrm>
            <a:off x="6876256" y="4723356"/>
            <a:ext cx="2146569" cy="27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 l="68750" t="50833" r="26562" b="45834"/>
          <a:stretch>
            <a:fillRect/>
          </a:stretch>
        </p:blipFill>
        <p:spPr bwMode="auto">
          <a:xfrm>
            <a:off x="8028384" y="3215256"/>
            <a:ext cx="804960" cy="3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 l="82765" t="54479" r="12500" b="43333"/>
          <a:stretch>
            <a:fillRect/>
          </a:stretch>
        </p:blipFill>
        <p:spPr bwMode="auto">
          <a:xfrm>
            <a:off x="7020272" y="4437112"/>
            <a:ext cx="792088" cy="22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 l="55729" t="56667" r="40104" b="40833"/>
          <a:stretch>
            <a:fillRect/>
          </a:stretch>
        </p:blipFill>
        <p:spPr bwMode="auto">
          <a:xfrm>
            <a:off x="5148064" y="4766897"/>
            <a:ext cx="720081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8472" y="1600200"/>
            <a:ext cx="4572000" cy="4525963"/>
          </a:xfrm>
        </p:spPr>
        <p:txBody>
          <a:bodyPr>
            <a:noAutofit/>
          </a:bodyPr>
          <a:lstStyle/>
          <a:p>
            <a:r>
              <a:rPr lang="en-US" altLang="zh-TW" sz="2800" dirty="0" smtClean="0"/>
              <a:t>In </a:t>
            </a:r>
            <a:r>
              <a:rPr lang="en-US" altLang="zh-TW" sz="2800" dirty="0" smtClean="0"/>
              <a:t>practice, initialize </a:t>
            </a:r>
            <a:r>
              <a:rPr lang="el-GR" altLang="zh-TW" sz="2800" dirty="0" smtClean="0"/>
              <a:t>α</a:t>
            </a:r>
            <a:r>
              <a:rPr lang="en-US" altLang="zh-TW" sz="2800" dirty="0" smtClean="0"/>
              <a:t> = 0.5</a:t>
            </a:r>
          </a:p>
          <a:p>
            <a:r>
              <a:rPr lang="en-US" altLang="zh-TW" sz="2800" dirty="0" smtClean="0"/>
              <a:t>reset </a:t>
            </a:r>
            <a:r>
              <a:rPr lang="el-GR" altLang="zh-TW" sz="2800" dirty="0" smtClean="0"/>
              <a:t>α</a:t>
            </a:r>
            <a:r>
              <a:rPr lang="en-US" altLang="zh-TW" sz="2800" dirty="0" smtClean="0"/>
              <a:t> =</a:t>
            </a:r>
            <a:r>
              <a:rPr lang="zh-TW" altLang="en-US" sz="2800" dirty="0" smtClean="0"/>
              <a:t>                     </a:t>
            </a:r>
            <a:r>
              <a:rPr lang="en-US" altLang="zh-TW" sz="2800" dirty="0" smtClean="0"/>
              <a:t> and repeat for 10 iterations</a:t>
            </a:r>
          </a:p>
          <a:p>
            <a:r>
              <a:rPr lang="en-US" altLang="zh-TW" sz="2800" dirty="0" smtClean="0"/>
              <a:t>accumulated offsets are summed into d</a:t>
            </a:r>
          </a:p>
          <a:p>
            <a:pPr>
              <a:buNone/>
            </a:pPr>
            <a:endParaRPr lang="en-US" altLang="zh-TW" sz="2500" dirty="0" smtClean="0"/>
          </a:p>
          <a:p>
            <a:endParaRPr lang="zh-TW" altLang="en-US" sz="25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An As-Perspective-as-Possible </a:t>
            </a:r>
            <a:r>
              <a:rPr lang="en-US" altLang="zh-TW" b="1" dirty="0" smtClean="0"/>
              <a:t>Panorama</a:t>
            </a:r>
            <a:r>
              <a:rPr lang="en-US" altLang="zh-TW" dirty="0"/>
              <a:t> </a:t>
            </a:r>
            <a:r>
              <a:rPr lang="en-US" altLang="zh-TW" b="1" dirty="0"/>
              <a:t>Algorithm</a:t>
            </a:r>
            <a:endParaRPr lang="zh-TW" altLang="en-US" b="1" dirty="0"/>
          </a:p>
        </p:txBody>
      </p:sp>
      <p:pic>
        <p:nvPicPr>
          <p:cNvPr id="5" name="內容版面配置區 3" descr="三角圖1.JPG"/>
          <p:cNvPicPr>
            <a:picLocks noChangeAspect="1"/>
          </p:cNvPicPr>
          <p:nvPr/>
        </p:nvPicPr>
        <p:blipFill>
          <a:blip r:embed="rId3" cstate="print"/>
          <a:srcRect l="8465" t="5034" r="10273" b="25634"/>
          <a:stretch>
            <a:fillRect/>
          </a:stretch>
        </p:blipFill>
        <p:spPr>
          <a:xfrm>
            <a:off x="114050" y="1916832"/>
            <a:ext cx="4241926" cy="3888432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 l="76584" t="65000" r="10416" b="31667"/>
          <a:stretch>
            <a:fillRect/>
          </a:stretch>
        </p:blipFill>
        <p:spPr bwMode="auto">
          <a:xfrm>
            <a:off x="6317475" y="2616142"/>
            <a:ext cx="1926933" cy="30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l="61459" t="35834" r="19341" b="60218"/>
          <a:stretch>
            <a:fillRect/>
          </a:stretch>
        </p:blipFill>
        <p:spPr bwMode="auto">
          <a:xfrm>
            <a:off x="5004048" y="5157192"/>
            <a:ext cx="2702282" cy="34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1470</TotalTime>
  <Words>736</Words>
  <Application>Microsoft Office PowerPoint</Application>
  <PresentationFormat>On-screen Show (4:3)</PresentationFormat>
  <Paragraphs>137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(SIGGRAPH 2010) Street Slide: Browsing Street Level Imagery</vt:lpstr>
      <vt:lpstr>Outline</vt:lpstr>
      <vt:lpstr>Introduction</vt:lpstr>
      <vt:lpstr>Introduction</vt:lpstr>
      <vt:lpstr>Related Work</vt:lpstr>
      <vt:lpstr>Transitions between Bubbles and Street Slide</vt:lpstr>
      <vt:lpstr>An As-Perspective-as-Possible Panorama Algorithm</vt:lpstr>
      <vt:lpstr>An As-Perspective-as-Possible Panorama Algorithm</vt:lpstr>
      <vt:lpstr>An As-Perspective-as-Possible Panorama Algorithm</vt:lpstr>
      <vt:lpstr>A Hyper-Perspective Panorama</vt:lpstr>
      <vt:lpstr>A Hyper-Perspective Panorama</vt:lpstr>
      <vt:lpstr>Discussion of the Alternative Constructions</vt:lpstr>
      <vt:lpstr>Image Alignment</vt:lpstr>
      <vt:lpstr>Rendering the Multi-Perspective Panorama</vt:lpstr>
      <vt:lpstr>Annotations</vt:lpstr>
      <vt:lpstr>User Study</vt:lpstr>
      <vt:lpstr>User Study</vt:lpstr>
      <vt:lpstr>Study Results</vt:lpstr>
      <vt:lpstr>Future Work</vt:lpstr>
      <vt:lpstr>Future Work</vt:lpstr>
      <vt:lpstr>Slide 21</vt:lpstr>
      <vt:lpstr>Slide 22</vt:lpstr>
      <vt:lpstr>Slide 23</vt:lpstr>
    </vt:vector>
  </TitlesOfParts>
  <Company>ntust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qqdot</dc:creator>
  <cp:lastModifiedBy>qqdot</cp:lastModifiedBy>
  <cp:revision>142</cp:revision>
  <dcterms:created xsi:type="dcterms:W3CDTF">2010-12-15T03:42:16Z</dcterms:created>
  <dcterms:modified xsi:type="dcterms:W3CDTF">2010-12-20T00:59:45Z</dcterms:modified>
</cp:coreProperties>
</file>