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715" r:id="rId2"/>
  </p:sldMasterIdLst>
  <p:notesMasterIdLst>
    <p:notesMasterId r:id="rId36"/>
  </p:notesMasterIdLst>
  <p:sldIdLst>
    <p:sldId id="256" r:id="rId3"/>
    <p:sldId id="257" r:id="rId4"/>
    <p:sldId id="329" r:id="rId5"/>
    <p:sldId id="340" r:id="rId6"/>
    <p:sldId id="348" r:id="rId7"/>
    <p:sldId id="349" r:id="rId8"/>
    <p:sldId id="305" r:id="rId9"/>
    <p:sldId id="335" r:id="rId10"/>
    <p:sldId id="285" r:id="rId11"/>
    <p:sldId id="262" r:id="rId12"/>
    <p:sldId id="277" r:id="rId13"/>
    <p:sldId id="339" r:id="rId14"/>
    <p:sldId id="331" r:id="rId15"/>
    <p:sldId id="316" r:id="rId16"/>
    <p:sldId id="354" r:id="rId17"/>
    <p:sldId id="273" r:id="rId18"/>
    <p:sldId id="312" r:id="rId19"/>
    <p:sldId id="350" r:id="rId20"/>
    <p:sldId id="351" r:id="rId21"/>
    <p:sldId id="318" r:id="rId22"/>
    <p:sldId id="313" r:id="rId23"/>
    <p:sldId id="353" r:id="rId24"/>
    <p:sldId id="355" r:id="rId25"/>
    <p:sldId id="356" r:id="rId26"/>
    <p:sldId id="357" r:id="rId27"/>
    <p:sldId id="311" r:id="rId28"/>
    <p:sldId id="352" r:id="rId29"/>
    <p:sldId id="322" r:id="rId30"/>
    <p:sldId id="321" r:id="rId31"/>
    <p:sldId id="328" r:id="rId32"/>
    <p:sldId id="332" r:id="rId33"/>
    <p:sldId id="307" r:id="rId34"/>
    <p:sldId id="334" r:id="rId35"/>
  </p:sldIdLst>
  <p:sldSz cx="9144000" cy="6858000" type="screen4x3"/>
  <p:notesSz cx="6797675" cy="987425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000000"/>
    <a:srgbClr val="CCFFCC"/>
    <a:srgbClr val="FFFFCC"/>
    <a:srgbClr val="CCECFF"/>
    <a:srgbClr val="0000FF"/>
    <a:srgbClr val="FF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79" autoAdjust="0"/>
    <p:restoredTop sz="83750" autoAdjust="0"/>
  </p:normalViewPr>
  <p:slideViewPr>
    <p:cSldViewPr>
      <p:cViewPr>
        <p:scale>
          <a:sx n="110" d="100"/>
          <a:sy n="110" d="100"/>
        </p:scale>
        <p:origin x="-164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54"/>
    </p:cViewPr>
  </p:sorterViewPr>
  <p:notesViewPr>
    <p:cSldViewPr>
      <p:cViewPr varScale="1">
        <p:scale>
          <a:sx n="97" d="100"/>
          <a:sy n="97" d="100"/>
        </p:scale>
        <p:origin x="-3618" y="-108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6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66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6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0C209F-CB78-4BC5-9CB4-01A85A7A21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72559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F9C4AF81-565F-4AA9-90E3-D528A967866D}" type="slidenum">
              <a:rPr lang="en-US" altLang="zh-TW" smtClean="0"/>
              <a:pPr eaLnBrk="1" hangingPunct="1"/>
              <a:t>1</a:t>
            </a:fld>
            <a:endParaRPr lang="en-US" altLang="zh-TW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BD71A97C-21AC-42CC-BAB4-40C81AA9019A}" type="slidenum">
              <a:rPr lang="en-US" altLang="zh-TW" smtClean="0"/>
              <a:pPr eaLnBrk="1" hangingPunct="1"/>
              <a:t>10</a:t>
            </a:fld>
            <a:endParaRPr lang="en-US" altLang="zh-TW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zh-TW" altLang="en-US" smtClean="0"/>
              <a:t>語言模型</a:t>
            </a:r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It mean a sentence is  made by the T words</a:t>
            </a:r>
          </a:p>
          <a:p>
            <a:pPr eaLnBrk="1" hangingPunct="1"/>
            <a:r>
              <a:rPr lang="zh-TW" altLang="en-US" smtClean="0"/>
              <a:t>這表示一個句子</a:t>
            </a:r>
            <a:r>
              <a:rPr lang="en-US" altLang="zh-TW" smtClean="0"/>
              <a:t>(S)</a:t>
            </a:r>
            <a:r>
              <a:rPr lang="zh-TW" altLang="en-US" smtClean="0"/>
              <a:t>由</a:t>
            </a:r>
            <a:r>
              <a:rPr lang="en-US" altLang="zh-TW" smtClean="0"/>
              <a:t>T</a:t>
            </a:r>
            <a:r>
              <a:rPr lang="zh-TW" altLang="en-US" smtClean="0"/>
              <a:t>個</a:t>
            </a:r>
            <a:r>
              <a:rPr lang="en-US" altLang="zh-TW" smtClean="0"/>
              <a:t>word</a:t>
            </a:r>
            <a:r>
              <a:rPr lang="zh-TW" altLang="en-US" smtClean="0"/>
              <a:t>組成，每個的機率</a:t>
            </a:r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But it time cost is to high, so they used n-gram model</a:t>
            </a:r>
          </a:p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1C8EC922-4201-4648-8C32-B40DA6D6BECA}" type="slidenum">
              <a:rPr lang="en-US" altLang="zh-TW" smtClean="0"/>
              <a:pPr eaLnBrk="1" hangingPunct="1"/>
              <a:t>11</a:t>
            </a:fld>
            <a:endParaRPr lang="en-US" altLang="zh-TW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Used the traditional LM, we need to calculate all the character </a:t>
            </a:r>
          </a:p>
          <a:p>
            <a:pPr eaLnBrk="1" hangingPunct="1"/>
            <a:r>
              <a:rPr lang="zh-TW" altLang="en-US" smtClean="0"/>
              <a:t>如果使用傳統的</a:t>
            </a:r>
            <a:r>
              <a:rPr lang="en-US" altLang="zh-TW" smtClean="0"/>
              <a:t>LM, </a:t>
            </a:r>
            <a:r>
              <a:rPr lang="zh-TW" altLang="en-US" smtClean="0"/>
              <a:t>需要計算所有的字符</a:t>
            </a:r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And they improved the LM used n-gram, then it just need prior few words</a:t>
            </a:r>
          </a:p>
          <a:p>
            <a:pPr eaLnBrk="1" hangingPunct="1"/>
            <a:r>
              <a:rPr lang="zh-TW" altLang="en-US" smtClean="0"/>
              <a:t>他們用</a:t>
            </a:r>
            <a:r>
              <a:rPr lang="en-US" altLang="zh-TW" smtClean="0"/>
              <a:t>n-gram</a:t>
            </a:r>
            <a:r>
              <a:rPr lang="zh-TW" altLang="en-US" smtClean="0"/>
              <a:t>去改進</a:t>
            </a:r>
            <a:r>
              <a:rPr lang="en-US" altLang="zh-TW" smtClean="0"/>
              <a:t>LM, </a:t>
            </a:r>
            <a:r>
              <a:rPr lang="zh-TW" altLang="en-US" smtClean="0"/>
              <a:t>可以只用少少的幾個相關詞計算</a:t>
            </a:r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4CB8AE57-04C1-4C25-A502-545800A48A26}" type="slidenum">
              <a:rPr lang="en-US" altLang="zh-TW" smtClean="0"/>
              <a:pPr eaLnBrk="1" hangingPunct="1"/>
              <a:t>12</a:t>
            </a:fld>
            <a:endParaRPr lang="en-US" altLang="zh-TW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mtClean="0"/>
              <a:t>If they used L=3 and find out from the Lexicon space</a:t>
            </a:r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Lexicon space</a:t>
            </a:r>
            <a:endParaRPr lang="zh-TW" altLang="zh-TW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4A926A7C-18C3-4447-A437-1DBDED0BDEC0}" type="slidenum">
              <a:rPr lang="en-US" altLang="zh-TW" smtClean="0"/>
              <a:pPr eaLnBrk="1" hangingPunct="1"/>
              <a:t>13</a:t>
            </a:fld>
            <a:endParaRPr lang="en-US" altLang="zh-TW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22B56454-3897-47B2-8CF4-C79A764501B3}" type="slidenum">
              <a:rPr lang="en-US" altLang="zh-TW" smtClean="0"/>
              <a:pPr eaLnBrk="1" hangingPunct="1"/>
              <a:t>14</a:t>
            </a:fld>
            <a:endParaRPr lang="en-US" altLang="zh-TW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zh-TW" altLang="en-US" smtClean="0"/>
              <a:t>放入文字</a:t>
            </a:r>
            <a:endParaRPr lang="en-US" altLang="zh-TW" smtClean="0"/>
          </a:p>
          <a:p>
            <a:pPr eaLnBrk="1" hangingPunct="1"/>
            <a:r>
              <a:rPr lang="en-US" altLang="zh-TW" smtClean="0">
                <a:sym typeface="Wingdings" pitchFamily="2" charset="2"/>
              </a:rPr>
              <a:t>used CKIP to find out dubious word(</a:t>
            </a:r>
            <a:r>
              <a:rPr lang="zh-TW" altLang="en-US" smtClean="0"/>
              <a:t>用</a:t>
            </a:r>
            <a:r>
              <a:rPr lang="en-US" altLang="zh-TW" smtClean="0"/>
              <a:t>CKIP</a:t>
            </a:r>
            <a:r>
              <a:rPr lang="zh-TW" altLang="en-US" smtClean="0"/>
              <a:t>找出可疑的字</a:t>
            </a:r>
            <a:r>
              <a:rPr lang="en-US" altLang="zh-TW" smtClean="0"/>
              <a:t>)</a:t>
            </a:r>
          </a:p>
          <a:p>
            <a:pPr eaLnBrk="1" hangingPunct="1"/>
            <a:r>
              <a:rPr lang="en-US" altLang="zh-TW" smtClean="0">
                <a:sym typeface="Wingdings" pitchFamily="2" charset="2"/>
              </a:rPr>
              <a:t>used dictionary-based</a:t>
            </a:r>
            <a:r>
              <a:rPr lang="zh-TW" altLang="en-US" smtClean="0">
                <a:sym typeface="Wingdings" pitchFamily="2" charset="2"/>
              </a:rPr>
              <a:t> </a:t>
            </a:r>
            <a:r>
              <a:rPr lang="en-US" altLang="zh-TW" smtClean="0">
                <a:sym typeface="Wingdings" pitchFamily="2" charset="2"/>
              </a:rPr>
              <a:t>to find out the best word(</a:t>
            </a:r>
            <a:r>
              <a:rPr lang="zh-TW" altLang="en-US" smtClean="0">
                <a:sym typeface="Wingdings" pitchFamily="2" charset="2"/>
              </a:rPr>
              <a:t>用基於辭典的方式找出最佳字</a:t>
            </a:r>
            <a:r>
              <a:rPr lang="en-US" altLang="zh-TW" smtClean="0">
                <a:sym typeface="Wingdings" pitchFamily="2" charset="2"/>
              </a:rPr>
              <a:t>)</a:t>
            </a:r>
          </a:p>
          <a:p>
            <a:pPr eaLnBrk="1" hangingPunct="1"/>
            <a:r>
              <a:rPr lang="en-US" altLang="zh-TW" smtClean="0">
                <a:sym typeface="Wingdings" pitchFamily="2" charset="2"/>
              </a:rPr>
              <a:t>(used LM</a:t>
            </a:r>
            <a:r>
              <a:rPr lang="zh-TW" altLang="en-US" smtClean="0">
                <a:sym typeface="Wingdings" pitchFamily="2" charset="2"/>
              </a:rPr>
              <a:t>、</a:t>
            </a:r>
            <a:r>
              <a:rPr lang="en-US" altLang="zh-TW" smtClean="0">
                <a:sym typeface="Wingdings" pitchFamily="2" charset="2"/>
              </a:rPr>
              <a:t>Lexicon</a:t>
            </a:r>
            <a:r>
              <a:rPr lang="zh-TW" altLang="en-US" smtClean="0">
                <a:sym typeface="Wingdings" pitchFamily="2" charset="2"/>
              </a:rPr>
              <a:t>、</a:t>
            </a:r>
            <a:r>
              <a:rPr lang="en-US" altLang="zh-TW" smtClean="0">
                <a:sym typeface="Wingdings" pitchFamily="2" charset="2"/>
              </a:rPr>
              <a:t>confusing word set)</a:t>
            </a:r>
          </a:p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39D888-0851-4A2D-AD55-DE53D4190E5B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8C6A2DB4-0E0B-469E-801F-10ED0AF27230}" type="slidenum">
              <a:rPr lang="en-US" altLang="zh-TW" smtClean="0"/>
              <a:pPr eaLnBrk="1" hangingPunct="1"/>
              <a:t>16</a:t>
            </a:fld>
            <a:endParaRPr lang="en-US" altLang="zh-TW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zh-TW" altLang="en-US" smtClean="0"/>
              <a:t>用空格隔開</a:t>
            </a:r>
            <a:br>
              <a:rPr lang="zh-TW" altLang="en-US" smtClean="0"/>
            </a:br>
            <a:r>
              <a:rPr lang="zh-TW" altLang="en-US" smtClean="0"/>
              <a:t>伴隨著詞性標註，例如：語言（ ） （</a:t>
            </a:r>
            <a:r>
              <a:rPr lang="en-US" altLang="zh-TW" smtClean="0"/>
              <a:t>Na</a:t>
            </a:r>
            <a:r>
              <a:rPr lang="zh-TW" altLang="en-US" smtClean="0"/>
              <a:t>）</a:t>
            </a:r>
            <a:br>
              <a:rPr lang="zh-TW" altLang="en-US" smtClean="0"/>
            </a:br>
            <a:r>
              <a:rPr lang="zh-TW" altLang="en-US" smtClean="0"/>
              <a:t>附問號，如果不正確的話存在</a:t>
            </a:r>
            <a:endParaRPr lang="zh-TW" altLang="zh-TW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79B29689-DC84-47E4-84F3-66A7D91E55E0}" type="slidenum">
              <a:rPr lang="en-US" altLang="zh-TW" smtClean="0"/>
              <a:pPr eaLnBrk="1" hangingPunct="1"/>
              <a:t>17</a:t>
            </a:fld>
            <a:endParaRPr lang="en-US" altLang="zh-TW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mtClean="0"/>
              <a:t>They remove pos tags but retain question marks</a:t>
            </a:r>
          </a:p>
          <a:p>
            <a:pPr eaLnBrk="1" hangingPunct="1"/>
            <a:r>
              <a:rPr lang="zh-TW" altLang="en-US" smtClean="0"/>
              <a:t>他們移除了有詞性標註的，留下有問號的</a:t>
            </a:r>
            <a:endParaRPr lang="zh-TW" altLang="zh-TW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7446C055-CF90-4986-BF91-3D56C02B6CDC}" type="slidenum">
              <a:rPr lang="en-US" altLang="zh-TW" smtClean="0"/>
              <a:pPr eaLnBrk="1" hangingPunct="1"/>
              <a:t>18</a:t>
            </a:fld>
            <a:endParaRPr lang="en-US" altLang="zh-TW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mtClean="0"/>
              <a:t>They remove pos tags but retain question marks</a:t>
            </a:r>
          </a:p>
          <a:p>
            <a:pPr eaLnBrk="1" hangingPunct="1"/>
            <a:r>
              <a:rPr lang="zh-TW" altLang="en-US" smtClean="0"/>
              <a:t>他們移除了有詞性標註的，留下有問號的</a:t>
            </a:r>
            <a:endParaRPr lang="zh-TW" altLang="zh-TW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B36D8FCC-2A03-4522-B5F1-2A35EABB0C1F}" type="slidenum">
              <a:rPr lang="en-US" altLang="zh-TW" smtClean="0"/>
              <a:pPr eaLnBrk="1" hangingPunct="1"/>
              <a:t>19</a:t>
            </a:fld>
            <a:endParaRPr lang="en-US" altLang="zh-TW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mtClean="0"/>
              <a:t>They remove pos tags but retain question marks</a:t>
            </a:r>
          </a:p>
          <a:p>
            <a:pPr eaLnBrk="1" hangingPunct="1"/>
            <a:r>
              <a:rPr lang="zh-TW" altLang="en-US" smtClean="0"/>
              <a:t>他們移除了有詞性標註的，留下有問號的</a:t>
            </a:r>
            <a:endParaRPr lang="zh-TW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ACF7F2ED-C4CF-4F81-BE5E-911B0AC80717}" type="slidenum">
              <a:rPr lang="en-US" altLang="zh-TW" smtClean="0"/>
              <a:pPr eaLnBrk="1" hangingPunct="1"/>
              <a:t>2</a:t>
            </a:fld>
            <a:endParaRPr lang="en-US" altLang="zh-TW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C77F08F1-7B12-4774-A2CE-28E7E466C63C}" type="slidenum">
              <a:rPr lang="en-US" altLang="zh-TW" smtClean="0"/>
              <a:pPr eaLnBrk="1" hangingPunct="1"/>
              <a:t>20</a:t>
            </a:fld>
            <a:endParaRPr lang="en-US" altLang="zh-TW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F9A5223C-3F6C-4023-8B4F-383395AC9F10}" type="slidenum">
              <a:rPr lang="en-US" altLang="zh-TW" smtClean="0"/>
              <a:pPr eaLnBrk="1" hangingPunct="1"/>
              <a:t>21</a:t>
            </a:fld>
            <a:endParaRPr lang="en-US" altLang="zh-TW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mtClean="0"/>
              <a:t>After error detection, then start to do the error correction</a:t>
            </a:r>
          </a:p>
          <a:p>
            <a:pPr eaLnBrk="1" hangingPunct="1"/>
            <a:r>
              <a:rPr lang="zh-TW" altLang="en-US" smtClean="0"/>
              <a:t>做完錯字檢測後，開始做校正動作</a:t>
            </a:r>
            <a:endParaRPr lang="zh-TW" altLang="zh-TW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300459-A373-4A37-AC76-500F84F8B09D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74B42712-DBBD-42B5-963C-6EBF58B2AC18}" type="slidenum">
              <a:rPr lang="en-US" altLang="zh-TW" smtClean="0"/>
              <a:pPr eaLnBrk="1" hangingPunct="1"/>
              <a:t>23</a:t>
            </a:fld>
            <a:endParaRPr lang="en-US" altLang="zh-TW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3E53DC9A-C419-4CCC-B365-CDE33B52EE09}" type="slidenum">
              <a:rPr lang="en-US" altLang="zh-TW" smtClean="0"/>
              <a:pPr eaLnBrk="1" hangingPunct="1"/>
              <a:t>24</a:t>
            </a:fld>
            <a:endParaRPr lang="en-US" altLang="zh-TW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mtClean="0"/>
              <a:t>homophone </a:t>
            </a:r>
            <a:r>
              <a:rPr lang="zh-TW" altLang="en-US" smtClean="0"/>
              <a:t>同音字</a:t>
            </a:r>
            <a:endParaRPr lang="zh-TW" altLang="zh-TW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EED19DE1-CB82-471B-8D97-A89BA4972F05}" type="slidenum">
              <a:rPr lang="en-US" altLang="zh-TW" smtClean="0"/>
              <a:pPr eaLnBrk="1" hangingPunct="1"/>
              <a:t>25</a:t>
            </a:fld>
            <a:endParaRPr lang="en-US" altLang="zh-TW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2CC82E09-44D7-453A-AD72-940D61ECEBD4}" type="slidenum">
              <a:rPr lang="en-US" altLang="zh-TW" smtClean="0"/>
              <a:pPr eaLnBrk="1" hangingPunct="1"/>
              <a:t>26</a:t>
            </a:fld>
            <a:endParaRPr lang="en-US" altLang="zh-TW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mtClean="0"/>
              <a:t>They retain question marks, and find out the candidate word</a:t>
            </a:r>
          </a:p>
          <a:p>
            <a:pPr eaLnBrk="1" hangingPunct="1"/>
            <a:r>
              <a:rPr lang="zh-TW" altLang="en-US" smtClean="0"/>
              <a:t>他們找出問號的地方</a:t>
            </a:r>
            <a:r>
              <a:rPr lang="en-US" altLang="zh-TW" smtClean="0"/>
              <a:t>,</a:t>
            </a:r>
            <a:r>
              <a:rPr lang="zh-TW" altLang="en-US" smtClean="0"/>
              <a:t>然後找出候選字</a:t>
            </a:r>
            <a:endParaRPr lang="zh-TW" altLang="zh-TW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BA98CE-2A69-4EDC-91F8-D38115D4C52D}" type="slidenum">
              <a:rPr lang="en-US" altLang="zh-TW"/>
              <a:pPr/>
              <a:t>27</a:t>
            </a:fld>
            <a:endParaRPr lang="en-US" altLang="zh-TW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B4AD10A2-9019-4B77-B7B7-DCDFC193D947}" type="slidenum">
              <a:rPr lang="en-US" altLang="zh-TW" smtClean="0"/>
              <a:pPr eaLnBrk="1" hangingPunct="1"/>
              <a:t>28</a:t>
            </a:fld>
            <a:endParaRPr lang="en-US" altLang="zh-TW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mtClean="0"/>
              <a:t>Optimal word extraction</a:t>
            </a:r>
          </a:p>
          <a:p>
            <a:pPr eaLnBrk="1" hangingPunct="1"/>
            <a:r>
              <a:rPr lang="zh-TW" altLang="en-US" smtClean="0"/>
              <a:t>最佳提取字</a:t>
            </a:r>
            <a:endParaRPr lang="zh-TW" altLang="zh-TW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D6A095EB-9EE7-4000-B6E9-5F8DD85D1082}" type="slidenum">
              <a:rPr lang="en-US" altLang="zh-TW" smtClean="0"/>
              <a:pPr eaLnBrk="1" hangingPunct="1"/>
              <a:t>29</a:t>
            </a:fld>
            <a:endParaRPr lang="en-US" altLang="zh-TW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mtClean="0"/>
              <a:t>After they get the dubious word , then set the windows size(the longest candidate words plus one)</a:t>
            </a:r>
          </a:p>
          <a:p>
            <a:pPr eaLnBrk="1" hangingPunct="1"/>
            <a:r>
              <a:rPr lang="zh-TW" altLang="en-US" smtClean="0"/>
              <a:t>他們找出可疑字後，訂定</a:t>
            </a:r>
            <a:r>
              <a:rPr lang="en-US" altLang="zh-TW" smtClean="0"/>
              <a:t>windows size(</a:t>
            </a:r>
            <a:r>
              <a:rPr lang="zh-TW" altLang="en-US" smtClean="0"/>
              <a:t>最常候選字長度加一</a:t>
            </a:r>
            <a:r>
              <a:rPr lang="en-US" altLang="zh-TW" smtClean="0"/>
              <a:t>)</a:t>
            </a:r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And use candidate to replace the dubious, and return the best one</a:t>
            </a:r>
          </a:p>
          <a:p>
            <a:pPr eaLnBrk="1" hangingPunct="1"/>
            <a:r>
              <a:rPr lang="zh-TW" altLang="en-US" smtClean="0"/>
              <a:t>用候選字來取代可疑字，然後回傳最好的一個</a:t>
            </a:r>
            <a:endParaRPr lang="en-US" altLang="zh-TW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D0522E17-FC26-4D5D-A8E1-FBB112A4746B}" type="slidenum">
              <a:rPr lang="en-US" altLang="zh-TW" smtClean="0"/>
              <a:pPr eaLnBrk="1" hangingPunct="1"/>
              <a:t>3</a:t>
            </a:fld>
            <a:endParaRPr lang="en-US" altLang="zh-TW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E85299A3-D2DB-4BFD-B129-03DB86AF9129}" type="slidenum">
              <a:rPr lang="en-US" altLang="zh-TW" smtClean="0"/>
              <a:pPr eaLnBrk="1" hangingPunct="1"/>
              <a:t>30</a:t>
            </a:fld>
            <a:endParaRPr lang="en-US" altLang="zh-TW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1235A2C1-139B-428E-9608-7B0BC6F86A4D}" type="slidenum">
              <a:rPr lang="en-US" altLang="zh-TW" smtClean="0"/>
              <a:pPr eaLnBrk="1" hangingPunct="1"/>
              <a:t>31</a:t>
            </a:fld>
            <a:endParaRPr lang="en-US" altLang="zh-TW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3AC6ABBA-0529-494C-9728-863CC089E46A}" type="slidenum">
              <a:rPr lang="en-US" altLang="zh-TW" smtClean="0"/>
              <a:pPr eaLnBrk="1" hangingPunct="1"/>
              <a:t>32</a:t>
            </a:fld>
            <a:endParaRPr lang="en-US" altLang="zh-TW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3B2F097B-965F-4A7C-AAA2-74D87C1703DE}" type="slidenum">
              <a:rPr lang="en-US" altLang="zh-TW" smtClean="0"/>
              <a:pPr eaLnBrk="1" hangingPunct="1"/>
              <a:t>33</a:t>
            </a:fld>
            <a:endParaRPr lang="en-US" altLang="zh-TW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mtClean="0"/>
              <a:t>precise rate is more better than Microsoft</a:t>
            </a:r>
            <a:endParaRPr lang="zh-TW" altLang="zh-TW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606C3BA6-E4D4-4774-8797-14D4BC76DA51}" type="slidenum">
              <a:rPr lang="en-US" altLang="zh-TW" smtClean="0"/>
              <a:pPr eaLnBrk="1" hangingPunct="1"/>
              <a:t>4</a:t>
            </a:fld>
            <a:endParaRPr lang="en-US" altLang="zh-TW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mtClean="0"/>
              <a:t>There has some similar pronunciation</a:t>
            </a:r>
            <a:r>
              <a:rPr lang="zh-TW" altLang="en-US" smtClean="0"/>
              <a:t> </a:t>
            </a:r>
            <a:r>
              <a:rPr lang="en-US" altLang="zh-TW" smtClean="0"/>
              <a:t>mistake</a:t>
            </a:r>
          </a:p>
          <a:p>
            <a:pPr eaLnBrk="1" hangingPunct="1"/>
            <a:r>
              <a:rPr lang="zh-TW" altLang="en-US" smtClean="0"/>
              <a:t>這裡有一些相識發音的錯誤</a:t>
            </a:r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First is </a:t>
            </a:r>
            <a:r>
              <a:rPr lang="en-US" altLang="zh-TW" b="1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mispronounced </a:t>
            </a:r>
          </a:p>
          <a:p>
            <a:pPr eaLnBrk="1" hangingPunct="1"/>
            <a:r>
              <a:rPr lang="zh-TW" altLang="en-US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第一是發錯音</a:t>
            </a:r>
            <a:endParaRPr lang="zh-TW" altLang="zh-TW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9ED95A76-66C2-41E5-8536-91AB0D604475}" type="slidenum">
              <a:rPr lang="en-US" altLang="zh-TW" smtClean="0"/>
              <a:pPr eaLnBrk="1" hangingPunct="1"/>
              <a:t>5</a:t>
            </a:fld>
            <a:endParaRPr lang="en-US" altLang="zh-TW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mtClean="0"/>
              <a:t>Second is </a:t>
            </a:r>
            <a:r>
              <a:rPr lang="en-US" altLang="zh-TW" b="1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misused </a:t>
            </a:r>
          </a:p>
          <a:p>
            <a:pPr eaLnBrk="1" hangingPunct="1"/>
            <a:r>
              <a:rPr lang="zh-TW" altLang="en-US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第二是誤用</a:t>
            </a:r>
            <a:endParaRPr lang="en-US" altLang="zh-TW" smtClean="0">
              <a:solidFill>
                <a:srgbClr val="0000FF"/>
              </a:solidFill>
              <a:latin typeface="Times New Roman" pitchFamily="18" charset="0"/>
              <a:ea typeface="標楷體" pitchFamily="65" charset="-120"/>
            </a:endParaRPr>
          </a:p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34DD5927-301F-44DB-A722-C9B74A2F128D}" type="slidenum">
              <a:rPr lang="en-US" altLang="zh-TW" smtClean="0"/>
              <a:pPr eaLnBrk="1" hangingPunct="1"/>
              <a:t>6</a:t>
            </a:fld>
            <a:endParaRPr lang="en-US" altLang="zh-TW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mtClean="0"/>
              <a:t>And third also is misused</a:t>
            </a:r>
          </a:p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230664F2-91D3-4F60-8647-679A92FD57C2}" type="slidenum">
              <a:rPr lang="en-US" altLang="zh-TW" smtClean="0"/>
              <a:pPr eaLnBrk="1" hangingPunct="1"/>
              <a:t>7</a:t>
            </a:fld>
            <a:endParaRPr lang="en-US" altLang="zh-TW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mtClean="0"/>
              <a:t>When we input a sentence : </a:t>
            </a:r>
            <a:r>
              <a:rPr lang="zh-TW" altLang="en-US" smtClean="0"/>
              <a:t>透過活動向青少年灌輸知識</a:t>
            </a:r>
            <a:endParaRPr lang="en-US" altLang="zh-TW" smtClean="0"/>
          </a:p>
          <a:p>
            <a:pPr eaLnBrk="1" hangingPunct="1"/>
            <a:r>
              <a:rPr lang="zh-TW" altLang="en-US" smtClean="0"/>
              <a:t>當輸入一個句子</a:t>
            </a:r>
            <a:r>
              <a:rPr lang="en-US" altLang="zh-TW" smtClean="0"/>
              <a:t> :</a:t>
            </a:r>
            <a:r>
              <a:rPr lang="zh-TW" altLang="en-US" smtClean="0"/>
              <a:t>透過活動向青少年灌輸知識</a:t>
            </a:r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And will find out some </a:t>
            </a:r>
          </a:p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243072B6-A5A4-4FCD-8343-C5822231B980}" type="slidenum">
              <a:rPr lang="en-US" altLang="zh-TW" smtClean="0"/>
              <a:pPr eaLnBrk="1" hangingPunct="1"/>
              <a:t>8</a:t>
            </a:fld>
            <a:endParaRPr lang="en-US" altLang="zh-TW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mtClean="0"/>
              <a:t>They want to know how to find out these error and correct it?</a:t>
            </a:r>
          </a:p>
          <a:p>
            <a:pPr eaLnBrk="1" hangingPunct="1"/>
            <a:r>
              <a:rPr lang="zh-TW" altLang="en-US" smtClean="0"/>
              <a:t>如何有效發現和糾正這些錯誤</a:t>
            </a:r>
            <a:endParaRPr lang="zh-TW" altLang="zh-TW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8F28FAFE-FDD8-4294-8723-F2AED39147E0}" type="slidenum">
              <a:rPr lang="en-US" altLang="zh-TW" smtClean="0"/>
              <a:pPr eaLnBrk="1" hangingPunct="1"/>
              <a:t>9</a:t>
            </a:fld>
            <a:endParaRPr lang="en-US" altLang="zh-TW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mtClean="0"/>
              <a:t>CKIP </a:t>
            </a:r>
            <a:r>
              <a:rPr lang="zh-TW" altLang="en-US" smtClean="0"/>
              <a:t>分詞系統</a:t>
            </a:r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They use two of services from CKIP </a:t>
            </a:r>
          </a:p>
          <a:p>
            <a:pPr eaLnBrk="1" hangingPunct="1"/>
            <a:r>
              <a:rPr lang="zh-TW" altLang="en-US" smtClean="0"/>
              <a:t>他們用了兩種服務</a:t>
            </a:r>
            <a:endParaRPr lang="en-US" altLang="zh-TW" smtClean="0"/>
          </a:p>
          <a:p>
            <a:pPr eaLnBrk="1" hangingPunct="1"/>
            <a:r>
              <a:rPr lang="en-US" altLang="zh-TW" smtClean="0"/>
              <a:t>1.  </a:t>
            </a:r>
            <a:r>
              <a:rPr lang="zh-TW" altLang="en-US" smtClean="0"/>
              <a:t>未知詞的提取</a:t>
            </a:r>
            <a:br>
              <a:rPr lang="zh-TW" altLang="en-US" smtClean="0"/>
            </a:br>
            <a:r>
              <a:rPr lang="en-US" altLang="zh-TW" smtClean="0"/>
              <a:t>2.  </a:t>
            </a:r>
            <a:r>
              <a:rPr lang="zh-TW" altLang="en-US" smtClean="0"/>
              <a:t>詞性標註</a:t>
            </a:r>
            <a:endParaRPr lang="en-US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836127360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34925" y="64008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TW"/>
              <a:t>Date : 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1188" y="765175"/>
            <a:ext cx="7921625" cy="457200"/>
          </a:xfrm>
        </p:spPr>
        <p:txBody>
          <a:bodyPr/>
          <a:lstStyle>
            <a:lvl1pPr>
              <a:defRPr sz="1800">
                <a:latin typeface="Garamond" pitchFamily="18" charset="0"/>
                <a:ea typeface="微軟正黑體" pitchFamily="34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59788" y="6308725"/>
            <a:ext cx="550862" cy="457200"/>
          </a:xfrm>
        </p:spPr>
        <p:txBody>
          <a:bodyPr/>
          <a:lstStyle>
            <a:lvl1pPr>
              <a:defRPr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AD6C7BC3-50AF-4E28-A443-B019E1BA353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9252596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AAA97-16D7-490D-BCE4-F33F75EF9FE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136240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476250"/>
            <a:ext cx="2057400" cy="56546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476250"/>
            <a:ext cx="6019800" cy="56546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42DFA-300C-479A-AAD5-F8DF08AA30C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69739426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B10E-4C36-443A-B617-7D5A367CC34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3217462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81EB3-88DB-44CF-93C6-B6164F3A9B4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0415673"/>
      </p:ext>
    </p:extLst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3BA05-6197-4384-A044-54053E124F8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50732829"/>
      </p:ext>
    </p:extLst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Date :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6FD76-D4CD-4E63-A124-50F52636B3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0892956"/>
      </p:ext>
    </p:extLst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BBF41-C6E3-4F98-9878-D9FEDAE6A62C}" type="datetimeFigureOut">
              <a:rPr lang="zh-TW" altLang="en-US"/>
              <a:pPr>
                <a:defRPr/>
              </a:pPr>
              <a:t>2014/10/30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CA4EF-A2F2-48FF-928F-13CEC3998D4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89671318"/>
      </p:ext>
    </p:extLst>
  </p:cSld>
  <p:clrMapOvr>
    <a:masterClrMapping/>
  </p:clrMapOvr>
  <p:transition spd="slow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BBF41-C6E3-4F98-9878-D9FEDAE6A62C}" type="datetimeFigureOut">
              <a:rPr lang="zh-TW" altLang="en-US"/>
              <a:pPr>
                <a:defRPr/>
              </a:pPr>
              <a:t>2014/10/30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94647-383C-4FF3-A937-59C9230AE68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012181"/>
      </p:ext>
    </p:extLst>
  </p:cSld>
  <p:clrMapOvr>
    <a:masterClrMapping/>
  </p:clrMapOvr>
  <p:transition spd="slow">
    <p:randomBa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BBF41-C6E3-4F98-9878-D9FEDAE6A62C}" type="datetimeFigureOut">
              <a:rPr lang="zh-TW" altLang="en-US"/>
              <a:pPr>
                <a:defRPr/>
              </a:pPr>
              <a:t>2014/10/30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8723B-C7D5-4C61-9053-7758BC4590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9719812"/>
      </p:ext>
    </p:extLst>
  </p:cSld>
  <p:clrMapOvr>
    <a:masterClrMapping/>
  </p:clrMapOvr>
  <p:transition spd="slow">
    <p:randomBa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BBF41-C6E3-4F98-9878-D9FEDAE6A62C}" type="datetimeFigureOut">
              <a:rPr lang="zh-TW" altLang="en-US"/>
              <a:pPr>
                <a:defRPr/>
              </a:pPr>
              <a:t>2014/10/30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3610D-9130-46E4-85E7-2C924FBA342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6270671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1CBC2-0C89-4986-814B-E80D91EAD4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85452387"/>
      </p:ext>
    </p:extLst>
  </p:cSld>
  <p:clrMapOvr>
    <a:masterClrMapping/>
  </p:clrMapOvr>
  <p:transition spd="slow">
    <p:randomBar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BBF41-C6E3-4F98-9878-D9FEDAE6A62C}" type="datetimeFigureOut">
              <a:rPr lang="zh-TW" altLang="en-US"/>
              <a:pPr>
                <a:defRPr/>
              </a:pPr>
              <a:t>2014/10/30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B81F6-11A1-46AC-B321-E0E014918E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0466151"/>
      </p:ext>
    </p:extLst>
  </p:cSld>
  <p:clrMapOvr>
    <a:masterClrMapping/>
  </p:clrMapOvr>
  <p:transition spd="slow">
    <p:randomBar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BBF41-C6E3-4F98-9878-D9FEDAE6A62C}" type="datetimeFigureOut">
              <a:rPr lang="zh-TW" altLang="en-US"/>
              <a:pPr>
                <a:defRPr/>
              </a:pPr>
              <a:t>2014/10/30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D1C07-B159-4207-AB1A-F0239E822B1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02786527"/>
      </p:ext>
    </p:extLst>
  </p:cSld>
  <p:clrMapOvr>
    <a:masterClrMapping/>
  </p:clrMapOvr>
  <p:transition spd="slow">
    <p:randomBar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BBF41-C6E3-4F98-9878-D9FEDAE6A62C}" type="datetimeFigureOut">
              <a:rPr lang="zh-TW" altLang="en-US"/>
              <a:pPr>
                <a:defRPr/>
              </a:pPr>
              <a:t>2014/10/30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54F11-280F-4AF6-B853-C939BA67BFB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5550490"/>
      </p:ext>
    </p:extLst>
  </p:cSld>
  <p:clrMapOvr>
    <a:masterClrMapping/>
  </p:clrMapOvr>
  <p:transition spd="slow">
    <p:randomBar dir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BBF41-C6E3-4F98-9878-D9FEDAE6A62C}" type="datetimeFigureOut">
              <a:rPr lang="zh-TW" altLang="en-US"/>
              <a:pPr>
                <a:defRPr/>
              </a:pPr>
              <a:t>2014/10/30</a:t>
            </a:fld>
            <a:endParaRPr lang="zh-TW" alt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7824E-489B-4DFF-BAFE-7E5E256C47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25427384"/>
      </p:ext>
    </p:extLst>
  </p:cSld>
  <p:clrMapOvr>
    <a:masterClrMapping/>
  </p:clrMapOvr>
  <p:transition spd="slow">
    <p:randomBar dir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BBF41-C6E3-4F98-9878-D9FEDAE6A62C}" type="datetimeFigureOut">
              <a:rPr lang="zh-TW" altLang="en-US"/>
              <a:pPr>
                <a:defRPr/>
              </a:pPr>
              <a:t>2014/10/30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7081B-1843-4BEC-AA33-2DADF71054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7705767"/>
      </p:ext>
    </p:extLst>
  </p:cSld>
  <p:clrMapOvr>
    <a:masterClrMapping/>
  </p:clrMapOvr>
  <p:transition spd="slow">
    <p:randomBar dir="vert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BBF41-C6E3-4F98-9878-D9FEDAE6A62C}" type="datetimeFigureOut">
              <a:rPr lang="zh-TW" altLang="en-US"/>
              <a:pPr>
                <a:defRPr/>
              </a:pPr>
              <a:t>2014/10/30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F5FEB-4B93-4220-967C-9893481D47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50456282"/>
      </p:ext>
    </p:extLst>
  </p:cSld>
  <p:clrMapOvr>
    <a:masterClrMapping/>
  </p:clrMapOvr>
  <p:transition spd="slow">
    <p:randomBar dir="vert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0"/>
          </p:nvPr>
        </p:nvSpPr>
        <p:spPr>
          <a:xfrm>
            <a:off x="0" y="6400800"/>
            <a:ext cx="77406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>
          <a:xfrm>
            <a:off x="8388350" y="6308725"/>
            <a:ext cx="6477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AD159-8775-4550-9508-E784AECA9FF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90034440"/>
      </p:ext>
    </p:extLst>
  </p:cSld>
  <p:clrMapOvr>
    <a:masterClrMapping/>
  </p:clrMapOvr>
  <p:transition spd="slow">
    <p:randomBar dir="vert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>
          <a:xfrm>
            <a:off x="0" y="6400800"/>
            <a:ext cx="77406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8388350" y="6308725"/>
            <a:ext cx="6477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87010-44E6-40B5-A543-3AF30EB8764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9587196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399F4-6CAD-45AD-82BA-76C3AD470B2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17611243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D4034-6BDA-45DD-A703-AA7D79DD67E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6483249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12D58-94F3-4102-9F11-93EB3F16A3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26799335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0F23C-AC38-4E92-A918-519D17A482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30820007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C82C6-1A03-4869-8AC3-89C82955FB7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17373171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F3F92-E0EC-4B6F-9E85-D7C79EC808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3787606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4659A-8F6B-4E29-B2FF-13657DCB7A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59248402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0"/>
            <a:ext cx="8229600" cy="94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6931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7740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8350" y="6308725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2000" b="1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23032D7-57F4-4E46-8D7E-F023DA1946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81000" y="333375"/>
            <a:ext cx="8229600" cy="504825"/>
          </a:xfrm>
          <a:custGeom>
            <a:avLst/>
            <a:gdLst>
              <a:gd name="T0" fmla="*/ 0 w 1000"/>
              <a:gd name="T1" fmla="*/ 254848281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</p:sldLayoutIdLst>
  <p:transition spd="slow">
    <p:randomBar dir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標楷體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標楷體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標楷體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kumimoji="1"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kumimoji="1"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kumimoji="1"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0034943-A377-44EC-B06D-267773A7CD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D4F2F8D-9A41-46F8-89DE-779086FAFDDF}" type="datetime1">
              <a:rPr lang="en-US"/>
              <a:pPr>
                <a:defRPr/>
              </a:pPr>
              <a:t>10/30/2014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</p:sldLayoutIdLst>
  <p:transition spd="slow">
    <p:randomBar dir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pitchFamily="18" charset="-12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6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5.wmf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10" Type="http://schemas.openxmlformats.org/officeDocument/2006/relationships/image" Target="../media/image6.wmf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0363" y="1341438"/>
            <a:ext cx="8027987" cy="11525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100" dirty="0"/>
              <a:t>Error Detection and Correction Based on Chinese Phonemic Alphabet in Chinese Text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357563"/>
            <a:ext cx="8459788" cy="1800225"/>
          </a:xfrm>
        </p:spPr>
        <p:txBody>
          <a:bodyPr rtlCol="0"/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altLang="zh-TW" sz="2200" dirty="0" smtClean="0"/>
              <a:t>Chuen-Min Huang, </a:t>
            </a:r>
            <a:r>
              <a:rPr lang="en-US" altLang="zh-TW" sz="2200" dirty="0" smtClean="0"/>
              <a:t>Mei-Chen Wu, </a:t>
            </a:r>
            <a:r>
              <a:rPr lang="de-DE" altLang="zh-TW" sz="2200" dirty="0" smtClean="0"/>
              <a:t>Ching-Che Chang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de-DE" altLang="zh-TW" sz="2200" dirty="0" smtClean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altLang="zh-TW" sz="2200" dirty="0" smtClean="0"/>
              <a:t>Department of Information Management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altLang="zh-TW" sz="2200" dirty="0" smtClean="0"/>
              <a:t>National Yunlin University of Science &amp; Technology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altLang="zh-TW" sz="2200" dirty="0" smtClean="0"/>
              <a:t>Taiwan, R.O.C.</a:t>
            </a:r>
            <a:endParaRPr lang="de-DE" altLang="zh-TW" sz="2200" dirty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5F870D-8EB6-42C4-B270-CB768A2E49F2}" type="slidenum">
              <a:rPr lang="en-US" altLang="zh-TW" smtClean="0"/>
              <a:pPr/>
              <a:t>1</a:t>
            </a:fld>
            <a:endParaRPr lang="en-US" altLang="zh-TW" smtClean="0"/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0" y="-26988"/>
            <a:ext cx="6524625" cy="396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000" b="1">
                <a:latin typeface="Times New Roman" pitchFamily="18" charset="0"/>
              </a:rPr>
              <a:t>Modeling Decisions for Artificial Intelligence 2007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b="1" dirty="0"/>
              <a:t>Language Model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18487" cy="269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Predict the probability of a sentence made up of a sequence of words.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The relation of occurrences between words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Count how often each one occurs</a:t>
            </a:r>
          </a:p>
          <a:p>
            <a:pPr eaLnBrk="1" hangingPunct="1">
              <a:lnSpc>
                <a:spcPct val="90000"/>
              </a:lnSpc>
            </a:pPr>
            <a:endParaRPr lang="en-US" altLang="zh-TW" b="1" smtClean="0"/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Estimate the probability of a sequence of words</a:t>
            </a:r>
          </a:p>
        </p:txBody>
      </p:sp>
      <p:sp>
        <p:nvSpPr>
          <p:cNvPr id="26628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796E5A-E9CF-41EB-B668-6A72DCAB6264}" type="slidenum">
              <a:rPr lang="en-US" altLang="zh-TW" smtClean="0"/>
              <a:pPr/>
              <a:t>10</a:t>
            </a:fld>
            <a:endParaRPr lang="en-US" altLang="zh-TW" smtClean="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2979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26630" name="Object 4"/>
          <p:cNvGraphicFramePr>
            <a:graphicFrameLocks noChangeAspect="1"/>
          </p:cNvGraphicFramePr>
          <p:nvPr/>
        </p:nvGraphicFramePr>
        <p:xfrm>
          <a:off x="1260475" y="4221163"/>
          <a:ext cx="5832475" cy="196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8" name="Equation" r:id="rId4" imgW="2667000" imgH="901700" progId="Equation.DSMT4">
                  <p:embed/>
                </p:oleObj>
              </mc:Choice>
              <mc:Fallback>
                <p:oleObj name="Equation" r:id="rId4" imgW="2667000" imgH="901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5" y="4221163"/>
                        <a:ext cx="5832475" cy="196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266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26633" name="Rectangle 32"/>
          <p:cNvSpPr>
            <a:spLocks noChangeArrowheads="1"/>
          </p:cNvSpPr>
          <p:nvPr/>
        </p:nvSpPr>
        <p:spPr bwMode="auto">
          <a:xfrm>
            <a:off x="7308850" y="4724400"/>
            <a:ext cx="1008063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800">
                <a:latin typeface="Times New Roman" pitchFamily="18" charset="0"/>
              </a:rPr>
              <a:t>(1)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b="1"/>
              <a:t>n-gram Model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1438"/>
            <a:ext cx="8139113" cy="5334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sz="2600" dirty="0"/>
              <a:t>Markov Assumption</a:t>
            </a:r>
          </a:p>
          <a:p>
            <a:pPr marL="640080"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sz="2200" dirty="0"/>
              <a:t>The probability of the next word is related to the prior few words</a:t>
            </a:r>
          </a:p>
        </p:txBody>
      </p:sp>
      <p:sp>
        <p:nvSpPr>
          <p:cNvPr id="27652" name="投影片編號版面配置區 6"/>
          <p:cNvSpPr>
            <a:spLocks noGrp="1"/>
          </p:cNvSpPr>
          <p:nvPr>
            <p:ph type="sldNum" sz="quarter" idx="11"/>
          </p:nvPr>
        </p:nvSpPr>
        <p:spPr bwMode="auto">
          <a:xfrm>
            <a:off x="8532813" y="5661025"/>
            <a:ext cx="561975" cy="38417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E2F0B5-610A-4E6B-800E-070C942E6E8D}" type="slidenum">
              <a:rPr lang="en-US" altLang="zh-TW" smtClean="0"/>
              <a:pPr/>
              <a:t>11</a:t>
            </a:fld>
            <a:endParaRPr lang="en-US" altLang="zh-TW" smtClean="0"/>
          </a:p>
        </p:txBody>
      </p:sp>
      <p:grpSp>
        <p:nvGrpSpPr>
          <p:cNvPr id="41000" name="Group 40"/>
          <p:cNvGrpSpPr>
            <a:grpSpLocks/>
          </p:cNvGrpSpPr>
          <p:nvPr/>
        </p:nvGrpSpPr>
        <p:grpSpPr bwMode="auto">
          <a:xfrm>
            <a:off x="1187450" y="5300663"/>
            <a:ext cx="6480175" cy="863600"/>
            <a:chOff x="1111" y="3566"/>
            <a:chExt cx="4082" cy="544"/>
          </a:xfrm>
        </p:grpSpPr>
        <p:graphicFrame>
          <p:nvGraphicFramePr>
            <p:cNvPr id="27686" name="Object 14"/>
            <p:cNvGraphicFramePr>
              <a:graphicFrameLocks noChangeAspect="1"/>
            </p:cNvGraphicFramePr>
            <p:nvPr/>
          </p:nvGraphicFramePr>
          <p:xfrm>
            <a:off x="1111" y="3579"/>
            <a:ext cx="3221" cy="5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08" name="Equation" r:id="rId4" imgW="2616200" imgH="431800" progId="Equation.DSMT4">
                    <p:embed/>
                  </p:oleObj>
                </mc:Choice>
                <mc:Fallback>
                  <p:oleObj name="Equation" r:id="rId4" imgW="2616200" imgH="4318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1" y="3579"/>
                          <a:ext cx="3221" cy="5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87" name="Rectangle 39"/>
            <p:cNvSpPr>
              <a:spLocks noChangeArrowheads="1"/>
            </p:cNvSpPr>
            <p:nvPr/>
          </p:nvSpPr>
          <p:spPr bwMode="auto">
            <a:xfrm>
              <a:off x="4558" y="3566"/>
              <a:ext cx="635" cy="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2800">
                  <a:latin typeface="Times New Roman" pitchFamily="18" charset="0"/>
                </a:rPr>
                <a:t>(2)</a:t>
              </a:r>
            </a:p>
          </p:txBody>
        </p:sp>
      </p:grpSp>
      <p:sp>
        <p:nvSpPr>
          <p:cNvPr id="41001" name="Text Box 41"/>
          <p:cNvSpPr txBox="1">
            <a:spLocks noChangeArrowheads="1"/>
          </p:cNvSpPr>
          <p:nvPr/>
        </p:nvSpPr>
        <p:spPr bwMode="auto">
          <a:xfrm>
            <a:off x="1116013" y="2997200"/>
            <a:ext cx="6697662" cy="574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dist" eaLnBrk="1" hangingPunct="1"/>
            <a:r>
              <a:rPr lang="zh-TW" altLang="en-US" sz="32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透過活動向青少年貫輸知識</a:t>
            </a:r>
          </a:p>
        </p:txBody>
      </p:sp>
      <p:grpSp>
        <p:nvGrpSpPr>
          <p:cNvPr id="41018" name="Group 58"/>
          <p:cNvGrpSpPr>
            <a:grpSpLocks/>
          </p:cNvGrpSpPr>
          <p:nvPr/>
        </p:nvGrpSpPr>
        <p:grpSpPr bwMode="auto">
          <a:xfrm>
            <a:off x="900113" y="4076700"/>
            <a:ext cx="7316787" cy="720725"/>
            <a:chOff x="657" y="3702"/>
            <a:chExt cx="4609" cy="454"/>
          </a:xfrm>
        </p:grpSpPr>
        <p:grpSp>
          <p:nvGrpSpPr>
            <p:cNvPr id="27680" name="Group 33"/>
            <p:cNvGrpSpPr>
              <a:grpSpLocks/>
            </p:cNvGrpSpPr>
            <p:nvPr/>
          </p:nvGrpSpPr>
          <p:grpSpPr bwMode="auto">
            <a:xfrm>
              <a:off x="657" y="3702"/>
              <a:ext cx="1822" cy="454"/>
              <a:chOff x="612" y="1842"/>
              <a:chExt cx="1822" cy="454"/>
            </a:xfrm>
          </p:grpSpPr>
          <p:graphicFrame>
            <p:nvGraphicFramePr>
              <p:cNvPr id="27683" name="Object 11"/>
              <p:cNvGraphicFramePr>
                <a:graphicFrameLocks noChangeAspect="1"/>
              </p:cNvGraphicFramePr>
              <p:nvPr/>
            </p:nvGraphicFramePr>
            <p:xfrm>
              <a:off x="612" y="1842"/>
              <a:ext cx="1333" cy="3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709" name="Equation" r:id="rId6" imgW="889000" imgH="228600" progId="Equation.DSMT4">
                      <p:embed/>
                    </p:oleObj>
                  </mc:Choice>
                  <mc:Fallback>
                    <p:oleObj name="Equation" r:id="rId6" imgW="889000" imgH="228600" progId="Equation.DSMT4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12" y="1842"/>
                            <a:ext cx="1333" cy="34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pic>
            <p:nvPicPr>
              <p:cNvPr id="27684" name="Picture 24" descr="Maximum Likelihood Estimation1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09" y="1842"/>
                <a:ext cx="325" cy="3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685" name="Freeform 26"/>
              <p:cNvSpPr>
                <a:spLocks/>
              </p:cNvSpPr>
              <p:nvPr/>
            </p:nvSpPr>
            <p:spPr bwMode="auto">
              <a:xfrm>
                <a:off x="1292" y="2115"/>
                <a:ext cx="908" cy="181"/>
              </a:xfrm>
              <a:custGeom>
                <a:avLst/>
                <a:gdLst>
                  <a:gd name="T0" fmla="*/ 0 w 908"/>
                  <a:gd name="T1" fmla="*/ 0 h 181"/>
                  <a:gd name="T2" fmla="*/ 590 w 908"/>
                  <a:gd name="T3" fmla="*/ 181 h 181"/>
                  <a:gd name="T4" fmla="*/ 908 w 908"/>
                  <a:gd name="T5" fmla="*/ 0 h 18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08" h="181">
                    <a:moveTo>
                      <a:pt x="0" y="0"/>
                    </a:moveTo>
                    <a:cubicBezTo>
                      <a:pt x="219" y="90"/>
                      <a:pt x="439" y="181"/>
                      <a:pt x="590" y="181"/>
                    </a:cubicBezTo>
                    <a:cubicBezTo>
                      <a:pt x="741" y="181"/>
                      <a:pt x="824" y="90"/>
                      <a:pt x="908" y="0"/>
                    </a:cubicBezTo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aphicFrame>
          <p:nvGraphicFramePr>
            <p:cNvPr id="27681" name="Object 54"/>
            <p:cNvGraphicFramePr>
              <a:graphicFrameLocks noChangeAspect="1"/>
            </p:cNvGraphicFramePr>
            <p:nvPr/>
          </p:nvGraphicFramePr>
          <p:xfrm>
            <a:off x="3197" y="3702"/>
            <a:ext cx="2069" cy="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10" name="方程式" r:id="rId9" imgW="1371600" imgH="215900" progId="Equation.3">
                    <p:embed/>
                  </p:oleObj>
                </mc:Choice>
                <mc:Fallback>
                  <p:oleObj name="方程式" r:id="rId9" imgW="1371600" imgH="215900" progId="Equation.3">
                    <p:embed/>
                    <p:pic>
                      <p:nvPicPr>
                        <p:cNvPr id="0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7" y="3702"/>
                          <a:ext cx="2069" cy="3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82" name="Line 56"/>
            <p:cNvSpPr>
              <a:spLocks noChangeShapeType="1"/>
            </p:cNvSpPr>
            <p:nvPr/>
          </p:nvSpPr>
          <p:spPr bwMode="auto">
            <a:xfrm>
              <a:off x="2517" y="3884"/>
              <a:ext cx="544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41023" name="Group 63"/>
          <p:cNvGrpSpPr>
            <a:grpSpLocks/>
          </p:cNvGrpSpPr>
          <p:nvPr/>
        </p:nvGrpSpPr>
        <p:grpSpPr bwMode="auto">
          <a:xfrm>
            <a:off x="971550" y="4148138"/>
            <a:ext cx="7200900" cy="709612"/>
            <a:chOff x="521" y="3838"/>
            <a:chExt cx="4400" cy="434"/>
          </a:xfrm>
        </p:grpSpPr>
        <p:graphicFrame>
          <p:nvGraphicFramePr>
            <p:cNvPr id="27676" name="Object 59"/>
            <p:cNvGraphicFramePr>
              <a:graphicFrameLocks noChangeAspect="1"/>
            </p:cNvGraphicFramePr>
            <p:nvPr/>
          </p:nvGraphicFramePr>
          <p:xfrm>
            <a:off x="3061" y="3838"/>
            <a:ext cx="1860" cy="3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11" name="方程式" r:id="rId11" imgW="1371600" imgH="228600" progId="Equation.3">
                    <p:embed/>
                  </p:oleObj>
                </mc:Choice>
                <mc:Fallback>
                  <p:oleObj name="方程式" r:id="rId11" imgW="1371600" imgH="228600" progId="Equation.3">
                    <p:embed/>
                    <p:pic>
                      <p:nvPicPr>
                        <p:cNvPr id="0" name="Object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1" y="3838"/>
                          <a:ext cx="1860" cy="3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77" name="Object 60"/>
            <p:cNvGraphicFramePr>
              <a:graphicFrameLocks noChangeAspect="1"/>
            </p:cNvGraphicFramePr>
            <p:nvPr/>
          </p:nvGraphicFramePr>
          <p:xfrm>
            <a:off x="521" y="3838"/>
            <a:ext cx="1724" cy="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12" name="方程式" r:id="rId13" imgW="1206500" imgH="228600" progId="Equation.3">
                    <p:embed/>
                  </p:oleObj>
                </mc:Choice>
                <mc:Fallback>
                  <p:oleObj name="方程式" r:id="rId13" imgW="1206500" imgH="228600" progId="Equation.3">
                    <p:embed/>
                    <p:pic>
                      <p:nvPicPr>
                        <p:cNvPr id="0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" y="3838"/>
                          <a:ext cx="1724" cy="3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78" name="Freeform 61"/>
            <p:cNvSpPr>
              <a:spLocks/>
            </p:cNvSpPr>
            <p:nvPr/>
          </p:nvSpPr>
          <p:spPr bwMode="auto">
            <a:xfrm>
              <a:off x="1202" y="4156"/>
              <a:ext cx="862" cy="116"/>
            </a:xfrm>
            <a:custGeom>
              <a:avLst/>
              <a:gdLst>
                <a:gd name="T0" fmla="*/ 0 w 862"/>
                <a:gd name="T1" fmla="*/ 0 h 116"/>
                <a:gd name="T2" fmla="*/ 406 w 862"/>
                <a:gd name="T3" fmla="*/ 116 h 116"/>
                <a:gd name="T4" fmla="*/ 862 w 862"/>
                <a:gd name="T5" fmla="*/ 1 h 1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2" h="116">
                  <a:moveTo>
                    <a:pt x="0" y="0"/>
                  </a:moveTo>
                  <a:cubicBezTo>
                    <a:pt x="68" y="19"/>
                    <a:pt x="262" y="116"/>
                    <a:pt x="406" y="116"/>
                  </a:cubicBezTo>
                  <a:cubicBezTo>
                    <a:pt x="550" y="116"/>
                    <a:pt x="767" y="25"/>
                    <a:pt x="862" y="1"/>
                  </a:cubicBezTo>
                </a:path>
              </a:pathLst>
            </a:custGeom>
            <a:noFill/>
            <a:ln w="381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7679" name="Line 62"/>
            <p:cNvSpPr>
              <a:spLocks noChangeShapeType="1"/>
            </p:cNvSpPr>
            <p:nvPr/>
          </p:nvSpPr>
          <p:spPr bwMode="auto">
            <a:xfrm>
              <a:off x="2381" y="4020"/>
              <a:ext cx="590" cy="0"/>
            </a:xfrm>
            <a:prstGeom prst="line">
              <a:avLst/>
            </a:prstGeom>
            <a:noFill/>
            <a:ln w="635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sp>
        <p:nvSpPr>
          <p:cNvPr id="41024" name="Text Box 64"/>
          <p:cNvSpPr txBox="1">
            <a:spLocks noChangeArrowheads="1"/>
          </p:cNvSpPr>
          <p:nvPr/>
        </p:nvSpPr>
        <p:spPr bwMode="auto">
          <a:xfrm>
            <a:off x="755650" y="4940300"/>
            <a:ext cx="7489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The probability of the next word ‘</a:t>
            </a:r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識‘ 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is related to the prior all of words.</a:t>
            </a:r>
          </a:p>
        </p:txBody>
      </p:sp>
      <p:sp>
        <p:nvSpPr>
          <p:cNvPr id="27658" name="Rectangle 65"/>
          <p:cNvSpPr>
            <a:spLocks noChangeArrowheads="1"/>
          </p:cNvSpPr>
          <p:nvPr/>
        </p:nvSpPr>
        <p:spPr bwMode="auto">
          <a:xfrm>
            <a:off x="684213" y="5588000"/>
            <a:ext cx="18716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026" name="Text Box 66"/>
          <p:cNvSpPr txBox="1">
            <a:spLocks noChangeArrowheads="1"/>
          </p:cNvSpPr>
          <p:nvPr/>
        </p:nvSpPr>
        <p:spPr bwMode="auto">
          <a:xfrm>
            <a:off x="684213" y="2276475"/>
            <a:ext cx="39608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i="1">
                <a:solidFill>
                  <a:srgbClr val="660066"/>
                </a:solidFill>
                <a:latin typeface="Times New Roman" pitchFamily="18" charset="0"/>
              </a:rPr>
              <a:t>In language model</a:t>
            </a:r>
          </a:p>
        </p:txBody>
      </p:sp>
      <p:sp>
        <p:nvSpPr>
          <p:cNvPr id="41027" name="Freeform 67"/>
          <p:cNvSpPr>
            <a:spLocks/>
          </p:cNvSpPr>
          <p:nvPr/>
        </p:nvSpPr>
        <p:spPr bwMode="auto">
          <a:xfrm>
            <a:off x="1476375" y="3571875"/>
            <a:ext cx="431800" cy="177800"/>
          </a:xfrm>
          <a:custGeom>
            <a:avLst/>
            <a:gdLst>
              <a:gd name="T0" fmla="*/ 0 w 362"/>
              <a:gd name="T1" fmla="*/ 0 h 112"/>
              <a:gd name="T2" fmla="*/ 213422518 w 362"/>
              <a:gd name="T3" fmla="*/ 282257500 h 112"/>
              <a:gd name="T4" fmla="*/ 515058674 w 362"/>
              <a:gd name="T5" fmla="*/ 2520950 h 1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2" h="112">
                <a:moveTo>
                  <a:pt x="0" y="0"/>
                </a:moveTo>
                <a:cubicBezTo>
                  <a:pt x="25" y="19"/>
                  <a:pt x="90" y="112"/>
                  <a:pt x="150" y="112"/>
                </a:cubicBezTo>
                <a:cubicBezTo>
                  <a:pt x="210" y="112"/>
                  <a:pt x="318" y="24"/>
                  <a:pt x="362" y="1"/>
                </a:cubicBezTo>
              </a:path>
            </a:pathLst>
          </a:custGeom>
          <a:noFill/>
          <a:ln w="41275" cap="flat">
            <a:solidFill>
              <a:srgbClr val="FF0000"/>
            </a:solidFill>
            <a:prstDash val="sysDot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1028" name="Freeform 68"/>
          <p:cNvSpPr>
            <a:spLocks/>
          </p:cNvSpPr>
          <p:nvPr/>
        </p:nvSpPr>
        <p:spPr bwMode="auto">
          <a:xfrm>
            <a:off x="2051050" y="3571875"/>
            <a:ext cx="431800" cy="177800"/>
          </a:xfrm>
          <a:custGeom>
            <a:avLst/>
            <a:gdLst>
              <a:gd name="T0" fmla="*/ 0 w 362"/>
              <a:gd name="T1" fmla="*/ 0 h 112"/>
              <a:gd name="T2" fmla="*/ 213422518 w 362"/>
              <a:gd name="T3" fmla="*/ 282257500 h 112"/>
              <a:gd name="T4" fmla="*/ 515058674 w 362"/>
              <a:gd name="T5" fmla="*/ 2520950 h 1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2" h="112">
                <a:moveTo>
                  <a:pt x="0" y="0"/>
                </a:moveTo>
                <a:cubicBezTo>
                  <a:pt x="25" y="19"/>
                  <a:pt x="90" y="112"/>
                  <a:pt x="150" y="112"/>
                </a:cubicBezTo>
                <a:cubicBezTo>
                  <a:pt x="210" y="112"/>
                  <a:pt x="318" y="24"/>
                  <a:pt x="362" y="1"/>
                </a:cubicBezTo>
              </a:path>
            </a:pathLst>
          </a:custGeom>
          <a:noFill/>
          <a:ln w="41275" cap="flat">
            <a:solidFill>
              <a:srgbClr val="FF0000"/>
            </a:solidFill>
            <a:prstDash val="sysDot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1029" name="Freeform 69"/>
          <p:cNvSpPr>
            <a:spLocks/>
          </p:cNvSpPr>
          <p:nvPr/>
        </p:nvSpPr>
        <p:spPr bwMode="auto">
          <a:xfrm>
            <a:off x="2627313" y="3571875"/>
            <a:ext cx="431800" cy="177800"/>
          </a:xfrm>
          <a:custGeom>
            <a:avLst/>
            <a:gdLst>
              <a:gd name="T0" fmla="*/ 0 w 362"/>
              <a:gd name="T1" fmla="*/ 0 h 112"/>
              <a:gd name="T2" fmla="*/ 213422518 w 362"/>
              <a:gd name="T3" fmla="*/ 282257500 h 112"/>
              <a:gd name="T4" fmla="*/ 515058674 w 362"/>
              <a:gd name="T5" fmla="*/ 2520950 h 1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2" h="112">
                <a:moveTo>
                  <a:pt x="0" y="0"/>
                </a:moveTo>
                <a:cubicBezTo>
                  <a:pt x="25" y="19"/>
                  <a:pt x="90" y="112"/>
                  <a:pt x="150" y="112"/>
                </a:cubicBezTo>
                <a:cubicBezTo>
                  <a:pt x="210" y="112"/>
                  <a:pt x="318" y="24"/>
                  <a:pt x="362" y="1"/>
                </a:cubicBezTo>
              </a:path>
            </a:pathLst>
          </a:custGeom>
          <a:noFill/>
          <a:ln w="41275" cap="flat">
            <a:solidFill>
              <a:srgbClr val="FF0000"/>
            </a:solidFill>
            <a:prstDash val="sysDot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1030" name="Freeform 70"/>
          <p:cNvSpPr>
            <a:spLocks/>
          </p:cNvSpPr>
          <p:nvPr/>
        </p:nvSpPr>
        <p:spPr bwMode="auto">
          <a:xfrm>
            <a:off x="3203575" y="3571875"/>
            <a:ext cx="431800" cy="177800"/>
          </a:xfrm>
          <a:custGeom>
            <a:avLst/>
            <a:gdLst>
              <a:gd name="T0" fmla="*/ 0 w 362"/>
              <a:gd name="T1" fmla="*/ 0 h 112"/>
              <a:gd name="T2" fmla="*/ 213422518 w 362"/>
              <a:gd name="T3" fmla="*/ 282257500 h 112"/>
              <a:gd name="T4" fmla="*/ 515058674 w 362"/>
              <a:gd name="T5" fmla="*/ 2520950 h 1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2" h="112">
                <a:moveTo>
                  <a:pt x="0" y="0"/>
                </a:moveTo>
                <a:cubicBezTo>
                  <a:pt x="25" y="19"/>
                  <a:pt x="90" y="112"/>
                  <a:pt x="150" y="112"/>
                </a:cubicBezTo>
                <a:cubicBezTo>
                  <a:pt x="210" y="112"/>
                  <a:pt x="318" y="24"/>
                  <a:pt x="362" y="1"/>
                </a:cubicBezTo>
              </a:path>
            </a:pathLst>
          </a:custGeom>
          <a:noFill/>
          <a:ln w="41275" cap="flat">
            <a:solidFill>
              <a:srgbClr val="FF0000"/>
            </a:solidFill>
            <a:prstDash val="sysDot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1031" name="Freeform 71"/>
          <p:cNvSpPr>
            <a:spLocks/>
          </p:cNvSpPr>
          <p:nvPr/>
        </p:nvSpPr>
        <p:spPr bwMode="auto">
          <a:xfrm>
            <a:off x="3779838" y="3571875"/>
            <a:ext cx="431800" cy="177800"/>
          </a:xfrm>
          <a:custGeom>
            <a:avLst/>
            <a:gdLst>
              <a:gd name="T0" fmla="*/ 0 w 362"/>
              <a:gd name="T1" fmla="*/ 0 h 112"/>
              <a:gd name="T2" fmla="*/ 213422518 w 362"/>
              <a:gd name="T3" fmla="*/ 282257500 h 112"/>
              <a:gd name="T4" fmla="*/ 515058674 w 362"/>
              <a:gd name="T5" fmla="*/ 2520950 h 1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2" h="112">
                <a:moveTo>
                  <a:pt x="0" y="0"/>
                </a:moveTo>
                <a:cubicBezTo>
                  <a:pt x="25" y="19"/>
                  <a:pt x="90" y="112"/>
                  <a:pt x="150" y="112"/>
                </a:cubicBezTo>
                <a:cubicBezTo>
                  <a:pt x="210" y="112"/>
                  <a:pt x="318" y="24"/>
                  <a:pt x="362" y="1"/>
                </a:cubicBezTo>
              </a:path>
            </a:pathLst>
          </a:custGeom>
          <a:noFill/>
          <a:ln w="41275" cap="flat">
            <a:solidFill>
              <a:srgbClr val="FF0000"/>
            </a:solidFill>
            <a:prstDash val="sysDot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1032" name="Freeform 72"/>
          <p:cNvSpPr>
            <a:spLocks/>
          </p:cNvSpPr>
          <p:nvPr/>
        </p:nvSpPr>
        <p:spPr bwMode="auto">
          <a:xfrm>
            <a:off x="4356100" y="3571875"/>
            <a:ext cx="431800" cy="177800"/>
          </a:xfrm>
          <a:custGeom>
            <a:avLst/>
            <a:gdLst>
              <a:gd name="T0" fmla="*/ 0 w 362"/>
              <a:gd name="T1" fmla="*/ 0 h 112"/>
              <a:gd name="T2" fmla="*/ 213422518 w 362"/>
              <a:gd name="T3" fmla="*/ 282257500 h 112"/>
              <a:gd name="T4" fmla="*/ 515058674 w 362"/>
              <a:gd name="T5" fmla="*/ 2520950 h 1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2" h="112">
                <a:moveTo>
                  <a:pt x="0" y="0"/>
                </a:moveTo>
                <a:cubicBezTo>
                  <a:pt x="25" y="19"/>
                  <a:pt x="90" y="112"/>
                  <a:pt x="150" y="112"/>
                </a:cubicBezTo>
                <a:cubicBezTo>
                  <a:pt x="210" y="112"/>
                  <a:pt x="318" y="24"/>
                  <a:pt x="362" y="1"/>
                </a:cubicBezTo>
              </a:path>
            </a:pathLst>
          </a:custGeom>
          <a:noFill/>
          <a:ln w="41275" cap="flat">
            <a:solidFill>
              <a:srgbClr val="FF0000"/>
            </a:solidFill>
            <a:prstDash val="sysDot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1033" name="Freeform 73"/>
          <p:cNvSpPr>
            <a:spLocks/>
          </p:cNvSpPr>
          <p:nvPr/>
        </p:nvSpPr>
        <p:spPr bwMode="auto">
          <a:xfrm>
            <a:off x="4932363" y="3571875"/>
            <a:ext cx="431800" cy="177800"/>
          </a:xfrm>
          <a:custGeom>
            <a:avLst/>
            <a:gdLst>
              <a:gd name="T0" fmla="*/ 0 w 362"/>
              <a:gd name="T1" fmla="*/ 0 h 112"/>
              <a:gd name="T2" fmla="*/ 213422518 w 362"/>
              <a:gd name="T3" fmla="*/ 282257500 h 112"/>
              <a:gd name="T4" fmla="*/ 515058674 w 362"/>
              <a:gd name="T5" fmla="*/ 2520950 h 1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2" h="112">
                <a:moveTo>
                  <a:pt x="0" y="0"/>
                </a:moveTo>
                <a:cubicBezTo>
                  <a:pt x="25" y="19"/>
                  <a:pt x="90" y="112"/>
                  <a:pt x="150" y="112"/>
                </a:cubicBezTo>
                <a:cubicBezTo>
                  <a:pt x="210" y="112"/>
                  <a:pt x="318" y="24"/>
                  <a:pt x="362" y="1"/>
                </a:cubicBezTo>
              </a:path>
            </a:pathLst>
          </a:custGeom>
          <a:noFill/>
          <a:ln w="41275" cap="flat">
            <a:solidFill>
              <a:srgbClr val="FF0000"/>
            </a:solidFill>
            <a:prstDash val="sysDot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1034" name="Freeform 74"/>
          <p:cNvSpPr>
            <a:spLocks/>
          </p:cNvSpPr>
          <p:nvPr/>
        </p:nvSpPr>
        <p:spPr bwMode="auto">
          <a:xfrm>
            <a:off x="5435600" y="3571875"/>
            <a:ext cx="431800" cy="177800"/>
          </a:xfrm>
          <a:custGeom>
            <a:avLst/>
            <a:gdLst>
              <a:gd name="T0" fmla="*/ 0 w 362"/>
              <a:gd name="T1" fmla="*/ 0 h 112"/>
              <a:gd name="T2" fmla="*/ 213422518 w 362"/>
              <a:gd name="T3" fmla="*/ 282257500 h 112"/>
              <a:gd name="T4" fmla="*/ 515058674 w 362"/>
              <a:gd name="T5" fmla="*/ 2520950 h 1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2" h="112">
                <a:moveTo>
                  <a:pt x="0" y="0"/>
                </a:moveTo>
                <a:cubicBezTo>
                  <a:pt x="25" y="19"/>
                  <a:pt x="90" y="112"/>
                  <a:pt x="150" y="112"/>
                </a:cubicBezTo>
                <a:cubicBezTo>
                  <a:pt x="210" y="112"/>
                  <a:pt x="318" y="24"/>
                  <a:pt x="362" y="1"/>
                </a:cubicBezTo>
              </a:path>
            </a:pathLst>
          </a:custGeom>
          <a:noFill/>
          <a:ln w="41275" cap="flat">
            <a:solidFill>
              <a:srgbClr val="FF0000"/>
            </a:solidFill>
            <a:prstDash val="sysDot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1035" name="Freeform 75"/>
          <p:cNvSpPr>
            <a:spLocks/>
          </p:cNvSpPr>
          <p:nvPr/>
        </p:nvSpPr>
        <p:spPr bwMode="auto">
          <a:xfrm>
            <a:off x="6011863" y="3571875"/>
            <a:ext cx="431800" cy="177800"/>
          </a:xfrm>
          <a:custGeom>
            <a:avLst/>
            <a:gdLst>
              <a:gd name="T0" fmla="*/ 0 w 362"/>
              <a:gd name="T1" fmla="*/ 0 h 112"/>
              <a:gd name="T2" fmla="*/ 213422518 w 362"/>
              <a:gd name="T3" fmla="*/ 282257500 h 112"/>
              <a:gd name="T4" fmla="*/ 515058674 w 362"/>
              <a:gd name="T5" fmla="*/ 2520950 h 1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2" h="112">
                <a:moveTo>
                  <a:pt x="0" y="0"/>
                </a:moveTo>
                <a:cubicBezTo>
                  <a:pt x="25" y="19"/>
                  <a:pt x="90" y="112"/>
                  <a:pt x="150" y="112"/>
                </a:cubicBezTo>
                <a:cubicBezTo>
                  <a:pt x="210" y="112"/>
                  <a:pt x="318" y="24"/>
                  <a:pt x="362" y="1"/>
                </a:cubicBezTo>
              </a:path>
            </a:pathLst>
          </a:custGeom>
          <a:noFill/>
          <a:ln w="41275" cap="flat">
            <a:solidFill>
              <a:srgbClr val="FF0000"/>
            </a:solidFill>
            <a:prstDash val="sysDot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1036" name="Freeform 76"/>
          <p:cNvSpPr>
            <a:spLocks/>
          </p:cNvSpPr>
          <p:nvPr/>
        </p:nvSpPr>
        <p:spPr bwMode="auto">
          <a:xfrm>
            <a:off x="6588125" y="3571875"/>
            <a:ext cx="431800" cy="177800"/>
          </a:xfrm>
          <a:custGeom>
            <a:avLst/>
            <a:gdLst>
              <a:gd name="T0" fmla="*/ 0 w 362"/>
              <a:gd name="T1" fmla="*/ 0 h 112"/>
              <a:gd name="T2" fmla="*/ 213422518 w 362"/>
              <a:gd name="T3" fmla="*/ 282257500 h 112"/>
              <a:gd name="T4" fmla="*/ 515058674 w 362"/>
              <a:gd name="T5" fmla="*/ 2520950 h 1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2" h="112">
                <a:moveTo>
                  <a:pt x="0" y="0"/>
                </a:moveTo>
                <a:cubicBezTo>
                  <a:pt x="25" y="19"/>
                  <a:pt x="90" y="112"/>
                  <a:pt x="150" y="112"/>
                </a:cubicBezTo>
                <a:cubicBezTo>
                  <a:pt x="210" y="112"/>
                  <a:pt x="318" y="24"/>
                  <a:pt x="362" y="1"/>
                </a:cubicBezTo>
              </a:path>
            </a:pathLst>
          </a:custGeom>
          <a:noFill/>
          <a:ln w="41275" cap="flat">
            <a:solidFill>
              <a:srgbClr val="FF0000"/>
            </a:solidFill>
            <a:prstDash val="sysDot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1037" name="Freeform 77"/>
          <p:cNvSpPr>
            <a:spLocks/>
          </p:cNvSpPr>
          <p:nvPr/>
        </p:nvSpPr>
        <p:spPr bwMode="auto">
          <a:xfrm>
            <a:off x="7164388" y="3571875"/>
            <a:ext cx="431800" cy="433388"/>
          </a:xfrm>
          <a:custGeom>
            <a:avLst/>
            <a:gdLst>
              <a:gd name="T0" fmla="*/ 0 w 362"/>
              <a:gd name="T1" fmla="*/ 0 h 112"/>
              <a:gd name="T2" fmla="*/ 213422518 w 362"/>
              <a:gd name="T3" fmla="*/ 1677010344 h 112"/>
              <a:gd name="T4" fmla="*/ 515058674 w 362"/>
              <a:gd name="T5" fmla="*/ 14975103 h 1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2" h="112">
                <a:moveTo>
                  <a:pt x="0" y="0"/>
                </a:moveTo>
                <a:cubicBezTo>
                  <a:pt x="25" y="19"/>
                  <a:pt x="90" y="112"/>
                  <a:pt x="150" y="112"/>
                </a:cubicBezTo>
                <a:cubicBezTo>
                  <a:pt x="210" y="112"/>
                  <a:pt x="318" y="24"/>
                  <a:pt x="362" y="1"/>
                </a:cubicBezTo>
              </a:path>
            </a:pathLst>
          </a:custGeom>
          <a:noFill/>
          <a:ln w="41275" cap="flat">
            <a:solidFill>
              <a:srgbClr val="800000"/>
            </a:solidFill>
            <a:prstDash val="sysDot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1038" name="Text Box 78"/>
          <p:cNvSpPr txBox="1">
            <a:spLocks noChangeArrowheads="1"/>
          </p:cNvSpPr>
          <p:nvPr/>
        </p:nvSpPr>
        <p:spPr bwMode="auto">
          <a:xfrm>
            <a:off x="611188" y="2276475"/>
            <a:ext cx="4679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i="1">
                <a:solidFill>
                  <a:srgbClr val="660066"/>
                </a:solidFill>
                <a:latin typeface="Times New Roman" pitchFamily="18" charset="0"/>
              </a:rPr>
              <a:t>In improved language model</a:t>
            </a:r>
          </a:p>
        </p:txBody>
      </p:sp>
      <p:sp>
        <p:nvSpPr>
          <p:cNvPr id="41039" name="Freeform 79"/>
          <p:cNvSpPr>
            <a:spLocks/>
          </p:cNvSpPr>
          <p:nvPr/>
        </p:nvSpPr>
        <p:spPr bwMode="auto">
          <a:xfrm>
            <a:off x="6011863" y="3571875"/>
            <a:ext cx="431800" cy="177800"/>
          </a:xfrm>
          <a:custGeom>
            <a:avLst/>
            <a:gdLst>
              <a:gd name="T0" fmla="*/ 0 w 362"/>
              <a:gd name="T1" fmla="*/ 0 h 112"/>
              <a:gd name="T2" fmla="*/ 213422518 w 362"/>
              <a:gd name="T3" fmla="*/ 282257500 h 112"/>
              <a:gd name="T4" fmla="*/ 515058674 w 362"/>
              <a:gd name="T5" fmla="*/ 2520950 h 1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2" h="112">
                <a:moveTo>
                  <a:pt x="0" y="0"/>
                </a:moveTo>
                <a:cubicBezTo>
                  <a:pt x="25" y="19"/>
                  <a:pt x="90" y="112"/>
                  <a:pt x="150" y="112"/>
                </a:cubicBezTo>
                <a:cubicBezTo>
                  <a:pt x="210" y="112"/>
                  <a:pt x="318" y="24"/>
                  <a:pt x="362" y="1"/>
                </a:cubicBezTo>
              </a:path>
            </a:pathLst>
          </a:custGeom>
          <a:noFill/>
          <a:ln w="41275" cap="flat">
            <a:solidFill>
              <a:srgbClr val="FF0000"/>
            </a:solidFill>
            <a:prstDash val="sysDot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1040" name="Freeform 80"/>
          <p:cNvSpPr>
            <a:spLocks/>
          </p:cNvSpPr>
          <p:nvPr/>
        </p:nvSpPr>
        <p:spPr bwMode="auto">
          <a:xfrm>
            <a:off x="6588125" y="3571875"/>
            <a:ext cx="431800" cy="177800"/>
          </a:xfrm>
          <a:custGeom>
            <a:avLst/>
            <a:gdLst>
              <a:gd name="T0" fmla="*/ 0 w 362"/>
              <a:gd name="T1" fmla="*/ 0 h 112"/>
              <a:gd name="T2" fmla="*/ 213422518 w 362"/>
              <a:gd name="T3" fmla="*/ 282257500 h 112"/>
              <a:gd name="T4" fmla="*/ 515058674 w 362"/>
              <a:gd name="T5" fmla="*/ 2520950 h 1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2" h="112">
                <a:moveTo>
                  <a:pt x="0" y="0"/>
                </a:moveTo>
                <a:cubicBezTo>
                  <a:pt x="25" y="19"/>
                  <a:pt x="90" y="112"/>
                  <a:pt x="150" y="112"/>
                </a:cubicBezTo>
                <a:cubicBezTo>
                  <a:pt x="210" y="112"/>
                  <a:pt x="318" y="24"/>
                  <a:pt x="362" y="1"/>
                </a:cubicBezTo>
              </a:path>
            </a:pathLst>
          </a:custGeom>
          <a:noFill/>
          <a:ln w="41275" cap="flat">
            <a:solidFill>
              <a:srgbClr val="FF0000"/>
            </a:solidFill>
            <a:prstDash val="sysDot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1041" name="Freeform 81"/>
          <p:cNvSpPr>
            <a:spLocks/>
          </p:cNvSpPr>
          <p:nvPr/>
        </p:nvSpPr>
        <p:spPr bwMode="auto">
          <a:xfrm>
            <a:off x="7164388" y="3571875"/>
            <a:ext cx="431800" cy="433388"/>
          </a:xfrm>
          <a:custGeom>
            <a:avLst/>
            <a:gdLst>
              <a:gd name="T0" fmla="*/ 0 w 362"/>
              <a:gd name="T1" fmla="*/ 0 h 112"/>
              <a:gd name="T2" fmla="*/ 213422518 w 362"/>
              <a:gd name="T3" fmla="*/ 1677010344 h 112"/>
              <a:gd name="T4" fmla="*/ 515058674 w 362"/>
              <a:gd name="T5" fmla="*/ 14975103 h 1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2" h="112">
                <a:moveTo>
                  <a:pt x="0" y="0"/>
                </a:moveTo>
                <a:cubicBezTo>
                  <a:pt x="25" y="19"/>
                  <a:pt x="90" y="112"/>
                  <a:pt x="150" y="112"/>
                </a:cubicBezTo>
                <a:cubicBezTo>
                  <a:pt x="210" y="112"/>
                  <a:pt x="318" y="24"/>
                  <a:pt x="362" y="1"/>
                </a:cubicBezTo>
              </a:path>
            </a:pathLst>
          </a:custGeom>
          <a:noFill/>
          <a:ln w="41275" cap="flat">
            <a:solidFill>
              <a:srgbClr val="800000"/>
            </a:solidFill>
            <a:prstDash val="sysDot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41042" name="Text Box 82"/>
          <p:cNvSpPr txBox="1">
            <a:spLocks noChangeArrowheads="1"/>
          </p:cNvSpPr>
          <p:nvPr/>
        </p:nvSpPr>
        <p:spPr bwMode="auto">
          <a:xfrm>
            <a:off x="827088" y="4940300"/>
            <a:ext cx="7489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The probability of the next word ‘</a:t>
            </a:r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識‘ 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is related to </a:t>
            </a:r>
            <a:r>
              <a:rPr lang="en-US" altLang="zh-TW" sz="20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the prior few words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1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4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4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4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4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4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4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4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4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410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4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41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4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410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410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4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41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4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1" grpId="0" animBg="1"/>
      <p:bldP spid="41024" grpId="0"/>
      <p:bldP spid="41024" grpId="1"/>
      <p:bldP spid="41026" grpId="0"/>
      <p:bldP spid="41026" grpId="1"/>
      <p:bldP spid="41027" grpId="0" animBg="1"/>
      <p:bldP spid="41027" grpId="1" animBg="1"/>
      <p:bldP spid="41028" grpId="0" animBg="1"/>
      <p:bldP spid="41028" grpId="1" animBg="1"/>
      <p:bldP spid="41029" grpId="0" animBg="1"/>
      <p:bldP spid="41029" grpId="1" animBg="1"/>
      <p:bldP spid="41030" grpId="0" animBg="1"/>
      <p:bldP spid="41030" grpId="1" animBg="1"/>
      <p:bldP spid="41031" grpId="0" animBg="1"/>
      <p:bldP spid="41031" grpId="1" animBg="1"/>
      <p:bldP spid="41032" grpId="0" animBg="1"/>
      <p:bldP spid="41032" grpId="1" animBg="1"/>
      <p:bldP spid="41033" grpId="0" animBg="1"/>
      <p:bldP spid="41033" grpId="1" animBg="1"/>
      <p:bldP spid="41034" grpId="0" animBg="1"/>
      <p:bldP spid="41034" grpId="1" animBg="1"/>
      <p:bldP spid="41035" grpId="0" animBg="1"/>
      <p:bldP spid="41035" grpId="1" animBg="1"/>
      <p:bldP spid="41036" grpId="0" animBg="1"/>
      <p:bldP spid="41036" grpId="1" animBg="1"/>
      <p:bldP spid="41037" grpId="0" animBg="1"/>
      <p:bldP spid="41037" grpId="1" animBg="1"/>
      <p:bldP spid="41038" grpId="0"/>
      <p:bldP spid="41039" grpId="0" animBg="1"/>
      <p:bldP spid="41040" grpId="0" animBg="1"/>
      <p:bldP spid="41041" grpId="0" animBg="1"/>
      <p:bldP spid="410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172" name="Rectangle 10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b="1"/>
              <a:t>Example</a:t>
            </a:r>
          </a:p>
        </p:txBody>
      </p:sp>
      <p:graphicFrame>
        <p:nvGraphicFramePr>
          <p:cNvPr id="259215" name="Group 143"/>
          <p:cNvGraphicFramePr>
            <a:graphicFrameLocks noGrp="1"/>
          </p:cNvGraphicFramePr>
          <p:nvPr>
            <p:ph sz="half" idx="1"/>
          </p:nvPr>
        </p:nvGraphicFramePr>
        <p:xfrm>
          <a:off x="3598863" y="4076700"/>
          <a:ext cx="1228725" cy="1951040"/>
        </p:xfrm>
        <a:graphic>
          <a:graphicData uri="http://schemas.openxmlformats.org/drawingml/2006/table">
            <a:tbl>
              <a:tblPr/>
              <a:tblGrid>
                <a:gridCol w="1228725"/>
              </a:tblGrid>
              <a:tr h="487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青少年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青少棒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少年人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青年人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87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E6858D-35CF-4FC1-A4EC-38587DA34431}" type="slidenum">
              <a:rPr lang="en-US" altLang="zh-TW" smtClean="0"/>
              <a:pPr/>
              <a:t>12</a:t>
            </a:fld>
            <a:endParaRPr lang="en-US" altLang="zh-TW" smtClean="0"/>
          </a:p>
        </p:txBody>
      </p:sp>
      <p:sp>
        <p:nvSpPr>
          <p:cNvPr id="259152" name="AutoShape 80"/>
          <p:cNvSpPr>
            <a:spLocks noChangeArrowheads="1"/>
          </p:cNvSpPr>
          <p:nvPr/>
        </p:nvSpPr>
        <p:spPr bwMode="auto">
          <a:xfrm>
            <a:off x="5221288" y="2781300"/>
            <a:ext cx="1655762" cy="720725"/>
          </a:xfrm>
          <a:prstGeom prst="wedgeRectCallout">
            <a:avLst>
              <a:gd name="adj1" fmla="val -34468"/>
              <a:gd name="adj2" fmla="val 124449"/>
            </a:avLst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 sz="20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Frequency</a:t>
            </a:r>
          </a:p>
        </p:txBody>
      </p:sp>
      <p:sp>
        <p:nvSpPr>
          <p:cNvPr id="259123" name="AutoShape 51"/>
          <p:cNvSpPr>
            <a:spLocks noChangeArrowheads="1"/>
          </p:cNvSpPr>
          <p:nvPr/>
        </p:nvSpPr>
        <p:spPr bwMode="auto">
          <a:xfrm>
            <a:off x="3276600" y="2779713"/>
            <a:ext cx="2016125" cy="720725"/>
          </a:xfrm>
          <a:prstGeom prst="wedgeRectCallout">
            <a:avLst>
              <a:gd name="adj1" fmla="val -44407"/>
              <a:gd name="adj2" fmla="val 120486"/>
            </a:avLst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 sz="20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Two continuous lexicon</a:t>
            </a:r>
          </a:p>
        </p:txBody>
      </p:sp>
      <p:sp>
        <p:nvSpPr>
          <p:cNvPr id="259094" name="AutoShape 22"/>
          <p:cNvSpPr>
            <a:spLocks noChangeArrowheads="1"/>
          </p:cNvSpPr>
          <p:nvPr/>
        </p:nvSpPr>
        <p:spPr bwMode="auto">
          <a:xfrm>
            <a:off x="3132138" y="2781300"/>
            <a:ext cx="1368425" cy="720725"/>
          </a:xfrm>
          <a:prstGeom prst="wedgeRectCallout">
            <a:avLst>
              <a:gd name="adj1" fmla="val -5801"/>
              <a:gd name="adj2" fmla="val 120486"/>
            </a:avLst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 sz="20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Lexicon</a:t>
            </a:r>
          </a:p>
          <a:p>
            <a:pPr algn="ctr"/>
            <a:r>
              <a:rPr lang="en-US" altLang="zh-TW" sz="20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space</a:t>
            </a:r>
          </a:p>
        </p:txBody>
      </p:sp>
      <p:grpSp>
        <p:nvGrpSpPr>
          <p:cNvPr id="259199" name="Group 127"/>
          <p:cNvGrpSpPr>
            <a:grpSpLocks/>
          </p:cNvGrpSpPr>
          <p:nvPr/>
        </p:nvGrpSpPr>
        <p:grpSpPr bwMode="auto">
          <a:xfrm>
            <a:off x="2484438" y="4076700"/>
            <a:ext cx="1727200" cy="1822450"/>
            <a:chOff x="1565" y="2568"/>
            <a:chExt cx="1088" cy="1148"/>
          </a:xfrm>
        </p:grpSpPr>
        <p:sp>
          <p:nvSpPr>
            <p:cNvPr id="28733" name="Line 29"/>
            <p:cNvSpPr>
              <a:spLocks noChangeShapeType="1"/>
            </p:cNvSpPr>
            <p:nvPr/>
          </p:nvSpPr>
          <p:spPr bwMode="auto">
            <a:xfrm>
              <a:off x="2109" y="2568"/>
              <a:ext cx="5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34" name="Line 30"/>
            <p:cNvSpPr>
              <a:spLocks noChangeShapeType="1"/>
            </p:cNvSpPr>
            <p:nvPr/>
          </p:nvSpPr>
          <p:spPr bwMode="auto">
            <a:xfrm>
              <a:off x="2109" y="2855"/>
              <a:ext cx="5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35" name="Line 31"/>
            <p:cNvSpPr>
              <a:spLocks noChangeShapeType="1"/>
            </p:cNvSpPr>
            <p:nvPr/>
          </p:nvSpPr>
          <p:spPr bwMode="auto">
            <a:xfrm>
              <a:off x="2109" y="3142"/>
              <a:ext cx="5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36" name="Line 32"/>
            <p:cNvSpPr>
              <a:spLocks noChangeShapeType="1"/>
            </p:cNvSpPr>
            <p:nvPr/>
          </p:nvSpPr>
          <p:spPr bwMode="auto">
            <a:xfrm>
              <a:off x="2109" y="3429"/>
              <a:ext cx="5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37" name="Line 34"/>
            <p:cNvSpPr>
              <a:spLocks noChangeShapeType="1"/>
            </p:cNvSpPr>
            <p:nvPr/>
          </p:nvSpPr>
          <p:spPr bwMode="auto">
            <a:xfrm>
              <a:off x="2109" y="3716"/>
              <a:ext cx="5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38" name="Line 35"/>
            <p:cNvSpPr>
              <a:spLocks noChangeShapeType="1"/>
            </p:cNvSpPr>
            <p:nvPr/>
          </p:nvSpPr>
          <p:spPr bwMode="auto">
            <a:xfrm>
              <a:off x="2109" y="2568"/>
              <a:ext cx="0" cy="114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39" name="Line 36"/>
            <p:cNvSpPr>
              <a:spLocks noChangeShapeType="1"/>
            </p:cNvSpPr>
            <p:nvPr/>
          </p:nvSpPr>
          <p:spPr bwMode="auto">
            <a:xfrm>
              <a:off x="2653" y="2568"/>
              <a:ext cx="0" cy="114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28740" name="Group 126"/>
            <p:cNvGrpSpPr>
              <a:grpSpLocks/>
            </p:cNvGrpSpPr>
            <p:nvPr/>
          </p:nvGrpSpPr>
          <p:grpSpPr bwMode="auto">
            <a:xfrm>
              <a:off x="1565" y="2568"/>
              <a:ext cx="1088" cy="1148"/>
              <a:chOff x="1565" y="2568"/>
              <a:chExt cx="1088" cy="1148"/>
            </a:xfrm>
          </p:grpSpPr>
          <p:sp>
            <p:nvSpPr>
              <p:cNvPr id="28748" name="Rectangle 25"/>
              <p:cNvSpPr>
                <a:spLocks noChangeArrowheads="1"/>
              </p:cNvSpPr>
              <p:nvPr/>
            </p:nvSpPr>
            <p:spPr bwMode="auto">
              <a:xfrm>
                <a:off x="2109" y="3429"/>
                <a:ext cx="544" cy="2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r>
                  <a:rPr lang="zh-TW" altLang="en-US" sz="2600">
                    <a:latin typeface="Times New Roman" pitchFamily="18" charset="0"/>
                    <a:ea typeface="標楷體" pitchFamily="65" charset="-120"/>
                  </a:rPr>
                  <a:t>年人</a:t>
                </a:r>
              </a:p>
            </p:txBody>
          </p:sp>
          <p:sp>
            <p:nvSpPr>
              <p:cNvPr id="28749" name="Rectangle 26"/>
              <p:cNvSpPr>
                <a:spLocks noChangeArrowheads="1"/>
              </p:cNvSpPr>
              <p:nvPr/>
            </p:nvSpPr>
            <p:spPr bwMode="auto">
              <a:xfrm>
                <a:off x="2109" y="3142"/>
                <a:ext cx="544" cy="2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r>
                  <a:rPr lang="zh-TW" altLang="en-US" sz="2600">
                    <a:latin typeface="Times New Roman" pitchFamily="18" charset="0"/>
                    <a:ea typeface="標楷體" pitchFamily="65" charset="-120"/>
                  </a:rPr>
                  <a:t>年人</a:t>
                </a:r>
              </a:p>
            </p:txBody>
          </p:sp>
          <p:sp>
            <p:nvSpPr>
              <p:cNvPr id="28750" name="Rectangle 27"/>
              <p:cNvSpPr>
                <a:spLocks noChangeArrowheads="1"/>
              </p:cNvSpPr>
              <p:nvPr/>
            </p:nvSpPr>
            <p:spPr bwMode="auto">
              <a:xfrm>
                <a:off x="2109" y="2855"/>
                <a:ext cx="544" cy="2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r>
                  <a:rPr lang="zh-TW" altLang="en-US" sz="2600">
                    <a:latin typeface="Times New Roman" pitchFamily="18" charset="0"/>
                    <a:ea typeface="標楷體" pitchFamily="65" charset="-120"/>
                  </a:rPr>
                  <a:t>少棒</a:t>
                </a:r>
              </a:p>
            </p:txBody>
          </p:sp>
          <p:sp>
            <p:nvSpPr>
              <p:cNvPr id="28751" name="Rectangle 28"/>
              <p:cNvSpPr>
                <a:spLocks noChangeArrowheads="1"/>
              </p:cNvSpPr>
              <p:nvPr/>
            </p:nvSpPr>
            <p:spPr bwMode="auto">
              <a:xfrm>
                <a:off x="2109" y="2568"/>
                <a:ext cx="544" cy="2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r>
                  <a:rPr lang="zh-TW" altLang="en-US" sz="2600">
                    <a:latin typeface="Times New Roman" pitchFamily="18" charset="0"/>
                    <a:ea typeface="標楷體" pitchFamily="65" charset="-120"/>
                  </a:rPr>
                  <a:t>少年</a:t>
                </a:r>
              </a:p>
            </p:txBody>
          </p:sp>
          <p:sp>
            <p:nvSpPr>
              <p:cNvPr id="28752" name="Rectangle 39"/>
              <p:cNvSpPr>
                <a:spLocks noChangeArrowheads="1"/>
              </p:cNvSpPr>
              <p:nvPr/>
            </p:nvSpPr>
            <p:spPr bwMode="auto">
              <a:xfrm>
                <a:off x="1565" y="3429"/>
                <a:ext cx="544" cy="2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r>
                  <a:rPr lang="zh-TW" altLang="en-US" sz="2600">
                    <a:latin typeface="Times New Roman" pitchFamily="18" charset="0"/>
                    <a:ea typeface="標楷體" pitchFamily="65" charset="-120"/>
                  </a:rPr>
                  <a:t>青年</a:t>
                </a:r>
              </a:p>
            </p:txBody>
          </p:sp>
          <p:sp>
            <p:nvSpPr>
              <p:cNvPr id="28753" name="Rectangle 40"/>
              <p:cNvSpPr>
                <a:spLocks noChangeArrowheads="1"/>
              </p:cNvSpPr>
              <p:nvPr/>
            </p:nvSpPr>
            <p:spPr bwMode="auto">
              <a:xfrm>
                <a:off x="1565" y="3142"/>
                <a:ext cx="544" cy="2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r>
                  <a:rPr lang="zh-TW" altLang="en-US" sz="2600">
                    <a:latin typeface="Times New Roman" pitchFamily="18" charset="0"/>
                    <a:ea typeface="標楷體" pitchFamily="65" charset="-120"/>
                  </a:rPr>
                  <a:t>少年</a:t>
                </a:r>
              </a:p>
            </p:txBody>
          </p:sp>
          <p:sp>
            <p:nvSpPr>
              <p:cNvPr id="28754" name="Rectangle 41"/>
              <p:cNvSpPr>
                <a:spLocks noChangeArrowheads="1"/>
              </p:cNvSpPr>
              <p:nvPr/>
            </p:nvSpPr>
            <p:spPr bwMode="auto">
              <a:xfrm>
                <a:off x="1565" y="2855"/>
                <a:ext cx="544" cy="2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r>
                  <a:rPr lang="zh-TW" altLang="en-US" sz="2600">
                    <a:latin typeface="Times New Roman" pitchFamily="18" charset="0"/>
                    <a:ea typeface="標楷體" pitchFamily="65" charset="-120"/>
                  </a:rPr>
                  <a:t>青少</a:t>
                </a:r>
              </a:p>
            </p:txBody>
          </p:sp>
          <p:sp>
            <p:nvSpPr>
              <p:cNvPr id="28755" name="Rectangle 42"/>
              <p:cNvSpPr>
                <a:spLocks noChangeArrowheads="1"/>
              </p:cNvSpPr>
              <p:nvPr/>
            </p:nvSpPr>
            <p:spPr bwMode="auto">
              <a:xfrm>
                <a:off x="1565" y="2568"/>
                <a:ext cx="544" cy="2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itchFamily="2" charset="2"/>
                  <a:buNone/>
                </a:pPr>
                <a:r>
                  <a:rPr lang="zh-TW" altLang="en-US" sz="2600">
                    <a:latin typeface="Times New Roman" pitchFamily="18" charset="0"/>
                    <a:ea typeface="標楷體" pitchFamily="65" charset="-120"/>
                  </a:rPr>
                  <a:t>青少</a:t>
                </a:r>
              </a:p>
            </p:txBody>
          </p:sp>
        </p:grpSp>
        <p:sp>
          <p:nvSpPr>
            <p:cNvPr id="28741" name="Line 43"/>
            <p:cNvSpPr>
              <a:spLocks noChangeShapeType="1"/>
            </p:cNvSpPr>
            <p:nvPr/>
          </p:nvSpPr>
          <p:spPr bwMode="auto">
            <a:xfrm>
              <a:off x="1565" y="2568"/>
              <a:ext cx="5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2" name="Line 44"/>
            <p:cNvSpPr>
              <a:spLocks noChangeShapeType="1"/>
            </p:cNvSpPr>
            <p:nvPr/>
          </p:nvSpPr>
          <p:spPr bwMode="auto">
            <a:xfrm>
              <a:off x="1565" y="2855"/>
              <a:ext cx="5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3" name="Line 45"/>
            <p:cNvSpPr>
              <a:spLocks noChangeShapeType="1"/>
            </p:cNvSpPr>
            <p:nvPr/>
          </p:nvSpPr>
          <p:spPr bwMode="auto">
            <a:xfrm>
              <a:off x="1565" y="3142"/>
              <a:ext cx="5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4" name="Line 46"/>
            <p:cNvSpPr>
              <a:spLocks noChangeShapeType="1"/>
            </p:cNvSpPr>
            <p:nvPr/>
          </p:nvSpPr>
          <p:spPr bwMode="auto">
            <a:xfrm>
              <a:off x="1565" y="3429"/>
              <a:ext cx="5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5" name="Line 48"/>
            <p:cNvSpPr>
              <a:spLocks noChangeShapeType="1"/>
            </p:cNvSpPr>
            <p:nvPr/>
          </p:nvSpPr>
          <p:spPr bwMode="auto">
            <a:xfrm>
              <a:off x="1565" y="3716"/>
              <a:ext cx="5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6" name="Line 49"/>
            <p:cNvSpPr>
              <a:spLocks noChangeShapeType="1"/>
            </p:cNvSpPr>
            <p:nvPr/>
          </p:nvSpPr>
          <p:spPr bwMode="auto">
            <a:xfrm>
              <a:off x="1565" y="2568"/>
              <a:ext cx="0" cy="114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747" name="Line 50"/>
            <p:cNvSpPr>
              <a:spLocks noChangeShapeType="1"/>
            </p:cNvSpPr>
            <p:nvPr/>
          </p:nvSpPr>
          <p:spPr bwMode="auto">
            <a:xfrm>
              <a:off x="2109" y="2568"/>
              <a:ext cx="0" cy="114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aphicFrame>
        <p:nvGraphicFramePr>
          <p:cNvPr id="259216" name="Group 144"/>
          <p:cNvGraphicFramePr>
            <a:graphicFrameLocks noGrp="1"/>
          </p:cNvGraphicFramePr>
          <p:nvPr/>
        </p:nvGraphicFramePr>
        <p:xfrm>
          <a:off x="4859338" y="4076700"/>
          <a:ext cx="1081087" cy="1951040"/>
        </p:xfrm>
        <a:graphic>
          <a:graphicData uri="http://schemas.openxmlformats.org/drawingml/2006/table">
            <a:tbl>
              <a:tblPr/>
              <a:tblGrid>
                <a:gridCol w="1081087"/>
              </a:tblGrid>
              <a:tr h="487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青少</a:t>
                      </a: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2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少年</a:t>
                      </a: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2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少棒</a:t>
                      </a: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1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年人</a:t>
                      </a: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2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9217" name="Group 145"/>
          <p:cNvGraphicFramePr>
            <a:graphicFrameLocks noGrp="1"/>
          </p:cNvGraphicFramePr>
          <p:nvPr/>
        </p:nvGraphicFramePr>
        <p:xfrm>
          <a:off x="5940425" y="4076700"/>
          <a:ext cx="1079500" cy="1951040"/>
        </p:xfrm>
        <a:graphic>
          <a:graphicData uri="http://schemas.openxmlformats.org/drawingml/2006/table">
            <a:tbl>
              <a:tblPr/>
              <a:tblGrid>
                <a:gridCol w="1079500"/>
              </a:tblGrid>
              <a:tr h="487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青年</a:t>
                      </a: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1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16" name="Rectangle 106"/>
          <p:cNvSpPr>
            <a:spLocks noChangeArrowheads="1"/>
          </p:cNvSpPr>
          <p:nvPr/>
        </p:nvSpPr>
        <p:spPr bwMode="auto">
          <a:xfrm>
            <a:off x="457200" y="1600200"/>
            <a:ext cx="5267325" cy="5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zh-TW" sz="2600">
                <a:latin typeface="Times New Roman" pitchFamily="18" charset="0"/>
                <a:ea typeface="標楷體" pitchFamily="65" charset="-120"/>
              </a:rPr>
              <a:t>The length of word sequence: L=3</a:t>
            </a:r>
          </a:p>
        </p:txBody>
      </p:sp>
      <p:sp>
        <p:nvSpPr>
          <p:cNvPr id="259187" name="Rectangle 115"/>
          <p:cNvSpPr>
            <a:spLocks noChangeArrowheads="1"/>
          </p:cNvSpPr>
          <p:nvPr/>
        </p:nvSpPr>
        <p:spPr bwMode="auto">
          <a:xfrm>
            <a:off x="414338" y="4076700"/>
            <a:ext cx="792162" cy="431800"/>
          </a:xfrm>
          <a:prstGeom prst="rect">
            <a:avLst/>
          </a:prstGeom>
          <a:noFill/>
          <a:ln w="44450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>
                    <a:alpha val="2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9188" name="Rectangle 116"/>
          <p:cNvSpPr>
            <a:spLocks noChangeArrowheads="1"/>
          </p:cNvSpPr>
          <p:nvPr/>
        </p:nvSpPr>
        <p:spPr bwMode="auto">
          <a:xfrm>
            <a:off x="827088" y="4076700"/>
            <a:ext cx="792162" cy="431800"/>
          </a:xfrm>
          <a:prstGeom prst="rect">
            <a:avLst/>
          </a:prstGeom>
          <a:noFill/>
          <a:ln w="44450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>
                    <a:alpha val="2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9189" name="Line 117"/>
          <p:cNvSpPr>
            <a:spLocks noChangeShapeType="1"/>
          </p:cNvSpPr>
          <p:nvPr/>
        </p:nvSpPr>
        <p:spPr bwMode="auto">
          <a:xfrm>
            <a:off x="1638300" y="4292600"/>
            <a:ext cx="792163" cy="0"/>
          </a:xfrm>
          <a:prstGeom prst="line">
            <a:avLst/>
          </a:prstGeom>
          <a:noFill/>
          <a:ln w="50800">
            <a:solidFill>
              <a:srgbClr val="0000FF"/>
            </a:solidFill>
            <a:prstDash val="dash"/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59190" name="Line 118"/>
          <p:cNvSpPr>
            <a:spLocks noChangeShapeType="1"/>
          </p:cNvSpPr>
          <p:nvPr/>
        </p:nvSpPr>
        <p:spPr bwMode="auto">
          <a:xfrm>
            <a:off x="1619250" y="4759325"/>
            <a:ext cx="792163" cy="0"/>
          </a:xfrm>
          <a:prstGeom prst="line">
            <a:avLst/>
          </a:prstGeom>
          <a:noFill/>
          <a:ln w="50800">
            <a:solidFill>
              <a:srgbClr val="0000FF"/>
            </a:solidFill>
            <a:prstDash val="dash"/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59191" name="Line 119"/>
          <p:cNvSpPr>
            <a:spLocks noChangeShapeType="1"/>
          </p:cNvSpPr>
          <p:nvPr/>
        </p:nvSpPr>
        <p:spPr bwMode="auto">
          <a:xfrm>
            <a:off x="1619250" y="5195888"/>
            <a:ext cx="792163" cy="0"/>
          </a:xfrm>
          <a:prstGeom prst="line">
            <a:avLst/>
          </a:prstGeom>
          <a:noFill/>
          <a:ln w="50800">
            <a:solidFill>
              <a:srgbClr val="0000FF"/>
            </a:solidFill>
            <a:prstDash val="dash"/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59192" name="Line 120"/>
          <p:cNvSpPr>
            <a:spLocks noChangeShapeType="1"/>
          </p:cNvSpPr>
          <p:nvPr/>
        </p:nvSpPr>
        <p:spPr bwMode="auto">
          <a:xfrm>
            <a:off x="1619250" y="5734050"/>
            <a:ext cx="792163" cy="0"/>
          </a:xfrm>
          <a:prstGeom prst="line">
            <a:avLst/>
          </a:prstGeom>
          <a:noFill/>
          <a:ln w="50800">
            <a:solidFill>
              <a:srgbClr val="0000FF"/>
            </a:solidFill>
            <a:prstDash val="dash"/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259205" name="Text Box 133"/>
          <p:cNvSpPr txBox="1">
            <a:spLocks noChangeArrowheads="1"/>
          </p:cNvSpPr>
          <p:nvPr/>
        </p:nvSpPr>
        <p:spPr bwMode="auto">
          <a:xfrm>
            <a:off x="6372225" y="4076700"/>
            <a:ext cx="1836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P(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年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|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少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)=???</a:t>
            </a:r>
          </a:p>
        </p:txBody>
      </p:sp>
      <p:sp>
        <p:nvSpPr>
          <p:cNvPr id="259206" name="Rectangle 134"/>
          <p:cNvSpPr>
            <a:spLocks noChangeArrowheads="1"/>
          </p:cNvSpPr>
          <p:nvPr/>
        </p:nvSpPr>
        <p:spPr bwMode="auto">
          <a:xfrm>
            <a:off x="1763713" y="4967288"/>
            <a:ext cx="863600" cy="503237"/>
          </a:xfrm>
          <a:prstGeom prst="rect">
            <a:avLst/>
          </a:prstGeom>
          <a:noFill/>
          <a:ln w="50800">
            <a:solidFill>
              <a:srgbClr val="0000FF"/>
            </a:solidFill>
            <a:prstDash val="dashDot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9207" name="Rectangle 135"/>
          <p:cNvSpPr>
            <a:spLocks noChangeArrowheads="1"/>
          </p:cNvSpPr>
          <p:nvPr/>
        </p:nvSpPr>
        <p:spPr bwMode="auto">
          <a:xfrm>
            <a:off x="2627313" y="4051300"/>
            <a:ext cx="863600" cy="503238"/>
          </a:xfrm>
          <a:prstGeom prst="rect">
            <a:avLst/>
          </a:prstGeom>
          <a:noFill/>
          <a:ln w="50800">
            <a:solidFill>
              <a:srgbClr val="0000FF"/>
            </a:solidFill>
            <a:prstDash val="dashDot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9208" name="Rectangle 136"/>
          <p:cNvSpPr>
            <a:spLocks noChangeArrowheads="1"/>
          </p:cNvSpPr>
          <p:nvPr/>
        </p:nvSpPr>
        <p:spPr bwMode="auto">
          <a:xfrm>
            <a:off x="2627313" y="4508500"/>
            <a:ext cx="863600" cy="503238"/>
          </a:xfrm>
          <a:prstGeom prst="rect">
            <a:avLst/>
          </a:prstGeom>
          <a:noFill/>
          <a:ln w="50800">
            <a:solidFill>
              <a:srgbClr val="0000FF"/>
            </a:solidFill>
            <a:prstDash val="dashDot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9209" name="Rectangle 137"/>
          <p:cNvSpPr>
            <a:spLocks noChangeArrowheads="1"/>
          </p:cNvSpPr>
          <p:nvPr/>
        </p:nvSpPr>
        <p:spPr bwMode="auto">
          <a:xfrm>
            <a:off x="3589338" y="5013325"/>
            <a:ext cx="1054100" cy="503238"/>
          </a:xfrm>
          <a:prstGeom prst="rect">
            <a:avLst/>
          </a:prstGeom>
          <a:noFill/>
          <a:ln w="50800">
            <a:solidFill>
              <a:srgbClr val="0000FF"/>
            </a:solidFill>
            <a:prstDash val="dashDot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9210" name="Rectangle 138"/>
          <p:cNvSpPr>
            <a:spLocks noChangeArrowheads="1"/>
          </p:cNvSpPr>
          <p:nvPr/>
        </p:nvSpPr>
        <p:spPr bwMode="auto">
          <a:xfrm>
            <a:off x="3581400" y="4521200"/>
            <a:ext cx="1062038" cy="503238"/>
          </a:xfrm>
          <a:prstGeom prst="rect">
            <a:avLst/>
          </a:prstGeom>
          <a:noFill/>
          <a:ln w="50800">
            <a:solidFill>
              <a:srgbClr val="0000FF"/>
            </a:solidFill>
            <a:prstDash val="dashDot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9211" name="Rectangle 139"/>
          <p:cNvSpPr>
            <a:spLocks noChangeArrowheads="1"/>
          </p:cNvSpPr>
          <p:nvPr/>
        </p:nvSpPr>
        <p:spPr bwMode="auto">
          <a:xfrm>
            <a:off x="5499100" y="4076700"/>
            <a:ext cx="433388" cy="1944688"/>
          </a:xfrm>
          <a:prstGeom prst="rect">
            <a:avLst/>
          </a:prstGeom>
          <a:noFill/>
          <a:ln w="63500">
            <a:solidFill>
              <a:srgbClr val="800080"/>
            </a:solidFill>
            <a:prstDash val="sysDot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9212" name="Rectangle 140"/>
          <p:cNvSpPr>
            <a:spLocks noChangeArrowheads="1"/>
          </p:cNvSpPr>
          <p:nvPr/>
        </p:nvSpPr>
        <p:spPr bwMode="auto">
          <a:xfrm>
            <a:off x="6592888" y="4076700"/>
            <a:ext cx="433387" cy="1944688"/>
          </a:xfrm>
          <a:prstGeom prst="rect">
            <a:avLst/>
          </a:prstGeom>
          <a:noFill/>
          <a:ln w="63500">
            <a:solidFill>
              <a:srgbClr val="800080"/>
            </a:solidFill>
            <a:prstDash val="sysDot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9213" name="Text Box 141"/>
          <p:cNvSpPr txBox="1">
            <a:spLocks noChangeArrowheads="1"/>
          </p:cNvSpPr>
          <p:nvPr/>
        </p:nvSpPr>
        <p:spPr bwMode="auto">
          <a:xfrm>
            <a:off x="6372225" y="5132388"/>
            <a:ext cx="1836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P(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年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|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少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)=2/3</a:t>
            </a:r>
          </a:p>
        </p:txBody>
      </p:sp>
      <p:sp>
        <p:nvSpPr>
          <p:cNvPr id="259214" name="AutoShape 142"/>
          <p:cNvSpPr>
            <a:spLocks noChangeArrowheads="1"/>
          </p:cNvSpPr>
          <p:nvPr/>
        </p:nvSpPr>
        <p:spPr bwMode="auto">
          <a:xfrm>
            <a:off x="7019925" y="4581525"/>
            <a:ext cx="431800" cy="503238"/>
          </a:xfrm>
          <a:prstGeom prst="downArrow">
            <a:avLst>
              <a:gd name="adj1" fmla="val 50000"/>
              <a:gd name="adj2" fmla="val 29136"/>
            </a:avLst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9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81481E-6 L -0.3467 -4.81481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59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44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-0.30312 -1.85185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59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1000"/>
                                        <p:tgtEl>
                                          <p:spTgt spid="25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259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1000"/>
                                        <p:tgtEl>
                                          <p:spTgt spid="25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259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5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5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59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5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59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9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4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7 L -0.15763 -3.7037E-7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59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82" y="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81481E-6 L -0.07882 -4.81481E-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59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1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259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259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" dur="500"/>
                                        <p:tgtEl>
                                          <p:spTgt spid="259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" dur="500"/>
                                        <p:tgtEl>
                                          <p:spTgt spid="259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5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59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59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59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0115 L -0.13924 -0.00115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59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92" y="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59259E-6 L -0.13785 2.59259E-6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259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92" y="0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-0.13785 -2.22222E-6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259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92" y="0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259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259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5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59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59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59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59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5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259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259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152" grpId="0" animBg="1"/>
      <p:bldP spid="259152" grpId="1" animBg="1"/>
      <p:bldP spid="259123" grpId="0" animBg="1"/>
      <p:bldP spid="259123" grpId="1" animBg="1"/>
      <p:bldP spid="259094" grpId="0" animBg="1"/>
      <p:bldP spid="259094" grpId="1" animBg="1"/>
      <p:bldP spid="259187" grpId="0" animBg="1"/>
      <p:bldP spid="259187" grpId="1" animBg="1"/>
      <p:bldP spid="259188" grpId="0" animBg="1"/>
      <p:bldP spid="259188" grpId="1" animBg="1"/>
      <p:bldP spid="259189" grpId="0" animBg="1"/>
      <p:bldP spid="259189" grpId="1" animBg="1"/>
      <p:bldP spid="259190" grpId="0" animBg="1"/>
      <p:bldP spid="259190" grpId="1" animBg="1"/>
      <p:bldP spid="259191" grpId="0" animBg="1"/>
      <p:bldP spid="259191" grpId="1" animBg="1"/>
      <p:bldP spid="259192" grpId="0" animBg="1"/>
      <p:bldP spid="259192" grpId="1" animBg="1"/>
      <p:bldP spid="259205" grpId="0"/>
      <p:bldP spid="259206" grpId="0" animBg="1"/>
      <p:bldP spid="259207" grpId="0" animBg="1"/>
      <p:bldP spid="259208" grpId="0" animBg="1"/>
      <p:bldP spid="259209" grpId="0" animBg="1"/>
      <p:bldP spid="259210" grpId="0" animBg="1"/>
      <p:bldP spid="259211" grpId="0" animBg="1"/>
      <p:bldP spid="259211" grpId="1" animBg="1"/>
      <p:bldP spid="259212" grpId="0" animBg="1"/>
      <p:bldP spid="259212" grpId="1" animBg="1"/>
      <p:bldP spid="259213" grpId="0"/>
      <p:bldP spid="2592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zh-TW" altLang="zh-TW"/>
          </a:p>
        </p:txBody>
      </p:sp>
      <p:sp>
        <p:nvSpPr>
          <p:cNvPr id="221188" name="Rectangle 4"/>
          <p:cNvSpPr>
            <a:spLocks noGrp="1" noChangeArrowheads="1"/>
          </p:cNvSpPr>
          <p:nvPr>
            <p:ph idx="1"/>
          </p:nvPr>
        </p:nvSpPr>
        <p:spPr>
          <a:xfrm>
            <a:off x="1908175" y="3141663"/>
            <a:ext cx="4032250" cy="792162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4700" b="1" dirty="0" smtClean="0">
                <a:solidFill>
                  <a:schemeClr val="tx2"/>
                </a:solidFill>
              </a:rPr>
              <a:t>Method</a:t>
            </a:r>
            <a:endParaRPr lang="en-US" altLang="zh-TW" sz="4700" b="1" dirty="0">
              <a:solidFill>
                <a:schemeClr val="tx2"/>
              </a:solidFill>
            </a:endParaRPr>
          </a:p>
        </p:txBody>
      </p:sp>
      <p:sp>
        <p:nvSpPr>
          <p:cNvPr id="29700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CB39CCE-B29C-4710-9792-B7C420885C0D}" type="slidenum">
              <a:rPr lang="en-US" altLang="zh-TW" smtClean="0"/>
              <a:pPr/>
              <a:t>13</a:t>
            </a:fld>
            <a:endParaRPr lang="en-US" altLang="zh-TW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333375"/>
            <a:ext cx="85407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b="1" dirty="0" smtClean="0"/>
              <a:t>Method</a:t>
            </a:r>
            <a:endParaRPr lang="en-US" altLang="zh-TW" b="1" dirty="0"/>
          </a:p>
        </p:txBody>
      </p:sp>
      <p:sp>
        <p:nvSpPr>
          <p:cNvPr id="30723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717879-C2FF-4527-9590-3E735A4022CB}" type="slidenum">
              <a:rPr lang="en-US" altLang="zh-TW" smtClean="0"/>
              <a:pPr/>
              <a:t>14</a:t>
            </a:fld>
            <a:endParaRPr lang="en-US" altLang="zh-TW" smtClean="0"/>
          </a:p>
        </p:txBody>
      </p:sp>
      <p:grpSp>
        <p:nvGrpSpPr>
          <p:cNvPr id="30724" name="Group 32"/>
          <p:cNvGrpSpPr>
            <a:grpSpLocks/>
          </p:cNvGrpSpPr>
          <p:nvPr/>
        </p:nvGrpSpPr>
        <p:grpSpPr bwMode="auto">
          <a:xfrm>
            <a:off x="1620838" y="1484313"/>
            <a:ext cx="6264275" cy="5311775"/>
            <a:chOff x="1565" y="890"/>
            <a:chExt cx="3810" cy="3255"/>
          </a:xfrm>
        </p:grpSpPr>
        <p:sp>
          <p:nvSpPr>
            <p:cNvPr id="30728" name="Rectangle 5"/>
            <p:cNvSpPr>
              <a:spLocks noChangeArrowheads="1"/>
            </p:cNvSpPr>
            <p:nvPr/>
          </p:nvSpPr>
          <p:spPr bwMode="auto">
            <a:xfrm>
              <a:off x="2438" y="890"/>
              <a:ext cx="715" cy="22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CCECFF"/>
                </a:gs>
                <a:gs pos="100000">
                  <a:srgbClr val="FFFFFF"/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TW" sz="1400" b="1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Plain Text</a:t>
              </a:r>
            </a:p>
          </p:txBody>
        </p:sp>
        <p:sp useBgFill="1">
          <p:nvSpPr>
            <p:cNvPr id="30729" name="Line 6"/>
            <p:cNvSpPr>
              <a:spLocks noChangeShapeType="1"/>
            </p:cNvSpPr>
            <p:nvPr/>
          </p:nvSpPr>
          <p:spPr bwMode="auto">
            <a:xfrm>
              <a:off x="2755" y="1117"/>
              <a:ext cx="1" cy="227"/>
            </a:xfrm>
            <a:prstGeom prst="line">
              <a:avLst/>
            </a:prstGeom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 useBgFill="1">
          <p:nvSpPr>
            <p:cNvPr id="30730" name="Line 7"/>
            <p:cNvSpPr>
              <a:spLocks noChangeShapeType="1"/>
            </p:cNvSpPr>
            <p:nvPr/>
          </p:nvSpPr>
          <p:spPr bwMode="auto">
            <a:xfrm>
              <a:off x="2756" y="2555"/>
              <a:ext cx="0" cy="228"/>
            </a:xfrm>
            <a:prstGeom prst="line">
              <a:avLst/>
            </a:prstGeom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731" name="Rectangle 8"/>
            <p:cNvSpPr>
              <a:spLocks noChangeArrowheads="1"/>
            </p:cNvSpPr>
            <p:nvPr/>
          </p:nvSpPr>
          <p:spPr bwMode="auto">
            <a:xfrm>
              <a:off x="1565" y="1344"/>
              <a:ext cx="2063" cy="1211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FFCC99"/>
                </a:gs>
                <a:gs pos="100000">
                  <a:srgbClr val="FFFFFF"/>
                </a:gs>
              </a:gsLst>
              <a:lin ang="18900000" scaled="1"/>
            </a:gradFill>
            <a:ln w="38100">
              <a:solidFill>
                <a:srgbClr val="000000"/>
              </a:solidFill>
              <a:prstDash val="dashDot"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sz="1600" b="1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Error</a:t>
              </a:r>
            </a:p>
            <a:p>
              <a:r>
                <a:rPr lang="en-US" altLang="zh-TW" sz="1600" b="1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Detection</a:t>
              </a:r>
              <a:endParaRPr lang="en-US" altLang="zh-TW" sz="16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0732" name="Group 9"/>
            <p:cNvGrpSpPr>
              <a:grpSpLocks/>
            </p:cNvGrpSpPr>
            <p:nvPr/>
          </p:nvGrpSpPr>
          <p:grpSpPr bwMode="auto">
            <a:xfrm>
              <a:off x="2279" y="1496"/>
              <a:ext cx="1032" cy="908"/>
              <a:chOff x="3060" y="6840"/>
              <a:chExt cx="2340" cy="2160"/>
            </a:xfrm>
          </p:grpSpPr>
          <p:sp>
            <p:nvSpPr>
              <p:cNvPr id="30750" name="Text Box 10"/>
              <p:cNvSpPr txBox="1">
                <a:spLocks noChangeArrowheads="1"/>
              </p:cNvSpPr>
              <p:nvPr/>
            </p:nvSpPr>
            <p:spPr bwMode="auto">
              <a:xfrm>
                <a:off x="3060" y="8100"/>
                <a:ext cx="2340" cy="900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CCECFF"/>
                  </a:gs>
                  <a:gs pos="100000">
                    <a:srgbClr val="FFFFFF"/>
                  </a:gs>
                </a:gsLst>
                <a:lin ang="189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1400" b="1">
                    <a:solidFill>
                      <a:srgbClr val="000000"/>
                    </a:solidFill>
                    <a:latin typeface="Times New Roman" pitchFamily="18" charset="0"/>
                  </a:rPr>
                  <a:t>Dubious Word Area Formation</a:t>
                </a:r>
              </a:p>
            </p:txBody>
          </p:sp>
          <p:sp>
            <p:nvSpPr>
              <p:cNvPr id="30751" name="Text Box 11"/>
              <p:cNvSpPr txBox="1">
                <a:spLocks noChangeArrowheads="1"/>
              </p:cNvSpPr>
              <p:nvPr/>
            </p:nvSpPr>
            <p:spPr bwMode="auto">
              <a:xfrm>
                <a:off x="3060" y="6840"/>
                <a:ext cx="2340" cy="900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ECFF"/>
                  </a:gs>
                </a:gsLst>
                <a:lin ang="189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2000" b="1">
                    <a:solidFill>
                      <a:srgbClr val="000000"/>
                    </a:solidFill>
                    <a:latin typeface="Times New Roman" pitchFamily="18" charset="0"/>
                  </a:rPr>
                  <a:t>CKIP</a:t>
                </a:r>
              </a:p>
            </p:txBody>
          </p:sp>
          <p:sp useBgFill="1">
            <p:nvSpPr>
              <p:cNvPr id="30752" name="Line 12"/>
              <p:cNvSpPr>
                <a:spLocks noChangeShapeType="1"/>
              </p:cNvSpPr>
              <p:nvPr/>
            </p:nvSpPr>
            <p:spPr bwMode="auto">
              <a:xfrm>
                <a:off x="4140" y="7740"/>
                <a:ext cx="1" cy="36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0733" name="Rectangle 13"/>
            <p:cNvSpPr>
              <a:spLocks noChangeArrowheads="1"/>
            </p:cNvSpPr>
            <p:nvPr/>
          </p:nvSpPr>
          <p:spPr bwMode="auto">
            <a:xfrm>
              <a:off x="1565" y="2783"/>
              <a:ext cx="2063" cy="1211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FFCC99"/>
                </a:gs>
                <a:gs pos="100000">
                  <a:srgbClr val="FFFFFF"/>
                </a:gs>
              </a:gsLst>
              <a:lin ang="18900000" scaled="1"/>
            </a:gradFill>
            <a:ln w="38100">
              <a:solidFill>
                <a:srgbClr val="000000"/>
              </a:solidFill>
              <a:prstDash val="dashDot"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sz="1600" b="1">
                  <a:solidFill>
                    <a:srgbClr val="000000"/>
                  </a:solidFill>
                  <a:latin typeface="Times New Roman" pitchFamily="18" charset="0"/>
                </a:rPr>
                <a:t>Error</a:t>
              </a:r>
            </a:p>
            <a:p>
              <a:r>
                <a:rPr lang="en-US" altLang="zh-TW" sz="1600" b="1">
                  <a:solidFill>
                    <a:srgbClr val="000000"/>
                  </a:solidFill>
                  <a:latin typeface="Times New Roman" pitchFamily="18" charset="0"/>
                </a:rPr>
                <a:t>Correction</a:t>
              </a:r>
              <a:endParaRPr lang="en-US" altLang="zh-TW" sz="1600">
                <a:solidFill>
                  <a:srgbClr val="000000"/>
                </a:solidFill>
              </a:endParaRPr>
            </a:p>
          </p:txBody>
        </p:sp>
        <p:grpSp>
          <p:nvGrpSpPr>
            <p:cNvPr id="30734" name="Group 14"/>
            <p:cNvGrpSpPr>
              <a:grpSpLocks/>
            </p:cNvGrpSpPr>
            <p:nvPr/>
          </p:nvGrpSpPr>
          <p:grpSpPr bwMode="auto">
            <a:xfrm>
              <a:off x="2279" y="2934"/>
              <a:ext cx="1032" cy="908"/>
              <a:chOff x="3060" y="10260"/>
              <a:chExt cx="2340" cy="2160"/>
            </a:xfrm>
          </p:grpSpPr>
          <p:sp>
            <p:nvSpPr>
              <p:cNvPr id="30747" name="Text Box 15"/>
              <p:cNvSpPr txBox="1">
                <a:spLocks noChangeArrowheads="1"/>
              </p:cNvSpPr>
              <p:nvPr/>
            </p:nvSpPr>
            <p:spPr bwMode="auto">
              <a:xfrm>
                <a:off x="3060" y="10260"/>
                <a:ext cx="2340" cy="900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CCECFF"/>
                  </a:gs>
                  <a:gs pos="100000">
                    <a:srgbClr val="FFFFFF"/>
                  </a:gs>
                </a:gsLst>
                <a:lin ang="189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1600" b="1">
                    <a:solidFill>
                      <a:srgbClr val="000000"/>
                    </a:solidFill>
                    <a:latin typeface="Times New Roman" pitchFamily="18" charset="0"/>
                  </a:rPr>
                  <a:t>Lexical Analysis</a:t>
                </a:r>
              </a:p>
            </p:txBody>
          </p:sp>
          <p:sp>
            <p:nvSpPr>
              <p:cNvPr id="30748" name="Text Box 16"/>
              <p:cNvSpPr txBox="1">
                <a:spLocks noChangeArrowheads="1"/>
              </p:cNvSpPr>
              <p:nvPr/>
            </p:nvSpPr>
            <p:spPr bwMode="auto">
              <a:xfrm>
                <a:off x="3060" y="11520"/>
                <a:ext cx="2340" cy="900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CCECFF"/>
                  </a:gs>
                  <a:gs pos="100000">
                    <a:srgbClr val="FFFFFF"/>
                  </a:gs>
                </a:gsLst>
                <a:lin ang="189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1600" b="1">
                    <a:solidFill>
                      <a:srgbClr val="000000"/>
                    </a:solidFill>
                    <a:latin typeface="Times New Roman" pitchFamily="18" charset="0"/>
                  </a:rPr>
                  <a:t>Optimal Word Extraction</a:t>
                </a:r>
              </a:p>
            </p:txBody>
          </p:sp>
          <p:sp useBgFill="1">
            <p:nvSpPr>
              <p:cNvPr id="30749" name="Line 17"/>
              <p:cNvSpPr>
                <a:spLocks noChangeShapeType="1"/>
              </p:cNvSpPr>
              <p:nvPr/>
            </p:nvSpPr>
            <p:spPr bwMode="auto">
              <a:xfrm>
                <a:off x="4140" y="11160"/>
                <a:ext cx="1" cy="36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0735" name="AutoShape 18"/>
            <p:cNvSpPr>
              <a:spLocks noChangeArrowheads="1"/>
            </p:cNvSpPr>
            <p:nvPr/>
          </p:nvSpPr>
          <p:spPr bwMode="auto">
            <a:xfrm>
              <a:off x="4026" y="1268"/>
              <a:ext cx="1349" cy="2877"/>
            </a:xfrm>
            <a:prstGeom prst="can">
              <a:avLst>
                <a:gd name="adj" fmla="val 13774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CC99"/>
                </a:gs>
                <a:gs pos="100000">
                  <a:srgbClr val="FFFFFF"/>
                </a:gs>
              </a:gsLst>
              <a:lin ang="189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736" name="AutoShape 19"/>
            <p:cNvSpPr>
              <a:spLocks noChangeArrowheads="1"/>
            </p:cNvSpPr>
            <p:nvPr/>
          </p:nvSpPr>
          <p:spPr bwMode="auto">
            <a:xfrm>
              <a:off x="4184" y="3430"/>
              <a:ext cx="1015" cy="530"/>
            </a:xfrm>
            <a:prstGeom prst="flowChartInputOutput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CCECFF"/>
                </a:gs>
                <a:gs pos="100000">
                  <a:srgbClr val="FFFFFF"/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altLang="zh-TW" sz="1400" b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/>
              <a:r>
                <a:rPr lang="en-US" altLang="zh-TW" sz="1400" b="1">
                  <a:solidFill>
                    <a:srgbClr val="000000"/>
                  </a:solidFill>
                  <a:latin typeface="Times New Roman" pitchFamily="18" charset="0"/>
                </a:rPr>
                <a:t>Confusing Word Set</a:t>
              </a:r>
            </a:p>
          </p:txBody>
        </p:sp>
        <p:sp>
          <p:nvSpPr>
            <p:cNvPr id="30737" name="AutoShape 20"/>
            <p:cNvSpPr>
              <a:spLocks noChangeArrowheads="1"/>
            </p:cNvSpPr>
            <p:nvPr/>
          </p:nvSpPr>
          <p:spPr bwMode="auto">
            <a:xfrm>
              <a:off x="4184" y="1799"/>
              <a:ext cx="1015" cy="529"/>
            </a:xfrm>
            <a:prstGeom prst="flowChartInputOutput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CCECFF"/>
                </a:gs>
                <a:gs pos="100000">
                  <a:srgbClr val="FFFFFF"/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altLang="zh-TW" sz="1200" b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/>
              <a:r>
                <a:rPr lang="en-US" altLang="zh-TW" sz="1400" b="1">
                  <a:solidFill>
                    <a:srgbClr val="000000"/>
                  </a:solidFill>
                  <a:latin typeface="Times New Roman" pitchFamily="18" charset="0"/>
                </a:rPr>
                <a:t>Language Model</a:t>
              </a:r>
            </a:p>
          </p:txBody>
        </p:sp>
        <p:sp>
          <p:nvSpPr>
            <p:cNvPr id="30738" name="AutoShape 21"/>
            <p:cNvSpPr>
              <a:spLocks noChangeArrowheads="1"/>
            </p:cNvSpPr>
            <p:nvPr/>
          </p:nvSpPr>
          <p:spPr bwMode="auto">
            <a:xfrm>
              <a:off x="4184" y="2742"/>
              <a:ext cx="1015" cy="530"/>
            </a:xfrm>
            <a:prstGeom prst="flowChartInputOutput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CCECFF"/>
                </a:gs>
                <a:gs pos="100000">
                  <a:srgbClr val="FFFFFF"/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altLang="zh-TW" sz="1600" b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/>
              <a:r>
                <a:rPr lang="en-US" altLang="zh-TW" sz="1400" b="1">
                  <a:solidFill>
                    <a:srgbClr val="000000"/>
                  </a:solidFill>
                  <a:latin typeface="Times New Roman" pitchFamily="18" charset="0"/>
                </a:rPr>
                <a:t>Lexicon</a:t>
              </a:r>
            </a:p>
          </p:txBody>
        </p:sp>
        <p:sp useBgFill="1">
          <p:nvSpPr>
            <p:cNvPr id="30739" name="Line 22"/>
            <p:cNvSpPr>
              <a:spLocks noChangeShapeType="1"/>
            </p:cNvSpPr>
            <p:nvPr/>
          </p:nvSpPr>
          <p:spPr bwMode="auto">
            <a:xfrm>
              <a:off x="4581" y="2328"/>
              <a:ext cx="0" cy="152"/>
            </a:xfrm>
            <a:prstGeom prst="line">
              <a:avLst/>
            </a:prstGeom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 useBgFill="1">
          <p:nvSpPr>
            <p:cNvPr id="30740" name="Line 23"/>
            <p:cNvSpPr>
              <a:spLocks noChangeShapeType="1"/>
            </p:cNvSpPr>
            <p:nvPr/>
          </p:nvSpPr>
          <p:spPr bwMode="auto">
            <a:xfrm flipH="1">
              <a:off x="3311" y="3034"/>
              <a:ext cx="635" cy="0"/>
            </a:xfrm>
            <a:prstGeom prst="line">
              <a:avLst/>
            </a:prstGeom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 useBgFill="1">
          <p:nvSpPr>
            <p:cNvPr id="30741" name="Line 24"/>
            <p:cNvSpPr>
              <a:spLocks noChangeShapeType="1"/>
            </p:cNvSpPr>
            <p:nvPr/>
          </p:nvSpPr>
          <p:spPr bwMode="auto">
            <a:xfrm>
              <a:off x="3708" y="2478"/>
              <a:ext cx="873" cy="0"/>
            </a:xfrm>
            <a:prstGeom prst="line">
              <a:avLst/>
            </a:prstGeom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 useBgFill="1">
          <p:nvSpPr>
            <p:cNvPr id="30742" name="Line 25"/>
            <p:cNvSpPr>
              <a:spLocks noChangeShapeType="1"/>
            </p:cNvSpPr>
            <p:nvPr/>
          </p:nvSpPr>
          <p:spPr bwMode="auto">
            <a:xfrm>
              <a:off x="3946" y="3510"/>
              <a:ext cx="397" cy="0"/>
            </a:xfrm>
            <a:prstGeom prst="line">
              <a:avLst/>
            </a:prstGeom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 useBgFill="1">
          <p:nvSpPr>
            <p:cNvPr id="30743" name="Line 26"/>
            <p:cNvSpPr>
              <a:spLocks noChangeShapeType="1"/>
            </p:cNvSpPr>
            <p:nvPr/>
          </p:nvSpPr>
          <p:spPr bwMode="auto">
            <a:xfrm>
              <a:off x="3708" y="2478"/>
              <a:ext cx="0" cy="1270"/>
            </a:xfrm>
            <a:prstGeom prst="line">
              <a:avLst/>
            </a:prstGeom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 useBgFill="1">
          <p:nvSpPr>
            <p:cNvPr id="30744" name="Line 27"/>
            <p:cNvSpPr>
              <a:spLocks noChangeShapeType="1"/>
            </p:cNvSpPr>
            <p:nvPr/>
          </p:nvSpPr>
          <p:spPr bwMode="auto">
            <a:xfrm flipH="1">
              <a:off x="3311" y="3748"/>
              <a:ext cx="397" cy="0"/>
            </a:xfrm>
            <a:prstGeom prst="line">
              <a:avLst/>
            </a:prstGeom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 useBgFill="1">
          <p:nvSpPr>
            <p:cNvPr id="30745" name="Line 28"/>
            <p:cNvSpPr>
              <a:spLocks noChangeShapeType="1"/>
            </p:cNvSpPr>
            <p:nvPr/>
          </p:nvSpPr>
          <p:spPr bwMode="auto">
            <a:xfrm>
              <a:off x="3946" y="3034"/>
              <a:ext cx="0" cy="476"/>
            </a:xfrm>
            <a:prstGeom prst="line">
              <a:avLst/>
            </a:prstGeom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 useBgFill="1">
          <p:nvSpPr>
            <p:cNvPr id="30746" name="Line 29"/>
            <p:cNvSpPr>
              <a:spLocks noChangeShapeType="1"/>
            </p:cNvSpPr>
            <p:nvPr/>
          </p:nvSpPr>
          <p:spPr bwMode="auto">
            <a:xfrm flipH="1">
              <a:off x="3946" y="3034"/>
              <a:ext cx="318" cy="0"/>
            </a:xfrm>
            <a:prstGeom prst="line">
              <a:avLst/>
            </a:prstGeom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84356" name="Group 36"/>
          <p:cNvGrpSpPr>
            <a:grpSpLocks/>
          </p:cNvGrpSpPr>
          <p:nvPr/>
        </p:nvGrpSpPr>
        <p:grpSpPr bwMode="auto">
          <a:xfrm>
            <a:off x="468313" y="2205038"/>
            <a:ext cx="4535487" cy="2016125"/>
            <a:chOff x="295" y="1389"/>
            <a:chExt cx="2857" cy="1270"/>
          </a:xfrm>
        </p:grpSpPr>
        <p:sp>
          <p:nvSpPr>
            <p:cNvPr id="184353" name="AutoShape 33"/>
            <p:cNvSpPr>
              <a:spLocks noChangeArrowheads="1"/>
            </p:cNvSpPr>
            <p:nvPr/>
          </p:nvSpPr>
          <p:spPr bwMode="auto">
            <a:xfrm>
              <a:off x="295" y="1389"/>
              <a:ext cx="680" cy="499"/>
            </a:xfrm>
            <a:prstGeom prst="rightArrow">
              <a:avLst>
                <a:gd name="adj1" fmla="val 50000"/>
                <a:gd name="adj2" fmla="val 34068"/>
              </a:avLst>
            </a:prstGeom>
            <a:gradFill rotWithShape="1">
              <a:gsLst>
                <a:gs pos="0">
                  <a:schemeClr val="bg1"/>
                </a:gs>
                <a:gs pos="50000">
                  <a:srgbClr val="0000FF"/>
                </a:gs>
                <a:gs pos="100000">
                  <a:schemeClr val="bg1"/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727" name="Rectangle 34"/>
            <p:cNvSpPr>
              <a:spLocks noChangeArrowheads="1"/>
            </p:cNvSpPr>
            <p:nvPr/>
          </p:nvSpPr>
          <p:spPr bwMode="auto">
            <a:xfrm>
              <a:off x="1020" y="1397"/>
              <a:ext cx="2132" cy="1262"/>
            </a:xfrm>
            <a:prstGeom prst="rect">
              <a:avLst/>
            </a:prstGeom>
            <a:solidFill>
              <a:srgbClr val="CCFFCC">
                <a:alpha val="41176"/>
              </a:srgbClr>
            </a:solidFill>
            <a:ln w="38100">
              <a:solidFill>
                <a:srgbClr val="FF0000"/>
              </a:solidFill>
              <a:prstDash val="dashDot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AEAA8B-0777-4226-8D44-B23C664F6F69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549275"/>
            <a:ext cx="8540750" cy="719138"/>
          </a:xfrm>
        </p:spPr>
        <p:txBody>
          <a:bodyPr/>
          <a:lstStyle/>
          <a:p>
            <a:pPr algn="ctr"/>
            <a:r>
              <a:rPr lang="en-US" altLang="zh-TW" b="1"/>
              <a:t>Error Detection Procedure</a:t>
            </a:r>
          </a:p>
        </p:txBody>
      </p:sp>
      <p:pic>
        <p:nvPicPr>
          <p:cNvPr id="185372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412875"/>
            <a:ext cx="4386263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5377" name="Group 33"/>
          <p:cNvGrpSpPr>
            <a:grpSpLocks/>
          </p:cNvGrpSpPr>
          <p:nvPr/>
        </p:nvGrpSpPr>
        <p:grpSpPr bwMode="auto">
          <a:xfrm>
            <a:off x="1476375" y="2492375"/>
            <a:ext cx="1125538" cy="2233613"/>
            <a:chOff x="930" y="1706"/>
            <a:chExt cx="709" cy="1407"/>
          </a:xfrm>
        </p:grpSpPr>
        <p:sp>
          <p:nvSpPr>
            <p:cNvPr id="185376" name="Freeform 32"/>
            <p:cNvSpPr>
              <a:spLocks/>
            </p:cNvSpPr>
            <p:nvPr/>
          </p:nvSpPr>
          <p:spPr bwMode="auto">
            <a:xfrm>
              <a:off x="1247" y="1706"/>
              <a:ext cx="392" cy="1407"/>
            </a:xfrm>
            <a:custGeom>
              <a:avLst/>
              <a:gdLst>
                <a:gd name="T0" fmla="*/ 391 w 392"/>
                <a:gd name="T1" fmla="*/ 0 h 1407"/>
                <a:gd name="T2" fmla="*/ 51 w 392"/>
                <a:gd name="T3" fmla="*/ 398 h 1407"/>
                <a:gd name="T4" fmla="*/ 83 w 392"/>
                <a:gd name="T5" fmla="*/ 1086 h 1407"/>
                <a:gd name="T6" fmla="*/ 392 w 392"/>
                <a:gd name="T7" fmla="*/ 1407 h 1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2" h="1407">
                  <a:moveTo>
                    <a:pt x="391" y="0"/>
                  </a:moveTo>
                  <a:cubicBezTo>
                    <a:pt x="391" y="0"/>
                    <a:pt x="102" y="217"/>
                    <a:pt x="51" y="398"/>
                  </a:cubicBezTo>
                  <a:cubicBezTo>
                    <a:pt x="0" y="579"/>
                    <a:pt x="26" y="918"/>
                    <a:pt x="83" y="1086"/>
                  </a:cubicBezTo>
                  <a:cubicBezTo>
                    <a:pt x="140" y="1254"/>
                    <a:pt x="328" y="1340"/>
                    <a:pt x="392" y="1407"/>
                  </a:cubicBezTo>
                </a:path>
              </a:pathLst>
            </a:custGeom>
            <a:noFill/>
            <a:ln w="76200" cap="sq">
              <a:solidFill>
                <a:srgbClr val="FFCC00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85374" name="Rectangle 30"/>
            <p:cNvSpPr>
              <a:spLocks noChangeArrowheads="1"/>
            </p:cNvSpPr>
            <p:nvPr/>
          </p:nvSpPr>
          <p:spPr bwMode="auto">
            <a:xfrm>
              <a:off x="930" y="2160"/>
              <a:ext cx="681" cy="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2400" b="1">
                  <a:solidFill>
                    <a:srgbClr val="FF0000"/>
                  </a:solidFill>
                  <a:latin typeface="Times New Roman" pitchFamily="18" charset="0"/>
                </a:rPr>
                <a:t>CKIP</a:t>
              </a:r>
            </a:p>
          </p:txBody>
        </p:sp>
      </p:grpSp>
      <p:sp>
        <p:nvSpPr>
          <p:cNvPr id="185378" name="Rectangle 34"/>
          <p:cNvSpPr>
            <a:spLocks noChangeArrowheads="1"/>
          </p:cNvSpPr>
          <p:nvPr/>
        </p:nvSpPr>
        <p:spPr bwMode="auto">
          <a:xfrm>
            <a:off x="5148263" y="2276475"/>
            <a:ext cx="1800225" cy="3457575"/>
          </a:xfrm>
          <a:prstGeom prst="rect">
            <a:avLst/>
          </a:prstGeom>
          <a:noFill/>
          <a:ln w="31750">
            <a:solidFill>
              <a:srgbClr val="0000FF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45073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7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2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b="1"/>
              <a:t>Error Input and Result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1663" cy="2346325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The input text, ”</a:t>
            </a:r>
            <a:r>
              <a:rPr lang="zh-TW" altLang="en-US" dirty="0" smtClean="0"/>
              <a:t>透過活動向青少年貫輸環保知識”</a:t>
            </a:r>
          </a:p>
          <a:p>
            <a:pPr eaLnBrk="1" hangingPunct="1"/>
            <a:endParaRPr lang="zh-TW" altLang="en-US" dirty="0" smtClean="0"/>
          </a:p>
          <a:p>
            <a:pPr eaLnBrk="1" hangingPunct="1"/>
            <a:r>
              <a:rPr lang="en-US" altLang="zh-TW" dirty="0" smtClean="0">
                <a:latin typeface="標楷體" pitchFamily="65" charset="-120"/>
                <a:cs typeface="Times New Roman" pitchFamily="18" charset="0"/>
              </a:rPr>
              <a:t>Detection Result</a:t>
            </a:r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Separated by space</a:t>
            </a:r>
          </a:p>
          <a:p>
            <a:pPr lvl="1" eaLnBrk="1" hangingPunct="1"/>
            <a:r>
              <a:rPr lang="en-US" altLang="zh-TW" dirty="0" smtClean="0"/>
              <a:t>Accompanied with </a:t>
            </a:r>
            <a:r>
              <a:rPr lang="en-US" altLang="zh-TW" dirty="0" smtClean="0">
                <a:solidFill>
                  <a:srgbClr val="FF0000"/>
                </a:solidFill>
              </a:rPr>
              <a:t>POS Tagging</a:t>
            </a:r>
            <a:r>
              <a:rPr lang="en-US" altLang="zh-TW" dirty="0" smtClean="0"/>
              <a:t>, ex: </a:t>
            </a:r>
            <a:r>
              <a:rPr lang="zh-TW" altLang="en-US" dirty="0" smtClean="0"/>
              <a:t>語言</a:t>
            </a:r>
            <a:r>
              <a:rPr lang="en-US" altLang="zh-TW" dirty="0" smtClean="0"/>
              <a:t>()(Na)</a:t>
            </a:r>
          </a:p>
          <a:p>
            <a:pPr lvl="1" eaLnBrk="1" hangingPunct="1"/>
            <a:r>
              <a:rPr lang="en-US" altLang="zh-TW" dirty="0" smtClean="0"/>
              <a:t>Attached with </a:t>
            </a:r>
            <a:r>
              <a:rPr lang="en-US" altLang="zh-TW" dirty="0" smtClean="0">
                <a:solidFill>
                  <a:srgbClr val="FF0000"/>
                </a:solidFill>
              </a:rPr>
              <a:t>question mark</a:t>
            </a:r>
            <a:r>
              <a:rPr lang="en-US" altLang="zh-TW" dirty="0" smtClean="0"/>
              <a:t>, if incorrect words exist</a:t>
            </a:r>
          </a:p>
        </p:txBody>
      </p:sp>
      <p:graphicFrame>
        <p:nvGraphicFramePr>
          <p:cNvPr id="32805" name="Group 37"/>
          <p:cNvGraphicFramePr>
            <a:graphicFrameLocks noGrp="1"/>
          </p:cNvGraphicFramePr>
          <p:nvPr>
            <p:ph sz="half" idx="2"/>
          </p:nvPr>
        </p:nvGraphicFramePr>
        <p:xfrm>
          <a:off x="107950" y="4060825"/>
          <a:ext cx="8280400" cy="1835150"/>
        </p:xfrm>
        <a:graphic>
          <a:graphicData uri="http://schemas.openxmlformats.org/drawingml/2006/table">
            <a:tbl>
              <a:tblPr/>
              <a:tblGrid>
                <a:gridCol w="8280400"/>
              </a:tblGrid>
              <a:tr h="592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Detection Result</a:t>
                      </a:r>
                    </a:p>
                  </a:txBody>
                  <a:tcPr marL="91434" marR="91434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30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透過</a:t>
                      </a: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()(P)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活動</a:t>
                      </a: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()(Na)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向</a:t>
                      </a: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()(P)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青少年</a:t>
                      </a: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()(Na)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</a:t>
                      </a:r>
                      <a:endParaRPr kumimoji="1" lang="en-US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貫</a:t>
                      </a: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(?)(VC)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輸</a:t>
                      </a: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(?)(VD)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環保</a:t>
                      </a: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()(Na)</a:t>
                      </a:r>
                      <a:r>
                        <a:rPr kumimoji="1" lang="zh-TW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　知識</a:t>
                      </a:r>
                      <a:r>
                        <a:rPr kumimoji="1" lang="en-US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()(Na) </a:t>
                      </a:r>
                    </a:p>
                  </a:txBody>
                  <a:tcPr marL="91434" marR="91434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56" name="Text Box 34"/>
          <p:cNvSpPr txBox="1">
            <a:spLocks noChangeArrowheads="1"/>
          </p:cNvSpPr>
          <p:nvPr/>
        </p:nvSpPr>
        <p:spPr bwMode="auto">
          <a:xfrm>
            <a:off x="4500563" y="2006600"/>
            <a:ext cx="15843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4000" b="1">
                <a:solidFill>
                  <a:srgbClr val="663300"/>
                </a:solidFill>
                <a:latin typeface="Times New Roman" pitchFamily="18" charset="0"/>
              </a:rPr>
              <a:t>Error</a:t>
            </a:r>
          </a:p>
        </p:txBody>
      </p:sp>
      <p:sp>
        <p:nvSpPr>
          <p:cNvPr id="31757" name="Rectangle 38"/>
          <p:cNvSpPr>
            <a:spLocks noChangeArrowheads="1"/>
          </p:cNvSpPr>
          <p:nvPr/>
        </p:nvSpPr>
        <p:spPr bwMode="auto">
          <a:xfrm>
            <a:off x="4826000" y="1484313"/>
            <a:ext cx="792163" cy="649287"/>
          </a:xfrm>
          <a:prstGeom prst="rect">
            <a:avLst/>
          </a:prstGeom>
          <a:noFill/>
          <a:ln w="50800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758" name="投影片編號版面配置區 6"/>
          <p:cNvSpPr>
            <a:spLocks noGrp="1"/>
          </p:cNvSpPr>
          <p:nvPr>
            <p:ph type="sldNum" sz="quarter" idx="11"/>
          </p:nvPr>
        </p:nvSpPr>
        <p:spPr bwMode="auto">
          <a:xfrm>
            <a:off x="8532813" y="5661025"/>
            <a:ext cx="561975" cy="38417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642E92-7C1D-4920-8BA3-5F02ACA9ABFD}" type="slidenum">
              <a:rPr lang="en-US" altLang="zh-TW" smtClean="0"/>
              <a:pPr/>
              <a:t>16</a:t>
            </a:fld>
            <a:endParaRPr lang="en-US" altLang="zh-TW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2"/>
          <p:cNvSpPr txBox="1">
            <a:spLocks noChangeArrowheads="1"/>
          </p:cNvSpPr>
          <p:nvPr/>
        </p:nvSpPr>
        <p:spPr bwMode="auto">
          <a:xfrm>
            <a:off x="468313" y="3500438"/>
            <a:ext cx="8351837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透過</a:t>
            </a:r>
            <a:r>
              <a:rPr lang="en-US" altLang="zh-TW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()(P)</a:t>
            </a:r>
            <a:r>
              <a:rPr lang="zh-TW" altLang="en-US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　活動</a:t>
            </a:r>
            <a:r>
              <a:rPr lang="en-US" altLang="zh-TW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()(Na)</a:t>
            </a:r>
            <a:r>
              <a:rPr lang="zh-TW" altLang="en-US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　向</a:t>
            </a:r>
            <a:r>
              <a:rPr lang="en-US" altLang="zh-TW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()(P)</a:t>
            </a:r>
            <a:r>
              <a:rPr lang="zh-TW" altLang="en-US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　青少年</a:t>
            </a:r>
            <a:r>
              <a:rPr lang="en-US" altLang="zh-TW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()(Na)</a:t>
            </a:r>
            <a:r>
              <a:rPr lang="zh-TW" altLang="en-US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　</a:t>
            </a:r>
          </a:p>
          <a:p>
            <a:pPr algn="ctr" eaLnBrk="1" hangingPunct="1"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貫</a:t>
            </a:r>
            <a:r>
              <a:rPr lang="en-US" altLang="zh-TW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(?)(VC)</a:t>
            </a:r>
            <a:r>
              <a:rPr lang="zh-TW" altLang="en-US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　輸</a:t>
            </a:r>
            <a:r>
              <a:rPr lang="en-US" altLang="zh-TW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(?)(VD)</a:t>
            </a:r>
            <a:r>
              <a:rPr lang="zh-TW" altLang="en-US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　環保</a:t>
            </a:r>
            <a:r>
              <a:rPr lang="en-US" altLang="zh-TW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()(Na)</a:t>
            </a:r>
            <a:r>
              <a:rPr lang="zh-TW" altLang="en-US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　知識</a:t>
            </a:r>
            <a:r>
              <a:rPr lang="en-US" altLang="zh-TW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()(Na)</a:t>
            </a:r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b="1"/>
              <a:t>Dubious Word Area Formation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1663" cy="2270125"/>
          </a:xfrm>
        </p:spPr>
        <p:txBody>
          <a:bodyPr/>
          <a:lstStyle/>
          <a:p>
            <a:pPr eaLnBrk="1" hangingPunct="1"/>
            <a:r>
              <a:rPr lang="en-US" altLang="zh-TW" sz="2600" smtClean="0"/>
              <a:t>Process word segmentation</a:t>
            </a:r>
          </a:p>
          <a:p>
            <a:pPr eaLnBrk="1" hangingPunct="1"/>
            <a:r>
              <a:rPr lang="en-US" altLang="zh-TW" sz="2600" smtClean="0"/>
              <a:t>Remove pos tags but retain question marks</a:t>
            </a:r>
          </a:p>
        </p:txBody>
      </p:sp>
      <p:sp>
        <p:nvSpPr>
          <p:cNvPr id="32773" name="Text Box 38"/>
          <p:cNvSpPr txBox="1">
            <a:spLocks noChangeArrowheads="1"/>
          </p:cNvSpPr>
          <p:nvPr/>
        </p:nvSpPr>
        <p:spPr bwMode="auto">
          <a:xfrm>
            <a:off x="4067175" y="3068638"/>
            <a:ext cx="1512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>
                <a:solidFill>
                  <a:srgbClr val="FF0000"/>
                </a:solidFill>
                <a:latin typeface="Times New Roman" pitchFamily="18" charset="0"/>
              </a:rPr>
              <a:t>remove</a:t>
            </a:r>
          </a:p>
        </p:txBody>
      </p:sp>
      <p:grpSp>
        <p:nvGrpSpPr>
          <p:cNvPr id="32774" name="群組 1"/>
          <p:cNvGrpSpPr>
            <a:grpSpLocks/>
          </p:cNvGrpSpPr>
          <p:nvPr/>
        </p:nvGrpSpPr>
        <p:grpSpPr bwMode="auto">
          <a:xfrm>
            <a:off x="1793875" y="3600450"/>
            <a:ext cx="6557963" cy="1028700"/>
            <a:chOff x="1793876" y="3600450"/>
            <a:chExt cx="6557962" cy="1028701"/>
          </a:xfrm>
        </p:grpSpPr>
        <p:sp>
          <p:nvSpPr>
            <p:cNvPr id="32776" name="Rectangle 37"/>
            <p:cNvSpPr>
              <a:spLocks noChangeArrowheads="1"/>
            </p:cNvSpPr>
            <p:nvPr/>
          </p:nvSpPr>
          <p:spPr bwMode="auto">
            <a:xfrm>
              <a:off x="1793876" y="3600450"/>
              <a:ext cx="792163" cy="376238"/>
            </a:xfrm>
            <a:prstGeom prst="rect">
              <a:avLst/>
            </a:prstGeom>
            <a:noFill/>
            <a:ln w="31750">
              <a:solidFill>
                <a:srgbClr val="800000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77" name="Rectangle 41"/>
            <p:cNvSpPr>
              <a:spLocks noChangeArrowheads="1"/>
            </p:cNvSpPr>
            <p:nvPr/>
          </p:nvSpPr>
          <p:spPr bwMode="auto">
            <a:xfrm>
              <a:off x="3582988" y="3600450"/>
              <a:ext cx="884238" cy="376238"/>
            </a:xfrm>
            <a:prstGeom prst="rect">
              <a:avLst/>
            </a:prstGeom>
            <a:noFill/>
            <a:ln w="31750">
              <a:solidFill>
                <a:srgbClr val="800000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78" name="Rectangle 44"/>
            <p:cNvSpPr>
              <a:spLocks noChangeArrowheads="1"/>
            </p:cNvSpPr>
            <p:nvPr/>
          </p:nvSpPr>
          <p:spPr bwMode="auto">
            <a:xfrm>
              <a:off x="5194301" y="3600450"/>
              <a:ext cx="790575" cy="376238"/>
            </a:xfrm>
            <a:prstGeom prst="rect">
              <a:avLst/>
            </a:prstGeom>
            <a:noFill/>
            <a:ln w="31750">
              <a:solidFill>
                <a:srgbClr val="800000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79" name="Rectangle 47"/>
            <p:cNvSpPr>
              <a:spLocks noChangeArrowheads="1"/>
            </p:cNvSpPr>
            <p:nvPr/>
          </p:nvSpPr>
          <p:spPr bwMode="auto">
            <a:xfrm>
              <a:off x="7326313" y="3600450"/>
              <a:ext cx="884238" cy="376238"/>
            </a:xfrm>
            <a:prstGeom prst="rect">
              <a:avLst/>
            </a:prstGeom>
            <a:noFill/>
            <a:ln w="31750">
              <a:solidFill>
                <a:srgbClr val="800000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80" name="Rectangle 57"/>
            <p:cNvSpPr>
              <a:spLocks noChangeArrowheads="1"/>
            </p:cNvSpPr>
            <p:nvPr/>
          </p:nvSpPr>
          <p:spPr bwMode="auto">
            <a:xfrm>
              <a:off x="5454651" y="4249738"/>
              <a:ext cx="884238" cy="376238"/>
            </a:xfrm>
            <a:prstGeom prst="rect">
              <a:avLst/>
            </a:prstGeom>
            <a:noFill/>
            <a:ln w="31750">
              <a:solidFill>
                <a:srgbClr val="800000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81" name="Rectangle 63"/>
            <p:cNvSpPr>
              <a:spLocks noChangeArrowheads="1"/>
            </p:cNvSpPr>
            <p:nvPr/>
          </p:nvSpPr>
          <p:spPr bwMode="auto">
            <a:xfrm>
              <a:off x="7421563" y="4252913"/>
              <a:ext cx="930275" cy="376238"/>
            </a:xfrm>
            <a:prstGeom prst="rect">
              <a:avLst/>
            </a:prstGeom>
            <a:noFill/>
            <a:ln w="31750">
              <a:solidFill>
                <a:srgbClr val="800000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2775" name="投影片編號版面配置區 6"/>
          <p:cNvSpPr>
            <a:spLocks noGrp="1"/>
          </p:cNvSpPr>
          <p:nvPr>
            <p:ph type="sldNum" sz="quarter" idx="11"/>
          </p:nvPr>
        </p:nvSpPr>
        <p:spPr bwMode="auto">
          <a:xfrm>
            <a:off x="8532813" y="5661025"/>
            <a:ext cx="561975" cy="38417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A5DFC4-51FF-4EF6-988E-0FE14D793F32}" type="slidenum">
              <a:rPr lang="en-US" altLang="zh-TW" smtClean="0"/>
              <a:pPr/>
              <a:t>17</a:t>
            </a:fld>
            <a:endParaRPr lang="en-US" altLang="zh-TW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b="1"/>
              <a:t>Dubious Word Area Formation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1663" cy="2270125"/>
          </a:xfrm>
        </p:spPr>
        <p:txBody>
          <a:bodyPr/>
          <a:lstStyle/>
          <a:p>
            <a:pPr eaLnBrk="1" hangingPunct="1"/>
            <a:r>
              <a:rPr lang="en-US" altLang="zh-TW" sz="2600" smtClean="0"/>
              <a:t>Process word segmentation</a:t>
            </a:r>
          </a:p>
          <a:p>
            <a:pPr eaLnBrk="1" hangingPunct="1"/>
            <a:r>
              <a:rPr lang="en-US" altLang="zh-TW" sz="2600" smtClean="0"/>
              <a:t>Remove pos tags but retain question marks</a:t>
            </a:r>
          </a:p>
        </p:txBody>
      </p:sp>
      <p:sp>
        <p:nvSpPr>
          <p:cNvPr id="33796" name="Text Box 32"/>
          <p:cNvSpPr txBox="1">
            <a:spLocks noChangeArrowheads="1"/>
          </p:cNvSpPr>
          <p:nvPr/>
        </p:nvSpPr>
        <p:spPr bwMode="auto">
          <a:xfrm>
            <a:off x="468313" y="3500438"/>
            <a:ext cx="8351837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透過</a:t>
            </a:r>
            <a:r>
              <a:rPr lang="en-US" altLang="zh-TW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()(P)</a:t>
            </a:r>
            <a:r>
              <a:rPr lang="zh-TW" altLang="en-US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　活動</a:t>
            </a:r>
            <a:r>
              <a:rPr lang="en-US" altLang="zh-TW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()(Na)</a:t>
            </a:r>
            <a:r>
              <a:rPr lang="zh-TW" altLang="en-US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　向</a:t>
            </a:r>
            <a:r>
              <a:rPr lang="en-US" altLang="zh-TW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()(P)</a:t>
            </a:r>
            <a:r>
              <a:rPr lang="zh-TW" altLang="en-US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　青少年</a:t>
            </a:r>
            <a:r>
              <a:rPr lang="en-US" altLang="zh-TW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()(Na)</a:t>
            </a:r>
            <a:r>
              <a:rPr lang="zh-TW" altLang="en-US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　</a:t>
            </a:r>
          </a:p>
          <a:p>
            <a:pPr algn="ctr" eaLnBrk="1" hangingPunct="1">
              <a:spcBef>
                <a:spcPct val="50000"/>
              </a:spcBef>
            </a:pPr>
            <a:r>
              <a:rPr lang="zh-TW" altLang="en-US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貫</a:t>
            </a:r>
            <a:r>
              <a:rPr lang="en-US" altLang="zh-TW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(?)(VC)</a:t>
            </a:r>
            <a:r>
              <a:rPr lang="zh-TW" altLang="en-US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　輸</a:t>
            </a:r>
            <a:r>
              <a:rPr lang="en-US" altLang="zh-TW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(?)(VD)</a:t>
            </a:r>
            <a:r>
              <a:rPr lang="zh-TW" altLang="en-US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　環保</a:t>
            </a:r>
            <a:r>
              <a:rPr lang="en-US" altLang="zh-TW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()(Na)</a:t>
            </a:r>
            <a:r>
              <a:rPr lang="zh-TW" altLang="en-US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　知識</a:t>
            </a:r>
            <a:r>
              <a:rPr lang="en-US" altLang="zh-TW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()(Na)</a:t>
            </a:r>
          </a:p>
        </p:txBody>
      </p:sp>
      <p:grpSp>
        <p:nvGrpSpPr>
          <p:cNvPr id="33797" name="Group 67"/>
          <p:cNvGrpSpPr>
            <a:grpSpLocks/>
          </p:cNvGrpSpPr>
          <p:nvPr/>
        </p:nvGrpSpPr>
        <p:grpSpPr bwMode="auto">
          <a:xfrm>
            <a:off x="1346200" y="4221163"/>
            <a:ext cx="2246313" cy="431800"/>
            <a:chOff x="848" y="2659"/>
            <a:chExt cx="1415" cy="272"/>
          </a:xfrm>
        </p:grpSpPr>
        <p:sp>
          <p:nvSpPr>
            <p:cNvPr id="33800" name="Rectangle 65"/>
            <p:cNvSpPr>
              <a:spLocks noChangeArrowheads="1"/>
            </p:cNvSpPr>
            <p:nvPr/>
          </p:nvSpPr>
          <p:spPr bwMode="auto">
            <a:xfrm>
              <a:off x="848" y="2659"/>
              <a:ext cx="227" cy="27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01" name="Rectangle 66"/>
            <p:cNvSpPr>
              <a:spLocks noChangeArrowheads="1"/>
            </p:cNvSpPr>
            <p:nvPr/>
          </p:nvSpPr>
          <p:spPr bwMode="auto">
            <a:xfrm>
              <a:off x="2036" y="2659"/>
              <a:ext cx="227" cy="27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3798" name="Text Box 68"/>
          <p:cNvSpPr txBox="1">
            <a:spLocks noChangeArrowheads="1"/>
          </p:cNvSpPr>
          <p:nvPr/>
        </p:nvSpPr>
        <p:spPr bwMode="auto">
          <a:xfrm>
            <a:off x="1965325" y="4652963"/>
            <a:ext cx="12239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>
                <a:solidFill>
                  <a:srgbClr val="0000FF"/>
                </a:solidFill>
                <a:latin typeface="Times New Roman" pitchFamily="18" charset="0"/>
              </a:rPr>
              <a:t>retain</a:t>
            </a:r>
          </a:p>
        </p:txBody>
      </p:sp>
      <p:sp>
        <p:nvSpPr>
          <p:cNvPr id="33799" name="投影片編號版面配置區 6"/>
          <p:cNvSpPr>
            <a:spLocks/>
          </p:cNvSpPr>
          <p:nvPr/>
        </p:nvSpPr>
        <p:spPr bwMode="auto">
          <a:xfrm>
            <a:off x="8532813" y="5661025"/>
            <a:ext cx="561975" cy="384175"/>
          </a:xfrm>
          <a:prstGeom prst="bracketPair">
            <a:avLst>
              <a:gd name="adj" fmla="val 17949"/>
            </a:avLst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pPr algn="ctr"/>
            <a:fld id="{1ABB96FB-0F34-4B1B-8A0D-2EC2F8E7C6C6}" type="slidenum">
              <a:rPr lang="en-US" altLang="zh-TW">
                <a:solidFill>
                  <a:srgbClr val="FFFFFF"/>
                </a:solidFill>
              </a:rPr>
              <a:pPr algn="ctr"/>
              <a:t>18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b="1"/>
              <a:t>Dubious Word Area Formation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1663" cy="2270125"/>
          </a:xfrm>
        </p:spPr>
        <p:txBody>
          <a:bodyPr/>
          <a:lstStyle/>
          <a:p>
            <a:pPr eaLnBrk="1" hangingPunct="1"/>
            <a:r>
              <a:rPr lang="en-US" altLang="zh-TW" sz="2600" smtClean="0"/>
              <a:t>Process word segmentation</a:t>
            </a:r>
          </a:p>
          <a:p>
            <a:pPr eaLnBrk="1" hangingPunct="1"/>
            <a:r>
              <a:rPr lang="en-US" altLang="zh-TW" sz="2600" smtClean="0"/>
              <a:t>Remove pos tags but retain question marks</a:t>
            </a:r>
          </a:p>
        </p:txBody>
      </p:sp>
      <p:sp>
        <p:nvSpPr>
          <p:cNvPr id="179231" name="Text Box 31"/>
          <p:cNvSpPr txBox="1">
            <a:spLocks noChangeArrowheads="1"/>
          </p:cNvSpPr>
          <p:nvPr/>
        </p:nvSpPr>
        <p:spPr bwMode="auto">
          <a:xfrm>
            <a:off x="107950" y="3933825"/>
            <a:ext cx="8351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zh-TW" altLang="en-US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透過活動向青少年</a:t>
            </a:r>
            <a:r>
              <a:rPr lang="zh-TW" altLang="en-US" sz="2800" b="1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貫</a:t>
            </a:r>
            <a:r>
              <a:rPr lang="en-US" altLang="zh-TW" sz="2800" b="1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(?) </a:t>
            </a:r>
            <a:r>
              <a:rPr lang="zh-TW" altLang="en-US" sz="2800" b="1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輸</a:t>
            </a:r>
            <a:r>
              <a:rPr lang="en-US" altLang="zh-TW" sz="2800" b="1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(?)</a:t>
            </a:r>
            <a:r>
              <a:rPr lang="en-US" altLang="zh-TW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環保知識</a:t>
            </a:r>
          </a:p>
        </p:txBody>
      </p:sp>
      <p:sp>
        <p:nvSpPr>
          <p:cNvPr id="34821" name="投影片編號版面配置區 6"/>
          <p:cNvSpPr>
            <a:spLocks/>
          </p:cNvSpPr>
          <p:nvPr/>
        </p:nvSpPr>
        <p:spPr bwMode="auto">
          <a:xfrm>
            <a:off x="8532813" y="5661025"/>
            <a:ext cx="561975" cy="384175"/>
          </a:xfrm>
          <a:prstGeom prst="bracketPair">
            <a:avLst>
              <a:gd name="adj" fmla="val 17949"/>
            </a:avLst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pPr algn="ctr"/>
            <a:fld id="{28F14EBF-FA22-4DFC-B409-246602C30825}" type="slidenum">
              <a:rPr lang="en-US" altLang="zh-TW">
                <a:solidFill>
                  <a:srgbClr val="FFFFFF"/>
                </a:solidFill>
              </a:rPr>
              <a:pPr algn="ctr"/>
              <a:t>19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4822" name="矩形 1"/>
          <p:cNvSpPr>
            <a:spLocks noChangeArrowheads="1"/>
          </p:cNvSpPr>
          <p:nvPr/>
        </p:nvSpPr>
        <p:spPr bwMode="auto">
          <a:xfrm>
            <a:off x="4146550" y="4724400"/>
            <a:ext cx="1681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B0F0"/>
                </a:solidFill>
                <a:latin typeface="Times New Roman" pitchFamily="18" charset="0"/>
              </a:rPr>
              <a:t>Dubious Word </a:t>
            </a:r>
            <a:endParaRPr lang="zh-TW" altLang="en-US">
              <a:solidFill>
                <a:srgbClr val="00B0F0"/>
              </a:solidFill>
            </a:endParaRPr>
          </a:p>
        </p:txBody>
      </p:sp>
      <p:sp>
        <p:nvSpPr>
          <p:cNvPr id="8" name="Rectangle 120"/>
          <p:cNvSpPr>
            <a:spLocks noChangeArrowheads="1"/>
          </p:cNvSpPr>
          <p:nvPr/>
        </p:nvSpPr>
        <p:spPr bwMode="auto">
          <a:xfrm>
            <a:off x="4146550" y="3948113"/>
            <a:ext cx="1681163" cy="512762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7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31" grpId="0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b="1"/>
              <a:t>Outline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268413"/>
            <a:ext cx="8540750" cy="4548187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Introduction</a:t>
            </a:r>
          </a:p>
          <a:p>
            <a:pPr eaLnBrk="1" hangingPunct="1"/>
            <a:r>
              <a:rPr lang="en-US" altLang="zh-TW" dirty="0" smtClean="0"/>
              <a:t>Method</a:t>
            </a:r>
          </a:p>
          <a:p>
            <a:pPr eaLnBrk="1" hangingPunct="1"/>
            <a:r>
              <a:rPr lang="en-US" altLang="zh-TW" dirty="0" smtClean="0"/>
              <a:t>Experiment</a:t>
            </a:r>
          </a:p>
        </p:txBody>
      </p:sp>
      <p:sp>
        <p:nvSpPr>
          <p:cNvPr id="18436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69E8D1-26D1-4A29-962F-974AE2280714}" type="slidenum">
              <a:rPr lang="en-US" altLang="zh-TW" smtClean="0"/>
              <a:pPr/>
              <a:t>2</a:t>
            </a:fld>
            <a:endParaRPr lang="en-US" altLang="zh-TW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b="1"/>
              <a:t>Error Detection Result</a:t>
            </a:r>
          </a:p>
        </p:txBody>
      </p:sp>
      <p:sp>
        <p:nvSpPr>
          <p:cNvPr id="35843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813679-FAB8-473F-AE5F-D426B5F0D7FF}" type="slidenum">
              <a:rPr lang="en-US" altLang="zh-TW" smtClean="0"/>
              <a:pPr/>
              <a:t>20</a:t>
            </a:fld>
            <a:endParaRPr lang="en-US" altLang="zh-TW" smtClean="0"/>
          </a:p>
        </p:txBody>
      </p:sp>
      <p:pic>
        <p:nvPicPr>
          <p:cNvPr id="3584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412875"/>
            <a:ext cx="4164012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AutoShape 4"/>
          <p:cNvSpPr>
            <a:spLocks noChangeArrowheads="1"/>
          </p:cNvSpPr>
          <p:nvPr/>
        </p:nvSpPr>
        <p:spPr bwMode="auto">
          <a:xfrm>
            <a:off x="6500813" y="2828925"/>
            <a:ext cx="2236787" cy="746125"/>
          </a:xfrm>
          <a:prstGeom prst="cloudCallout">
            <a:avLst>
              <a:gd name="adj1" fmla="val -91731"/>
              <a:gd name="adj2" fmla="val 18296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altLang="zh-TW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Input</a:t>
            </a:r>
            <a:endParaRPr lang="en-US" altLang="zh-TW" sz="2800" b="1">
              <a:solidFill>
                <a:srgbClr val="000000"/>
              </a:solidFill>
              <a:ea typeface="標楷體" pitchFamily="65" charset="-120"/>
            </a:endParaRPr>
          </a:p>
        </p:txBody>
      </p:sp>
      <p:sp>
        <p:nvSpPr>
          <p:cNvPr id="35846" name="AutoShape 7"/>
          <p:cNvSpPr>
            <a:spLocks noChangeArrowheads="1"/>
          </p:cNvSpPr>
          <p:nvPr/>
        </p:nvSpPr>
        <p:spPr bwMode="auto">
          <a:xfrm>
            <a:off x="6427788" y="4365625"/>
            <a:ext cx="2236787" cy="746125"/>
          </a:xfrm>
          <a:prstGeom prst="cloudCallout">
            <a:avLst>
              <a:gd name="adj1" fmla="val -91731"/>
              <a:gd name="adj2" fmla="val 18296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altLang="zh-TW" sz="28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Output</a:t>
            </a:r>
            <a:endParaRPr lang="en-US" altLang="zh-TW" sz="2800" b="1">
              <a:solidFill>
                <a:srgbClr val="000000"/>
              </a:solidFill>
              <a:ea typeface="標楷體" pitchFamily="65" charset="-12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60350"/>
            <a:ext cx="85407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b="1" dirty="0" smtClean="0"/>
              <a:t>Method</a:t>
            </a:r>
            <a:endParaRPr lang="en-US" altLang="zh-TW" b="1" dirty="0"/>
          </a:p>
        </p:txBody>
      </p:sp>
      <p:sp>
        <p:nvSpPr>
          <p:cNvPr id="36867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6B6F85-E6B6-4E3A-9B8A-14A99883D5F7}" type="slidenum">
              <a:rPr lang="en-US" altLang="zh-TW" smtClean="0"/>
              <a:pPr/>
              <a:t>21</a:t>
            </a:fld>
            <a:endParaRPr lang="en-US" altLang="zh-TW" smtClean="0"/>
          </a:p>
        </p:txBody>
      </p:sp>
      <p:grpSp>
        <p:nvGrpSpPr>
          <p:cNvPr id="36868" name="Group 55"/>
          <p:cNvGrpSpPr>
            <a:grpSpLocks/>
          </p:cNvGrpSpPr>
          <p:nvPr/>
        </p:nvGrpSpPr>
        <p:grpSpPr bwMode="auto">
          <a:xfrm>
            <a:off x="1763713" y="1196975"/>
            <a:ext cx="6264275" cy="5240338"/>
            <a:chOff x="1202" y="981"/>
            <a:chExt cx="3810" cy="3255"/>
          </a:xfrm>
        </p:grpSpPr>
        <p:sp>
          <p:nvSpPr>
            <p:cNvPr id="36875" name="AutoShape 41"/>
            <p:cNvSpPr>
              <a:spLocks noChangeArrowheads="1"/>
            </p:cNvSpPr>
            <p:nvPr/>
          </p:nvSpPr>
          <p:spPr bwMode="auto">
            <a:xfrm>
              <a:off x="3663" y="1359"/>
              <a:ext cx="1349" cy="2877"/>
            </a:xfrm>
            <a:prstGeom prst="can">
              <a:avLst>
                <a:gd name="adj" fmla="val 13774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CC99"/>
                </a:gs>
                <a:gs pos="100000">
                  <a:srgbClr val="FFFFFF"/>
                </a:gs>
              </a:gsLst>
              <a:lin ang="189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6876" name="Group 54"/>
            <p:cNvGrpSpPr>
              <a:grpSpLocks/>
            </p:cNvGrpSpPr>
            <p:nvPr/>
          </p:nvGrpSpPr>
          <p:grpSpPr bwMode="auto">
            <a:xfrm>
              <a:off x="1202" y="981"/>
              <a:ext cx="3016" cy="3104"/>
              <a:chOff x="1202" y="981"/>
              <a:chExt cx="3016" cy="3104"/>
            </a:xfrm>
          </p:grpSpPr>
          <p:sp>
            <p:nvSpPr>
              <p:cNvPr id="36877" name="Rectangle 28"/>
              <p:cNvSpPr>
                <a:spLocks noChangeArrowheads="1"/>
              </p:cNvSpPr>
              <p:nvPr/>
            </p:nvSpPr>
            <p:spPr bwMode="auto">
              <a:xfrm>
                <a:off x="2075" y="981"/>
                <a:ext cx="715" cy="227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CCECFF"/>
                  </a:gs>
                  <a:gs pos="100000">
                    <a:srgbClr val="FFFFFF"/>
                  </a:gs>
                </a:gsLst>
                <a:lin ang="189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altLang="zh-TW" sz="1400" b="1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Plain Text</a:t>
                </a:r>
              </a:p>
            </p:txBody>
          </p:sp>
          <p:sp useBgFill="1">
            <p:nvSpPr>
              <p:cNvPr id="36878" name="Line 29"/>
              <p:cNvSpPr>
                <a:spLocks noChangeShapeType="1"/>
              </p:cNvSpPr>
              <p:nvPr/>
            </p:nvSpPr>
            <p:spPr bwMode="auto">
              <a:xfrm>
                <a:off x="2392" y="1208"/>
                <a:ext cx="1" cy="227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 useBgFill="1">
            <p:nvSpPr>
              <p:cNvPr id="36879" name="Line 30"/>
              <p:cNvSpPr>
                <a:spLocks noChangeShapeType="1"/>
              </p:cNvSpPr>
              <p:nvPr/>
            </p:nvSpPr>
            <p:spPr bwMode="auto">
              <a:xfrm>
                <a:off x="2393" y="2646"/>
                <a:ext cx="0" cy="228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880" name="Rectangle 31"/>
              <p:cNvSpPr>
                <a:spLocks noChangeArrowheads="1"/>
              </p:cNvSpPr>
              <p:nvPr/>
            </p:nvSpPr>
            <p:spPr bwMode="auto">
              <a:xfrm>
                <a:off x="1202" y="1435"/>
                <a:ext cx="2063" cy="1211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FFCC99"/>
                  </a:gs>
                  <a:gs pos="100000">
                    <a:srgbClr val="FFFFFF"/>
                  </a:gs>
                </a:gsLst>
                <a:lin ang="18900000" scaled="1"/>
              </a:gradFill>
              <a:ln w="38100">
                <a:solidFill>
                  <a:srgbClr val="000000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TW" sz="1400" b="1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Error</a:t>
                </a:r>
              </a:p>
              <a:p>
                <a:r>
                  <a:rPr lang="en-US" altLang="zh-TW" sz="1400" b="1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Detection</a:t>
                </a:r>
                <a:endParaRPr lang="en-US" altLang="zh-TW" sz="14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36881" name="Group 32"/>
              <p:cNvGrpSpPr>
                <a:grpSpLocks/>
              </p:cNvGrpSpPr>
              <p:nvPr/>
            </p:nvGrpSpPr>
            <p:grpSpPr bwMode="auto">
              <a:xfrm>
                <a:off x="1916" y="1587"/>
                <a:ext cx="1032" cy="908"/>
                <a:chOff x="3060" y="6840"/>
                <a:chExt cx="2340" cy="2160"/>
              </a:xfrm>
            </p:grpSpPr>
            <p:sp>
              <p:nvSpPr>
                <p:cNvPr id="36895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060" y="8100"/>
                  <a:ext cx="2340" cy="900"/>
                </a:xfrm>
                <a:prstGeom prst="rect">
                  <a:avLst/>
                </a:prstGeom>
                <a:gradFill rotWithShape="1">
                  <a:gsLst>
                    <a:gs pos="0">
                      <a:srgbClr val="FFFFFF"/>
                    </a:gs>
                    <a:gs pos="50000">
                      <a:srgbClr val="CCECFF"/>
                    </a:gs>
                    <a:gs pos="100000">
                      <a:srgbClr val="FFFFFF"/>
                    </a:gs>
                  </a:gsLst>
                  <a:lin ang="1890000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9pPr>
                </a:lstStyle>
                <a:p>
                  <a:pPr algn="ctr" eaLnBrk="1" hangingPunct="1"/>
                  <a:r>
                    <a:rPr lang="en-US" altLang="zh-TW" sz="1400" b="1">
                      <a:solidFill>
                        <a:srgbClr val="000000"/>
                      </a:solidFill>
                      <a:latin typeface="Times New Roman" pitchFamily="18" charset="0"/>
                    </a:rPr>
                    <a:t>Dubious Word Area Formation</a:t>
                  </a:r>
                </a:p>
              </p:txBody>
            </p:sp>
            <p:sp>
              <p:nvSpPr>
                <p:cNvPr id="36896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060" y="6840"/>
                  <a:ext cx="2340" cy="900"/>
                </a:xfrm>
                <a:prstGeom prst="rect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CCECFF"/>
                    </a:gs>
                  </a:gsLst>
                  <a:lin ang="1890000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9pPr>
                </a:lstStyle>
                <a:p>
                  <a:pPr algn="ctr" eaLnBrk="1" hangingPunct="1"/>
                  <a:r>
                    <a:rPr lang="en-US" altLang="zh-TW" sz="2000" b="1">
                      <a:solidFill>
                        <a:srgbClr val="000000"/>
                      </a:solidFill>
                      <a:latin typeface="Times New Roman" pitchFamily="18" charset="0"/>
                    </a:rPr>
                    <a:t>CKIP</a:t>
                  </a:r>
                </a:p>
              </p:txBody>
            </p:sp>
            <p:sp useBgFill="1">
              <p:nvSpPr>
                <p:cNvPr id="36897" name="Line 35"/>
                <p:cNvSpPr>
                  <a:spLocks noChangeShapeType="1"/>
                </p:cNvSpPr>
                <p:nvPr/>
              </p:nvSpPr>
              <p:spPr bwMode="auto">
                <a:xfrm>
                  <a:off x="4140" y="7740"/>
                  <a:ext cx="1" cy="360"/>
                </a:xfrm>
                <a:prstGeom prst="line">
                  <a:avLst/>
                </a:prstGeom>
                <a:ln w="285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36882" name="Rectangle 36"/>
              <p:cNvSpPr>
                <a:spLocks noChangeArrowheads="1"/>
              </p:cNvSpPr>
              <p:nvPr/>
            </p:nvSpPr>
            <p:spPr bwMode="auto">
              <a:xfrm>
                <a:off x="1202" y="2874"/>
                <a:ext cx="2063" cy="1211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FFCC99"/>
                  </a:gs>
                  <a:gs pos="100000">
                    <a:srgbClr val="FFFFFF"/>
                  </a:gs>
                </a:gsLst>
                <a:lin ang="18900000" scaled="1"/>
              </a:gradFill>
              <a:ln w="38100">
                <a:solidFill>
                  <a:srgbClr val="000000"/>
                </a:solidFill>
                <a:prstDash val="dashDot"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TW" sz="1200" b="1">
                    <a:solidFill>
                      <a:srgbClr val="000000"/>
                    </a:solidFill>
                    <a:latin typeface="Times New Roman" pitchFamily="18" charset="0"/>
                  </a:rPr>
                  <a:t>Error</a:t>
                </a:r>
              </a:p>
              <a:p>
                <a:r>
                  <a:rPr lang="en-US" altLang="zh-TW" sz="1200" b="1">
                    <a:solidFill>
                      <a:srgbClr val="000000"/>
                    </a:solidFill>
                    <a:latin typeface="Times New Roman" pitchFamily="18" charset="0"/>
                  </a:rPr>
                  <a:t>Correction</a:t>
                </a:r>
                <a:endParaRPr lang="en-US" altLang="zh-TW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36883" name="Group 37"/>
              <p:cNvGrpSpPr>
                <a:grpSpLocks/>
              </p:cNvGrpSpPr>
              <p:nvPr/>
            </p:nvGrpSpPr>
            <p:grpSpPr bwMode="auto">
              <a:xfrm>
                <a:off x="1916" y="3025"/>
                <a:ext cx="1032" cy="908"/>
                <a:chOff x="3060" y="10260"/>
                <a:chExt cx="2340" cy="2160"/>
              </a:xfrm>
            </p:grpSpPr>
            <p:sp>
              <p:nvSpPr>
                <p:cNvPr id="36892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3060" y="10260"/>
                  <a:ext cx="2340" cy="900"/>
                </a:xfrm>
                <a:prstGeom prst="rect">
                  <a:avLst/>
                </a:prstGeom>
                <a:gradFill rotWithShape="1">
                  <a:gsLst>
                    <a:gs pos="0">
                      <a:srgbClr val="FFFFFF"/>
                    </a:gs>
                    <a:gs pos="50000">
                      <a:srgbClr val="CCECFF"/>
                    </a:gs>
                    <a:gs pos="100000">
                      <a:srgbClr val="FFFFFF"/>
                    </a:gs>
                  </a:gsLst>
                  <a:lin ang="1890000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9pPr>
                </a:lstStyle>
                <a:p>
                  <a:pPr algn="ctr" eaLnBrk="1" hangingPunct="1"/>
                  <a:r>
                    <a:rPr lang="en-US" altLang="zh-TW" sz="1600" b="1">
                      <a:solidFill>
                        <a:srgbClr val="000000"/>
                      </a:solidFill>
                      <a:latin typeface="Times New Roman" pitchFamily="18" charset="0"/>
                    </a:rPr>
                    <a:t>Lexical Analysis</a:t>
                  </a:r>
                </a:p>
              </p:txBody>
            </p:sp>
            <p:sp>
              <p:nvSpPr>
                <p:cNvPr id="36893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060" y="11520"/>
                  <a:ext cx="2340" cy="900"/>
                </a:xfrm>
                <a:prstGeom prst="rect">
                  <a:avLst/>
                </a:prstGeom>
                <a:gradFill rotWithShape="1">
                  <a:gsLst>
                    <a:gs pos="0">
                      <a:srgbClr val="FFFFFF"/>
                    </a:gs>
                    <a:gs pos="50000">
                      <a:srgbClr val="CCECFF"/>
                    </a:gs>
                    <a:gs pos="100000">
                      <a:srgbClr val="FFFFFF"/>
                    </a:gs>
                  </a:gsLst>
                  <a:lin ang="1890000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charset="0"/>
                      <a:ea typeface="新細明體" pitchFamily="18" charset="-120"/>
                    </a:defRPr>
                  </a:lvl9pPr>
                </a:lstStyle>
                <a:p>
                  <a:pPr algn="ctr" eaLnBrk="1" hangingPunct="1"/>
                  <a:r>
                    <a:rPr lang="en-US" altLang="zh-TW" sz="1600" b="1">
                      <a:solidFill>
                        <a:srgbClr val="000000"/>
                      </a:solidFill>
                      <a:latin typeface="Times New Roman" pitchFamily="18" charset="0"/>
                    </a:rPr>
                    <a:t>Optimal Word Extraction</a:t>
                  </a:r>
                </a:p>
              </p:txBody>
            </p:sp>
            <p:sp useBgFill="1">
              <p:nvSpPr>
                <p:cNvPr id="36894" name="Line 40"/>
                <p:cNvSpPr>
                  <a:spLocks noChangeShapeType="1"/>
                </p:cNvSpPr>
                <p:nvPr/>
              </p:nvSpPr>
              <p:spPr bwMode="auto">
                <a:xfrm>
                  <a:off x="4140" y="11160"/>
                  <a:ext cx="1" cy="360"/>
                </a:xfrm>
                <a:prstGeom prst="line">
                  <a:avLst/>
                </a:prstGeom>
                <a:ln w="285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 useBgFill="1">
            <p:nvSpPr>
              <p:cNvPr id="36884" name="Line 45"/>
              <p:cNvSpPr>
                <a:spLocks noChangeShapeType="1"/>
              </p:cNvSpPr>
              <p:nvPr/>
            </p:nvSpPr>
            <p:spPr bwMode="auto">
              <a:xfrm>
                <a:off x="4218" y="2419"/>
                <a:ext cx="0" cy="152"/>
              </a:xfrm>
              <a:prstGeom prst="line">
                <a:avLst/>
              </a:prstGeom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 useBgFill="1">
            <p:nvSpPr>
              <p:cNvPr id="36885" name="Line 46"/>
              <p:cNvSpPr>
                <a:spLocks noChangeShapeType="1"/>
              </p:cNvSpPr>
              <p:nvPr/>
            </p:nvSpPr>
            <p:spPr bwMode="auto">
              <a:xfrm flipH="1">
                <a:off x="2948" y="3125"/>
                <a:ext cx="635" cy="0"/>
              </a:xfrm>
              <a:prstGeom prst="line">
                <a:avLst/>
              </a:prstGeom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 useBgFill="1">
            <p:nvSpPr>
              <p:cNvPr id="36886" name="Line 47"/>
              <p:cNvSpPr>
                <a:spLocks noChangeShapeType="1"/>
              </p:cNvSpPr>
              <p:nvPr/>
            </p:nvSpPr>
            <p:spPr bwMode="auto">
              <a:xfrm>
                <a:off x="3345" y="2569"/>
                <a:ext cx="873" cy="0"/>
              </a:xfrm>
              <a:prstGeom prst="line">
                <a:avLst/>
              </a:prstGeom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 useBgFill="1">
            <p:nvSpPr>
              <p:cNvPr id="36887" name="Line 48"/>
              <p:cNvSpPr>
                <a:spLocks noChangeShapeType="1"/>
              </p:cNvSpPr>
              <p:nvPr/>
            </p:nvSpPr>
            <p:spPr bwMode="auto">
              <a:xfrm>
                <a:off x="3583" y="3601"/>
                <a:ext cx="397" cy="0"/>
              </a:xfrm>
              <a:prstGeom prst="line">
                <a:avLst/>
              </a:prstGeom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 useBgFill="1">
            <p:nvSpPr>
              <p:cNvPr id="36888" name="Line 49"/>
              <p:cNvSpPr>
                <a:spLocks noChangeShapeType="1"/>
              </p:cNvSpPr>
              <p:nvPr/>
            </p:nvSpPr>
            <p:spPr bwMode="auto">
              <a:xfrm>
                <a:off x="3345" y="2569"/>
                <a:ext cx="0" cy="1270"/>
              </a:xfrm>
              <a:prstGeom prst="line">
                <a:avLst/>
              </a:prstGeom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 useBgFill="1">
            <p:nvSpPr>
              <p:cNvPr id="36889" name="Line 50"/>
              <p:cNvSpPr>
                <a:spLocks noChangeShapeType="1"/>
              </p:cNvSpPr>
              <p:nvPr/>
            </p:nvSpPr>
            <p:spPr bwMode="auto">
              <a:xfrm flipH="1">
                <a:off x="2948" y="3839"/>
                <a:ext cx="397" cy="0"/>
              </a:xfrm>
              <a:prstGeom prst="line">
                <a:avLst/>
              </a:prstGeom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 useBgFill="1">
            <p:nvSpPr>
              <p:cNvPr id="36890" name="Line 51"/>
              <p:cNvSpPr>
                <a:spLocks noChangeShapeType="1"/>
              </p:cNvSpPr>
              <p:nvPr/>
            </p:nvSpPr>
            <p:spPr bwMode="auto">
              <a:xfrm>
                <a:off x="3583" y="3125"/>
                <a:ext cx="0" cy="476"/>
              </a:xfrm>
              <a:prstGeom prst="line">
                <a:avLst/>
              </a:prstGeom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 useBgFill="1">
            <p:nvSpPr>
              <p:cNvPr id="36891" name="Line 52"/>
              <p:cNvSpPr>
                <a:spLocks noChangeShapeType="1"/>
              </p:cNvSpPr>
              <p:nvPr/>
            </p:nvSpPr>
            <p:spPr bwMode="auto">
              <a:xfrm flipH="1">
                <a:off x="3583" y="3125"/>
                <a:ext cx="318" cy="0"/>
              </a:xfrm>
              <a:prstGeom prst="line">
                <a:avLst/>
              </a:prstGeom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grpSp>
        <p:nvGrpSpPr>
          <p:cNvPr id="180281" name="Group 57"/>
          <p:cNvGrpSpPr>
            <a:grpSpLocks/>
          </p:cNvGrpSpPr>
          <p:nvPr/>
        </p:nvGrpSpPr>
        <p:grpSpPr bwMode="auto">
          <a:xfrm>
            <a:off x="539750" y="4221163"/>
            <a:ext cx="4633913" cy="1955800"/>
            <a:chOff x="340" y="2886"/>
            <a:chExt cx="2919" cy="1232"/>
          </a:xfrm>
        </p:grpSpPr>
        <p:sp>
          <p:nvSpPr>
            <p:cNvPr id="180239" name="AutoShape 15"/>
            <p:cNvSpPr>
              <a:spLocks noChangeArrowheads="1"/>
            </p:cNvSpPr>
            <p:nvPr/>
          </p:nvSpPr>
          <p:spPr bwMode="auto">
            <a:xfrm>
              <a:off x="340" y="2886"/>
              <a:ext cx="680" cy="499"/>
            </a:xfrm>
            <a:prstGeom prst="rightArrow">
              <a:avLst>
                <a:gd name="adj1" fmla="val 50000"/>
                <a:gd name="adj2" fmla="val 34068"/>
              </a:avLst>
            </a:prstGeom>
            <a:gradFill rotWithShape="1">
              <a:gsLst>
                <a:gs pos="0">
                  <a:schemeClr val="bg1"/>
                </a:gs>
                <a:gs pos="50000">
                  <a:srgbClr val="0000FF"/>
                </a:gs>
                <a:gs pos="100000">
                  <a:schemeClr val="bg1"/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6874" name="Rectangle 56"/>
            <p:cNvSpPr>
              <a:spLocks noChangeArrowheads="1"/>
            </p:cNvSpPr>
            <p:nvPr/>
          </p:nvSpPr>
          <p:spPr bwMode="auto">
            <a:xfrm>
              <a:off x="1082" y="2894"/>
              <a:ext cx="2177" cy="1224"/>
            </a:xfrm>
            <a:prstGeom prst="rect">
              <a:avLst/>
            </a:prstGeom>
            <a:solidFill>
              <a:srgbClr val="CCFFCC">
                <a:alpha val="50195"/>
              </a:srgbClr>
            </a:solidFill>
            <a:ln w="44450">
              <a:solidFill>
                <a:srgbClr val="FF0000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6870" name="AutoShape 19"/>
          <p:cNvSpPr>
            <a:spLocks noChangeArrowheads="1"/>
          </p:cNvSpPr>
          <p:nvPr/>
        </p:nvSpPr>
        <p:spPr bwMode="auto">
          <a:xfrm>
            <a:off x="6011863" y="5300663"/>
            <a:ext cx="1668462" cy="865187"/>
          </a:xfrm>
          <a:prstGeom prst="flowChartInputOutput">
            <a:avLst/>
          </a:prstGeom>
          <a:gradFill rotWithShape="1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altLang="zh-TW" sz="1400" b="1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en-US" altLang="zh-TW" sz="1400" b="1">
                <a:solidFill>
                  <a:srgbClr val="000000"/>
                </a:solidFill>
                <a:latin typeface="Times New Roman" pitchFamily="18" charset="0"/>
              </a:rPr>
              <a:t>Confusing Word Set</a:t>
            </a:r>
          </a:p>
        </p:txBody>
      </p:sp>
      <p:sp>
        <p:nvSpPr>
          <p:cNvPr id="36871" name="AutoShape 20"/>
          <p:cNvSpPr>
            <a:spLocks noChangeArrowheads="1"/>
          </p:cNvSpPr>
          <p:nvPr/>
        </p:nvSpPr>
        <p:spPr bwMode="auto">
          <a:xfrm>
            <a:off x="6011863" y="2638425"/>
            <a:ext cx="1668462" cy="863600"/>
          </a:xfrm>
          <a:prstGeom prst="flowChartInputOutput">
            <a:avLst/>
          </a:prstGeom>
          <a:gradFill rotWithShape="1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altLang="zh-TW" sz="1200" b="1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en-US" altLang="zh-TW" sz="1400" b="1">
                <a:solidFill>
                  <a:srgbClr val="000000"/>
                </a:solidFill>
                <a:latin typeface="Times New Roman" pitchFamily="18" charset="0"/>
              </a:rPr>
              <a:t>Language Model</a:t>
            </a:r>
          </a:p>
        </p:txBody>
      </p:sp>
      <p:sp>
        <p:nvSpPr>
          <p:cNvPr id="36872" name="AutoShape 21"/>
          <p:cNvSpPr>
            <a:spLocks noChangeArrowheads="1"/>
          </p:cNvSpPr>
          <p:nvPr/>
        </p:nvSpPr>
        <p:spPr bwMode="auto">
          <a:xfrm>
            <a:off x="6011863" y="4178300"/>
            <a:ext cx="1668462" cy="863600"/>
          </a:xfrm>
          <a:prstGeom prst="flowChartInputOutput">
            <a:avLst/>
          </a:prstGeom>
          <a:gradFill rotWithShape="1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altLang="zh-TW" sz="1600" b="1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en-US" altLang="zh-TW" sz="1400" b="1">
                <a:solidFill>
                  <a:srgbClr val="000000"/>
                </a:solidFill>
                <a:latin typeface="Times New Roman" pitchFamily="18" charset="0"/>
              </a:rPr>
              <a:t>Lexicon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7829E9-0989-43F6-8E21-96998D1131AD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333375"/>
            <a:ext cx="8540750" cy="1143000"/>
          </a:xfrm>
        </p:spPr>
        <p:txBody>
          <a:bodyPr/>
          <a:lstStyle/>
          <a:p>
            <a:pPr algn="ctr"/>
            <a:r>
              <a:rPr lang="en-US" altLang="zh-TW" b="1"/>
              <a:t>Error Correction Procedure</a:t>
            </a:r>
          </a:p>
        </p:txBody>
      </p:sp>
      <p:pic>
        <p:nvPicPr>
          <p:cNvPr id="187427" name="Picture 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268413"/>
            <a:ext cx="741680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7428" name="Rectangle 36"/>
          <p:cNvSpPr>
            <a:spLocks noChangeArrowheads="1"/>
          </p:cNvSpPr>
          <p:nvPr/>
        </p:nvSpPr>
        <p:spPr bwMode="auto">
          <a:xfrm>
            <a:off x="755650" y="5013325"/>
            <a:ext cx="4103688" cy="129540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7429" name="Rectangle 37"/>
          <p:cNvSpPr>
            <a:spLocks noChangeArrowheads="1"/>
          </p:cNvSpPr>
          <p:nvPr/>
        </p:nvSpPr>
        <p:spPr bwMode="auto">
          <a:xfrm>
            <a:off x="4930775" y="2133600"/>
            <a:ext cx="3673475" cy="1150938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6879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28" grpId="0" animBg="1"/>
      <p:bldP spid="18742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b="1"/>
              <a:t>Confusing Word Set (1/3)</a:t>
            </a:r>
            <a:r>
              <a:rPr lang="en-US" altLang="zh-TW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196975"/>
            <a:ext cx="8351838" cy="15113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600" smtClean="0"/>
              <a:t>The steps of construction: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200" smtClean="0"/>
              <a:t>(1) Construct the phonetic table of words as follows.</a:t>
            </a:r>
          </a:p>
        </p:txBody>
      </p:sp>
      <p:graphicFrame>
        <p:nvGraphicFramePr>
          <p:cNvPr id="192697" name="Group 185"/>
          <p:cNvGraphicFramePr>
            <a:graphicFrameLocks noGrp="1"/>
          </p:cNvGraphicFramePr>
          <p:nvPr>
            <p:ph sz="half" idx="2"/>
          </p:nvPr>
        </p:nvGraphicFramePr>
        <p:xfrm>
          <a:off x="971550" y="1989138"/>
          <a:ext cx="7283450" cy="4111625"/>
        </p:xfrm>
        <a:graphic>
          <a:graphicData uri="http://schemas.openxmlformats.org/drawingml/2006/table">
            <a:tbl>
              <a:tblPr/>
              <a:tblGrid>
                <a:gridCol w="1820863"/>
                <a:gridCol w="1820862"/>
                <a:gridCol w="1820863"/>
                <a:gridCol w="1820862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tou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過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guo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huo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動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dong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ㄊㄡˋ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ㄍㄨㄛˋ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ㄏㄨㄛˊ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ㄉㄨㄑ</a:t>
                      </a: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(eng)ˋ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siang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青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cing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shao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nian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ㄒーㄤˋ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ㄑㄧㄑ</a:t>
                      </a: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(eng)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ㄕㄠˋ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ㄋㄧㄢˊ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guan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shu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知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jhih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識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shih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ㄍㄨㄢˋ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ㄕㄨ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ㄓ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ㄕˋ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官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guan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shu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貫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guan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輕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cing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ㄍㄨㄢ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ㄕㄨ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ㄍㄨㄢˋ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ㄑㄧㄑ</a:t>
                      </a: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(eng)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2695" name="AutoShape 183"/>
          <p:cNvSpPr>
            <a:spLocks noChangeArrowheads="1"/>
          </p:cNvSpPr>
          <p:nvPr/>
        </p:nvSpPr>
        <p:spPr bwMode="auto">
          <a:xfrm>
            <a:off x="2754313" y="3355975"/>
            <a:ext cx="3600450" cy="1152525"/>
          </a:xfrm>
          <a:prstGeom prst="wedgeRoundRectCallout">
            <a:avLst>
              <a:gd name="adj1" fmla="val -60977"/>
              <a:gd name="adj2" fmla="val 80167"/>
              <a:gd name="adj3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altLang="zh-TW" sz="2400">
              <a:latin typeface="Times New Roman" pitchFamily="18" charset="0"/>
              <a:ea typeface="標楷體" pitchFamily="65" charset="-120"/>
            </a:endParaRPr>
          </a:p>
          <a:p>
            <a:pPr algn="ctr"/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The word '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灌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(guan)'</a:t>
            </a:r>
          </a:p>
        </p:txBody>
      </p:sp>
      <p:sp>
        <p:nvSpPr>
          <p:cNvPr id="192696" name="AutoShape 184"/>
          <p:cNvSpPr>
            <a:spLocks noChangeArrowheads="1"/>
          </p:cNvSpPr>
          <p:nvPr/>
        </p:nvSpPr>
        <p:spPr bwMode="auto">
          <a:xfrm>
            <a:off x="2771775" y="4508500"/>
            <a:ext cx="3600450" cy="1152525"/>
          </a:xfrm>
          <a:prstGeom prst="wedgeRoundRectCallout">
            <a:avLst>
              <a:gd name="adj1" fmla="val -60977"/>
              <a:gd name="adj2" fmla="val 80167"/>
              <a:gd name="adj3" fmla="val 16667"/>
            </a:avLst>
          </a:prstGeom>
          <a:gradFill rotWithShape="1">
            <a:gsLst>
              <a:gs pos="0">
                <a:srgbClr val="FFFFCC"/>
              </a:gs>
              <a:gs pos="100000">
                <a:schemeClr val="bg1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The similar of </a:t>
            </a:r>
          </a:p>
          <a:p>
            <a:pPr algn="ctr"/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the word '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灌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(guan)'</a:t>
            </a:r>
          </a:p>
        </p:txBody>
      </p:sp>
      <p:sp>
        <p:nvSpPr>
          <p:cNvPr id="43061" name="投影片編號版面配置區 6"/>
          <p:cNvSpPr>
            <a:spLocks/>
          </p:cNvSpPr>
          <p:nvPr/>
        </p:nvSpPr>
        <p:spPr bwMode="auto">
          <a:xfrm>
            <a:off x="8532813" y="5661025"/>
            <a:ext cx="561975" cy="384175"/>
          </a:xfrm>
          <a:prstGeom prst="bracketPair">
            <a:avLst>
              <a:gd name="adj" fmla="val 17949"/>
            </a:avLst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pPr algn="ctr"/>
            <a:fld id="{7AE84E15-70C7-4FDA-91B0-DB6E0B12D09E}" type="slidenum">
              <a:rPr lang="en-US" altLang="zh-TW">
                <a:solidFill>
                  <a:srgbClr val="FFFFFF"/>
                </a:solidFill>
              </a:rPr>
              <a:pPr algn="ctr"/>
              <a:t>23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0972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2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926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2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1926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695" grpId="0" animBg="1"/>
      <p:bldP spid="192695" grpId="1" animBg="1"/>
      <p:bldP spid="192696" grpId="0" animBg="1"/>
      <p:bldP spid="192696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013" name="Rectangle 6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b="1" dirty="0"/>
              <a:t>Confusing Word Set (2/3)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75"/>
            <a:ext cx="7859713" cy="4530725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The steps of construction:</a:t>
            </a:r>
          </a:p>
          <a:p>
            <a:pPr lvl="1" eaLnBrk="1" hangingPunct="1"/>
            <a:r>
              <a:rPr lang="en-US" altLang="zh-TW" dirty="0" smtClean="0"/>
              <a:t>(2) Construct the homophone table.</a:t>
            </a:r>
          </a:p>
          <a:p>
            <a:pPr eaLnBrk="1" hangingPunct="1"/>
            <a:endParaRPr lang="en-US" altLang="zh-TW" sz="2000" dirty="0" smtClean="0"/>
          </a:p>
        </p:txBody>
      </p:sp>
      <p:graphicFrame>
        <p:nvGraphicFramePr>
          <p:cNvPr id="254184" name="Group 23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60051141"/>
              </p:ext>
            </p:extLst>
          </p:nvPr>
        </p:nvGraphicFramePr>
        <p:xfrm>
          <a:off x="1202244" y="2060848"/>
          <a:ext cx="6840538" cy="4023360"/>
        </p:xfrm>
        <a:graphic>
          <a:graphicData uri="http://schemas.openxmlformats.org/drawingml/2006/table">
            <a:tbl>
              <a:tblPr/>
              <a:tblGrid>
                <a:gridCol w="1709738"/>
                <a:gridCol w="1711325"/>
                <a:gridCol w="1709737"/>
                <a:gridCol w="1709738"/>
              </a:tblGrid>
              <a:tr h="6704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tou</a:t>
                      </a:r>
                      <a:endParaRPr kumimoji="1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過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guo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huo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動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dong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ㄊㄡˋ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ㄍㄨㄛˋ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ㄏㄨㄛˊ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ㄉㄨㄑ</a:t>
                      </a: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(eng)ˋ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4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siang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青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cing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shao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nian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ㄒーㄤˋ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ㄑㄧㄥ</a:t>
                      </a: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</a:t>
                      </a:r>
                      <a:r>
                        <a:rPr kumimoji="1" lang="en-US" altLang="zh-TW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eng</a:t>
                      </a: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ㄕㄠˋ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ㄋㄧㄢˊ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4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guan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shu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知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jhih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識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shih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ㄍㄨㄢˋ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ㄕㄨ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ㄓ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ㄕˋ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4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官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guan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shu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貫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guan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輕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cing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ㄍㄨㄢ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ㄕㄨ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ㄍㄨㄢˋ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ㄑㄧㄥ</a:t>
                      </a: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</a:t>
                      </a:r>
                      <a:r>
                        <a:rPr kumimoji="1" lang="en-US" altLang="zh-TW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eng</a:t>
                      </a: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4018" name="Rectangle 66"/>
          <p:cNvSpPr>
            <a:spLocks noChangeArrowheads="1"/>
          </p:cNvSpPr>
          <p:nvPr/>
        </p:nvSpPr>
        <p:spPr bwMode="auto">
          <a:xfrm>
            <a:off x="1187450" y="4076700"/>
            <a:ext cx="1728788" cy="647700"/>
          </a:xfrm>
          <a:prstGeom prst="rect">
            <a:avLst/>
          </a:prstGeom>
          <a:solidFill>
            <a:srgbClr val="FFFF00">
              <a:alpha val="30196"/>
            </a:srgbClr>
          </a:solidFill>
          <a:ln w="38100">
            <a:solidFill>
              <a:srgbClr val="800000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4019" name="Rectangle 67"/>
          <p:cNvSpPr>
            <a:spLocks noChangeArrowheads="1"/>
          </p:cNvSpPr>
          <p:nvPr/>
        </p:nvSpPr>
        <p:spPr bwMode="auto">
          <a:xfrm>
            <a:off x="4605338" y="5084763"/>
            <a:ext cx="1728787" cy="649287"/>
          </a:xfrm>
          <a:prstGeom prst="rect">
            <a:avLst/>
          </a:prstGeom>
          <a:solidFill>
            <a:srgbClr val="FFFF00">
              <a:alpha val="30196"/>
            </a:srgbClr>
          </a:solidFill>
          <a:ln w="38100">
            <a:solidFill>
              <a:srgbClr val="800000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4020" name="Rectangle 68"/>
          <p:cNvSpPr>
            <a:spLocks noChangeArrowheads="1"/>
          </p:cNvSpPr>
          <p:nvPr/>
        </p:nvSpPr>
        <p:spPr bwMode="auto">
          <a:xfrm>
            <a:off x="2914650" y="5084763"/>
            <a:ext cx="1728788" cy="649287"/>
          </a:xfrm>
          <a:prstGeom prst="rect">
            <a:avLst/>
          </a:prstGeom>
          <a:solidFill>
            <a:srgbClr val="00FF00">
              <a:alpha val="30196"/>
            </a:srgbClr>
          </a:solidFill>
          <a:ln w="38100">
            <a:solidFill>
              <a:srgbClr val="800000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4021" name="Rectangle 69"/>
          <p:cNvSpPr>
            <a:spLocks noChangeArrowheads="1"/>
          </p:cNvSpPr>
          <p:nvPr/>
        </p:nvSpPr>
        <p:spPr bwMode="auto">
          <a:xfrm>
            <a:off x="2916238" y="4086225"/>
            <a:ext cx="1728787" cy="638175"/>
          </a:xfrm>
          <a:prstGeom prst="rect">
            <a:avLst/>
          </a:prstGeom>
          <a:solidFill>
            <a:srgbClr val="00FF00">
              <a:alpha val="30196"/>
            </a:srgbClr>
          </a:solidFill>
          <a:ln w="38100">
            <a:solidFill>
              <a:srgbClr val="800000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4022" name="Rectangle 70"/>
          <p:cNvSpPr>
            <a:spLocks noChangeArrowheads="1"/>
          </p:cNvSpPr>
          <p:nvPr/>
        </p:nvSpPr>
        <p:spPr bwMode="auto">
          <a:xfrm>
            <a:off x="2903538" y="3068638"/>
            <a:ext cx="1728787" cy="647700"/>
          </a:xfrm>
          <a:prstGeom prst="rect">
            <a:avLst/>
          </a:prstGeom>
          <a:solidFill>
            <a:srgbClr val="CC99FF">
              <a:alpha val="30196"/>
            </a:srgbClr>
          </a:solidFill>
          <a:ln w="38100">
            <a:solidFill>
              <a:srgbClr val="800000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4023" name="Rectangle 71"/>
          <p:cNvSpPr>
            <a:spLocks noChangeArrowheads="1"/>
          </p:cNvSpPr>
          <p:nvPr/>
        </p:nvSpPr>
        <p:spPr bwMode="auto">
          <a:xfrm>
            <a:off x="6300788" y="5084763"/>
            <a:ext cx="1728787" cy="649287"/>
          </a:xfrm>
          <a:prstGeom prst="rect">
            <a:avLst/>
          </a:prstGeom>
          <a:solidFill>
            <a:srgbClr val="CC99FF">
              <a:alpha val="30196"/>
            </a:srgbClr>
          </a:solidFill>
          <a:ln w="38100">
            <a:solidFill>
              <a:srgbClr val="800000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4024" name="AutoShape 72"/>
          <p:cNvSpPr>
            <a:spLocks noChangeArrowheads="1"/>
          </p:cNvSpPr>
          <p:nvPr/>
        </p:nvSpPr>
        <p:spPr bwMode="auto">
          <a:xfrm>
            <a:off x="2843213" y="4581525"/>
            <a:ext cx="1800225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CCECFF"/>
              </a:gs>
            </a:gsLst>
            <a:lin ang="5400000" scaled="1"/>
          </a:gradFill>
          <a:ln w="12700" cap="sq">
            <a:solidFill>
              <a:srgbClr val="0000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homophonous </a:t>
            </a:r>
          </a:p>
          <a:p>
            <a:pPr algn="ctr"/>
            <a:r>
              <a:rPr lang="en-US" altLang="zh-TW">
                <a:latin typeface="Times New Roman" pitchFamily="18" charset="0"/>
              </a:rPr>
              <a:t>word</a:t>
            </a:r>
          </a:p>
        </p:txBody>
      </p:sp>
      <p:sp>
        <p:nvSpPr>
          <p:cNvPr id="254025" name="AutoShape 73"/>
          <p:cNvSpPr>
            <a:spLocks noChangeArrowheads="1"/>
          </p:cNvSpPr>
          <p:nvPr/>
        </p:nvSpPr>
        <p:spPr bwMode="auto">
          <a:xfrm>
            <a:off x="4643438" y="4510088"/>
            <a:ext cx="1800225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CCECFF"/>
              </a:gs>
            </a:gsLst>
            <a:lin ang="5400000" scaled="1"/>
          </a:gradFill>
          <a:ln w="12700" cap="sq">
            <a:solidFill>
              <a:srgbClr val="0000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Homophonous</a:t>
            </a:r>
          </a:p>
          <a:p>
            <a:pPr algn="ctr"/>
            <a:r>
              <a:rPr lang="en-US" altLang="zh-TW">
                <a:latin typeface="Times New Roman" pitchFamily="18" charset="0"/>
              </a:rPr>
              <a:t> word</a:t>
            </a:r>
          </a:p>
        </p:txBody>
      </p:sp>
      <p:sp>
        <p:nvSpPr>
          <p:cNvPr id="254026" name="AutoShape 74"/>
          <p:cNvSpPr>
            <a:spLocks noChangeArrowheads="1"/>
          </p:cNvSpPr>
          <p:nvPr/>
        </p:nvSpPr>
        <p:spPr bwMode="auto">
          <a:xfrm>
            <a:off x="4643438" y="4005263"/>
            <a:ext cx="1800225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CCECFF"/>
              </a:gs>
            </a:gsLst>
            <a:lin ang="5400000" scaled="1"/>
          </a:gradFill>
          <a:ln w="12700" cap="sq">
            <a:solidFill>
              <a:srgbClr val="0000FF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latin typeface="Times New Roman" pitchFamily="18" charset="0"/>
              </a:rPr>
              <a:t>Homophonous</a:t>
            </a:r>
          </a:p>
          <a:p>
            <a:pPr algn="ctr"/>
            <a:r>
              <a:rPr lang="en-US" altLang="zh-TW">
                <a:latin typeface="Times New Roman" pitchFamily="18" charset="0"/>
              </a:rPr>
              <a:t> word</a:t>
            </a:r>
          </a:p>
        </p:txBody>
      </p:sp>
      <p:graphicFrame>
        <p:nvGraphicFramePr>
          <p:cNvPr id="254185" name="Group 2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355899"/>
              </p:ext>
            </p:extLst>
          </p:nvPr>
        </p:nvGraphicFramePr>
        <p:xfrm>
          <a:off x="2771775" y="2417036"/>
          <a:ext cx="3421063" cy="3017835"/>
        </p:xfrm>
        <a:graphic>
          <a:graphicData uri="http://schemas.openxmlformats.org/drawingml/2006/table">
            <a:tbl>
              <a:tblPr/>
              <a:tblGrid>
                <a:gridCol w="1709738"/>
                <a:gridCol w="1711325"/>
              </a:tblGrid>
              <a:tr h="6706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青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cing</a:t>
                      </a:r>
                      <a:endParaRPr kumimoji="1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輕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cing</a:t>
                      </a:r>
                      <a:endParaRPr kumimoji="1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ㄑㄧㄥ</a:t>
                      </a: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</a:t>
                      </a:r>
                      <a:r>
                        <a:rPr kumimoji="1" lang="en-US" altLang="zh-TW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eng</a:t>
                      </a: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)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ㄑㄧㄥ</a:t>
                      </a: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</a:t>
                      </a:r>
                      <a:r>
                        <a:rPr kumimoji="1" lang="en-US" altLang="zh-TW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eng</a:t>
                      </a: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6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guan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貫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guan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ㄍㄨㄢˋ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ㄍㄨㄢˋ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6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shu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shu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ㄕㄨ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ㄕㄨ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54183" name="Group 231"/>
          <p:cNvGrpSpPr>
            <a:grpSpLocks/>
          </p:cNvGrpSpPr>
          <p:nvPr/>
        </p:nvGrpSpPr>
        <p:grpSpPr bwMode="auto">
          <a:xfrm>
            <a:off x="2771775" y="2420938"/>
            <a:ext cx="3455988" cy="3024187"/>
            <a:chOff x="-567" y="1842"/>
            <a:chExt cx="2177" cy="1724"/>
          </a:xfrm>
        </p:grpSpPr>
        <p:sp>
          <p:nvSpPr>
            <p:cNvPr id="44117" name="Rectangle 226"/>
            <p:cNvSpPr>
              <a:spLocks noChangeArrowheads="1"/>
            </p:cNvSpPr>
            <p:nvPr/>
          </p:nvSpPr>
          <p:spPr bwMode="auto">
            <a:xfrm>
              <a:off x="-567" y="2432"/>
              <a:ext cx="2177" cy="589"/>
            </a:xfrm>
            <a:prstGeom prst="rect">
              <a:avLst/>
            </a:prstGeom>
            <a:solidFill>
              <a:srgbClr val="FFFF00">
                <a:alpha val="30196"/>
              </a:srgbClr>
            </a:solidFill>
            <a:ln w="38100">
              <a:solidFill>
                <a:srgbClr val="800000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118" name="Rectangle 227"/>
            <p:cNvSpPr>
              <a:spLocks noChangeArrowheads="1"/>
            </p:cNvSpPr>
            <p:nvPr/>
          </p:nvSpPr>
          <p:spPr bwMode="auto">
            <a:xfrm>
              <a:off x="-567" y="1842"/>
              <a:ext cx="2177" cy="590"/>
            </a:xfrm>
            <a:prstGeom prst="rect">
              <a:avLst/>
            </a:prstGeom>
            <a:solidFill>
              <a:srgbClr val="CC99FF">
                <a:alpha val="30196"/>
              </a:srgbClr>
            </a:solidFill>
            <a:ln w="38100">
              <a:solidFill>
                <a:srgbClr val="800000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119" name="Rectangle 228"/>
            <p:cNvSpPr>
              <a:spLocks noChangeArrowheads="1"/>
            </p:cNvSpPr>
            <p:nvPr/>
          </p:nvSpPr>
          <p:spPr bwMode="auto">
            <a:xfrm>
              <a:off x="-567" y="3022"/>
              <a:ext cx="2177" cy="544"/>
            </a:xfrm>
            <a:prstGeom prst="rect">
              <a:avLst/>
            </a:prstGeom>
            <a:solidFill>
              <a:srgbClr val="00FF00">
                <a:alpha val="30196"/>
              </a:srgbClr>
            </a:solidFill>
            <a:ln w="38100">
              <a:solidFill>
                <a:srgbClr val="800000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4116" name="投影片編號版面配置區 6"/>
          <p:cNvSpPr>
            <a:spLocks/>
          </p:cNvSpPr>
          <p:nvPr/>
        </p:nvSpPr>
        <p:spPr bwMode="auto">
          <a:xfrm>
            <a:off x="8532813" y="5661025"/>
            <a:ext cx="561975" cy="384175"/>
          </a:xfrm>
          <a:prstGeom prst="bracketPair">
            <a:avLst>
              <a:gd name="adj" fmla="val 17949"/>
            </a:avLst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pPr algn="ctr"/>
            <a:fld id="{B96EF5C6-BA5A-4655-BAB1-0E90DF96B6F7}" type="slidenum">
              <a:rPr lang="en-US" altLang="zh-TW">
                <a:solidFill>
                  <a:srgbClr val="FFFFFF"/>
                </a:solidFill>
              </a:rPr>
              <a:pPr algn="ctr"/>
              <a:t>24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73664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4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54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54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1000"/>
                                        <p:tgtEl>
                                          <p:spTgt spid="2540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54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5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54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1000"/>
                                        <p:tgtEl>
                                          <p:spTgt spid="254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54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54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54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1000"/>
                                        <p:tgtEl>
                                          <p:spTgt spid="254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254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2540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2540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2540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2540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2540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254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54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254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018" grpId="0" animBg="1"/>
      <p:bldP spid="254018" grpId="1" animBg="1"/>
      <p:bldP spid="254019" grpId="0" animBg="1"/>
      <p:bldP spid="254019" grpId="1" animBg="1"/>
      <p:bldP spid="254020" grpId="0" animBg="1"/>
      <p:bldP spid="254020" grpId="1" animBg="1"/>
      <p:bldP spid="254021" grpId="0" animBg="1"/>
      <p:bldP spid="254021" grpId="1" animBg="1"/>
      <p:bldP spid="254022" grpId="0" animBg="1"/>
      <p:bldP spid="254022" grpId="1" animBg="1"/>
      <p:bldP spid="254023" grpId="0" animBg="1"/>
      <p:bldP spid="254023" grpId="1" animBg="1"/>
      <p:bldP spid="254024" grpId="0" animBg="1"/>
      <p:bldP spid="254024" grpId="1" animBg="1"/>
      <p:bldP spid="254025" grpId="0" animBg="1"/>
      <p:bldP spid="254025" grpId="1" animBg="1"/>
      <p:bldP spid="254026" grpId="0" animBg="1"/>
      <p:bldP spid="254026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b="1"/>
              <a:t>Confusing Word Set (3/3)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100" smtClean="0"/>
              <a:t>The steps of construction: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(3) Construct the confusing word set.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eaLnBrk="1" hangingPunct="1">
              <a:lnSpc>
                <a:spcPct val="90000"/>
              </a:lnSpc>
            </a:pPr>
            <a:r>
              <a:rPr lang="en-US" altLang="zh-TW" sz="2100" smtClean="0"/>
              <a:t>Results: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783 collections with identical or similar pronunciation.</a:t>
            </a:r>
          </a:p>
        </p:txBody>
      </p:sp>
      <p:sp>
        <p:nvSpPr>
          <p:cNvPr id="45060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106613-C8DA-4483-8117-58E463D3A38A}" type="slidenum">
              <a:rPr lang="en-US" altLang="zh-TW" smtClean="0"/>
              <a:pPr/>
              <a:t>25</a:t>
            </a:fld>
            <a:endParaRPr lang="en-US" altLang="zh-TW" smtClean="0"/>
          </a:p>
        </p:txBody>
      </p:sp>
      <p:pic>
        <p:nvPicPr>
          <p:cNvPr id="257042" name="Picture 18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178050"/>
            <a:ext cx="6048375" cy="2835275"/>
          </a:xfrm>
          <a:prstGeom prst="rect">
            <a:avLst/>
          </a:prstGeom>
          <a:noFill/>
          <a:ln w="28575">
            <a:solidFill>
              <a:srgbClr val="800000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7044" name="Rectangle 20"/>
          <p:cNvSpPr>
            <a:spLocks noChangeArrowheads="1"/>
          </p:cNvSpPr>
          <p:nvPr/>
        </p:nvSpPr>
        <p:spPr bwMode="auto">
          <a:xfrm>
            <a:off x="323850" y="5229225"/>
            <a:ext cx="7993063" cy="1081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46194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570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4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b="1" dirty="0"/>
              <a:t>Lexical </a:t>
            </a:r>
            <a:r>
              <a:rPr lang="en-US" altLang="zh-TW" b="1" dirty="0" smtClean="0"/>
              <a:t>Analysis</a:t>
            </a:r>
            <a:r>
              <a:rPr lang="en-US" altLang="zh-TW" b="1" dirty="0"/>
              <a:t> </a:t>
            </a:r>
            <a:r>
              <a:rPr lang="en-US" altLang="zh-TW" b="1" dirty="0" smtClean="0"/>
              <a:t>(1/2</a:t>
            </a:r>
            <a:r>
              <a:rPr lang="en-US" altLang="zh-TW" b="1" dirty="0"/>
              <a:t>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557338"/>
            <a:ext cx="8540750" cy="4194175"/>
          </a:xfrm>
        </p:spPr>
        <p:txBody>
          <a:bodyPr/>
          <a:lstStyle/>
          <a:p>
            <a:pPr eaLnBrk="1" hangingPunct="1"/>
            <a:r>
              <a:rPr lang="en-US" altLang="zh-TW" smtClean="0"/>
              <a:t>Word Extraction</a:t>
            </a:r>
          </a:p>
          <a:p>
            <a:pPr eaLnBrk="1" hangingPunct="1"/>
            <a:r>
              <a:rPr lang="en-US" altLang="zh-TW" smtClean="0"/>
              <a:t>Form Confusing Word Set and Lexicon</a:t>
            </a:r>
          </a:p>
          <a:p>
            <a:pPr eaLnBrk="1" hangingPunct="1"/>
            <a:endParaRPr lang="en-US" altLang="zh-TW" smtClean="0"/>
          </a:p>
        </p:txBody>
      </p:sp>
      <p:sp>
        <p:nvSpPr>
          <p:cNvPr id="37892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ABD57D-D08A-4441-95F3-CF71F32B8358}" type="slidenum">
              <a:rPr lang="en-US" altLang="zh-TW" smtClean="0"/>
              <a:pPr/>
              <a:t>26</a:t>
            </a:fld>
            <a:endParaRPr lang="en-US" altLang="zh-TW" smtClean="0"/>
          </a:p>
        </p:txBody>
      </p:sp>
      <p:sp>
        <p:nvSpPr>
          <p:cNvPr id="175139" name="Text Box 35"/>
          <p:cNvSpPr txBox="1">
            <a:spLocks noChangeArrowheads="1"/>
          </p:cNvSpPr>
          <p:nvPr/>
        </p:nvSpPr>
        <p:spPr bwMode="auto">
          <a:xfrm>
            <a:off x="468313" y="3603625"/>
            <a:ext cx="8351837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zh-TW" altLang="en-US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官書</a:t>
            </a:r>
            <a:r>
              <a:rPr lang="en-US" altLang="zh-TW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(guan shu)</a:t>
            </a:r>
            <a:r>
              <a:rPr lang="zh-TW" altLang="en-US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、官署</a:t>
            </a:r>
            <a:r>
              <a:rPr lang="en-US" altLang="zh-TW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(guan shu)</a:t>
            </a:r>
            <a:r>
              <a:rPr lang="zh-TW" altLang="en-US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、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zh-TW" altLang="en-US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海關署</a:t>
            </a:r>
            <a:r>
              <a:rPr lang="en-US" altLang="zh-TW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(hai guan shu)</a:t>
            </a:r>
            <a:r>
              <a:rPr lang="zh-TW" altLang="en-US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、管束</a:t>
            </a:r>
            <a:r>
              <a:rPr lang="en-US" altLang="zh-TW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(guan shu)</a:t>
            </a:r>
            <a:r>
              <a:rPr lang="zh-TW" altLang="en-US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、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zh-TW" altLang="en-US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維管束</a:t>
            </a:r>
            <a:r>
              <a:rPr lang="en-US" altLang="zh-TW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(wei guan shu)</a:t>
            </a:r>
            <a:r>
              <a:rPr lang="zh-TW" altLang="en-US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、盥漱</a:t>
            </a:r>
            <a:r>
              <a:rPr lang="en-US" altLang="zh-TW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(guan shu)</a:t>
            </a:r>
            <a:r>
              <a:rPr lang="zh-TW" altLang="en-US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、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zh-TW" altLang="en-US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灌輸</a:t>
            </a:r>
            <a:r>
              <a:rPr lang="en-US" altLang="zh-TW" sz="28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(guan shu)</a:t>
            </a:r>
            <a:r>
              <a:rPr lang="en-US" altLang="zh-TW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</a:t>
            </a:r>
          </a:p>
        </p:txBody>
      </p:sp>
      <p:sp>
        <p:nvSpPr>
          <p:cNvPr id="175137" name="Text Box 33"/>
          <p:cNvSpPr txBox="1">
            <a:spLocks noChangeArrowheads="1"/>
          </p:cNvSpPr>
          <p:nvPr/>
        </p:nvSpPr>
        <p:spPr bwMode="auto">
          <a:xfrm>
            <a:off x="250825" y="3644900"/>
            <a:ext cx="8351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zh-TW" altLang="en-US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透過活動向青少年</a:t>
            </a:r>
            <a:r>
              <a:rPr lang="zh-TW" altLang="en-US" sz="2800" b="1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貫輸</a:t>
            </a:r>
            <a:r>
              <a:rPr lang="zh-TW" altLang="en-US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環保知識</a:t>
            </a:r>
          </a:p>
        </p:txBody>
      </p:sp>
      <p:sp>
        <p:nvSpPr>
          <p:cNvPr id="175138" name="Text Box 34"/>
          <p:cNvSpPr txBox="1">
            <a:spLocks noChangeArrowheads="1"/>
          </p:cNvSpPr>
          <p:nvPr/>
        </p:nvSpPr>
        <p:spPr bwMode="auto">
          <a:xfrm>
            <a:off x="4356100" y="3644900"/>
            <a:ext cx="1222375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zh-TW" altLang="en-US" sz="2800" b="1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貫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zh-TW" sz="2800" b="1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guan</a:t>
            </a:r>
            <a:endParaRPr lang="en-US" altLang="zh-TW" sz="2800" b="1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75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75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39" grpId="0"/>
      <p:bldP spid="175137" grpId="0"/>
      <p:bldP spid="175137" grpId="1"/>
      <p:bldP spid="175138" grpId="0"/>
      <p:bldP spid="175138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b="1" dirty="0"/>
              <a:t>Lexical Analysis (2/2)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268413"/>
            <a:ext cx="8158807" cy="4476750"/>
          </a:xfrm>
        </p:spPr>
        <p:txBody>
          <a:bodyPr/>
          <a:lstStyle/>
          <a:p>
            <a:r>
              <a:rPr lang="en-US" altLang="zh-TW" dirty="0"/>
              <a:t>Sentence Matching</a:t>
            </a:r>
          </a:p>
          <a:p>
            <a:pPr lvl="1"/>
            <a:r>
              <a:rPr lang="zh-TW" altLang="en-US" b="1" dirty="0">
                <a:solidFill>
                  <a:srgbClr val="0000FF"/>
                </a:solidFill>
              </a:rPr>
              <a:t>官書</a:t>
            </a:r>
            <a:r>
              <a:rPr lang="en-US" altLang="zh-TW" b="1" dirty="0">
                <a:solidFill>
                  <a:srgbClr val="0000FF"/>
                </a:solidFill>
              </a:rPr>
              <a:t>(guan </a:t>
            </a:r>
            <a:r>
              <a:rPr lang="en-US" altLang="zh-TW" b="1" dirty="0" err="1">
                <a:solidFill>
                  <a:srgbClr val="0000FF"/>
                </a:solidFill>
              </a:rPr>
              <a:t>shu</a:t>
            </a:r>
            <a:r>
              <a:rPr lang="en-US" altLang="zh-TW" b="1" dirty="0">
                <a:solidFill>
                  <a:srgbClr val="0000FF"/>
                </a:solidFill>
              </a:rPr>
              <a:t>)</a:t>
            </a:r>
            <a:r>
              <a:rPr lang="zh-TW" altLang="en-US" b="1" dirty="0">
                <a:solidFill>
                  <a:srgbClr val="0000FF"/>
                </a:solidFill>
              </a:rPr>
              <a:t>、官署</a:t>
            </a:r>
            <a:r>
              <a:rPr lang="en-US" altLang="zh-TW" b="1" dirty="0">
                <a:solidFill>
                  <a:srgbClr val="0000FF"/>
                </a:solidFill>
              </a:rPr>
              <a:t>(guan </a:t>
            </a:r>
            <a:r>
              <a:rPr lang="en-US" altLang="zh-TW" b="1" dirty="0" err="1">
                <a:solidFill>
                  <a:srgbClr val="0000FF"/>
                </a:solidFill>
              </a:rPr>
              <a:t>shu</a:t>
            </a:r>
            <a:r>
              <a:rPr lang="en-US" altLang="zh-TW" b="1" dirty="0">
                <a:solidFill>
                  <a:srgbClr val="0000FF"/>
                </a:solidFill>
              </a:rPr>
              <a:t>)</a:t>
            </a:r>
            <a:r>
              <a:rPr lang="zh-TW" altLang="en-US" b="1" dirty="0">
                <a:solidFill>
                  <a:srgbClr val="0000FF"/>
                </a:solidFill>
              </a:rPr>
              <a:t>、</a:t>
            </a:r>
          </a:p>
          <a:p>
            <a:pPr lvl="1"/>
            <a:r>
              <a:rPr lang="zh-TW" altLang="en-US" b="1" dirty="0">
                <a:solidFill>
                  <a:srgbClr val="0000FF"/>
                </a:solidFill>
              </a:rPr>
              <a:t>海關署</a:t>
            </a:r>
            <a:r>
              <a:rPr lang="en-US" altLang="zh-TW" b="1" dirty="0">
                <a:solidFill>
                  <a:srgbClr val="0000FF"/>
                </a:solidFill>
              </a:rPr>
              <a:t>(</a:t>
            </a:r>
            <a:r>
              <a:rPr lang="en-US" altLang="zh-TW" b="1" dirty="0" err="1">
                <a:solidFill>
                  <a:srgbClr val="0000FF"/>
                </a:solidFill>
              </a:rPr>
              <a:t>hai</a:t>
            </a:r>
            <a:r>
              <a:rPr lang="en-US" altLang="zh-TW" b="1" dirty="0">
                <a:solidFill>
                  <a:srgbClr val="0000FF"/>
                </a:solidFill>
              </a:rPr>
              <a:t> guan </a:t>
            </a:r>
            <a:r>
              <a:rPr lang="en-US" altLang="zh-TW" b="1" dirty="0" err="1">
                <a:solidFill>
                  <a:srgbClr val="0000FF"/>
                </a:solidFill>
              </a:rPr>
              <a:t>shu</a:t>
            </a:r>
            <a:r>
              <a:rPr lang="en-US" altLang="zh-TW" b="1" dirty="0">
                <a:solidFill>
                  <a:srgbClr val="0000FF"/>
                </a:solidFill>
              </a:rPr>
              <a:t>)</a:t>
            </a:r>
            <a:r>
              <a:rPr lang="zh-TW" altLang="en-US" b="1" dirty="0">
                <a:solidFill>
                  <a:srgbClr val="0000FF"/>
                </a:solidFill>
              </a:rPr>
              <a:t>、管束</a:t>
            </a:r>
            <a:r>
              <a:rPr lang="en-US" altLang="zh-TW" b="1" dirty="0">
                <a:solidFill>
                  <a:srgbClr val="0000FF"/>
                </a:solidFill>
              </a:rPr>
              <a:t>(guan </a:t>
            </a:r>
            <a:r>
              <a:rPr lang="en-US" altLang="zh-TW" b="1" dirty="0" err="1">
                <a:solidFill>
                  <a:srgbClr val="0000FF"/>
                </a:solidFill>
              </a:rPr>
              <a:t>shu</a:t>
            </a:r>
            <a:r>
              <a:rPr lang="en-US" altLang="zh-TW" b="1" dirty="0">
                <a:solidFill>
                  <a:srgbClr val="0000FF"/>
                </a:solidFill>
              </a:rPr>
              <a:t>)</a:t>
            </a:r>
            <a:r>
              <a:rPr lang="zh-TW" altLang="en-US" b="1" dirty="0">
                <a:solidFill>
                  <a:srgbClr val="0000FF"/>
                </a:solidFill>
              </a:rPr>
              <a:t>、</a:t>
            </a:r>
          </a:p>
          <a:p>
            <a:pPr lvl="1"/>
            <a:r>
              <a:rPr lang="zh-TW" altLang="en-US" b="1" dirty="0">
                <a:solidFill>
                  <a:srgbClr val="0000FF"/>
                </a:solidFill>
              </a:rPr>
              <a:t>維管束</a:t>
            </a:r>
            <a:r>
              <a:rPr lang="en-US" altLang="zh-TW" b="1" dirty="0">
                <a:solidFill>
                  <a:srgbClr val="0000FF"/>
                </a:solidFill>
              </a:rPr>
              <a:t>(</a:t>
            </a:r>
            <a:r>
              <a:rPr lang="en-US" altLang="zh-TW" b="1" dirty="0" err="1">
                <a:solidFill>
                  <a:srgbClr val="0000FF"/>
                </a:solidFill>
              </a:rPr>
              <a:t>wei</a:t>
            </a:r>
            <a:r>
              <a:rPr lang="en-US" altLang="zh-TW" b="1" dirty="0">
                <a:solidFill>
                  <a:srgbClr val="0000FF"/>
                </a:solidFill>
              </a:rPr>
              <a:t> guan </a:t>
            </a:r>
            <a:r>
              <a:rPr lang="en-US" altLang="zh-TW" b="1" dirty="0" err="1">
                <a:solidFill>
                  <a:srgbClr val="0000FF"/>
                </a:solidFill>
              </a:rPr>
              <a:t>shu</a:t>
            </a:r>
            <a:r>
              <a:rPr lang="en-US" altLang="zh-TW" b="1" dirty="0">
                <a:solidFill>
                  <a:srgbClr val="0000FF"/>
                </a:solidFill>
              </a:rPr>
              <a:t>)</a:t>
            </a:r>
            <a:r>
              <a:rPr lang="zh-TW" altLang="en-US" b="1" dirty="0">
                <a:solidFill>
                  <a:srgbClr val="0000FF"/>
                </a:solidFill>
              </a:rPr>
              <a:t>、盥漱</a:t>
            </a:r>
            <a:r>
              <a:rPr lang="en-US" altLang="zh-TW" b="1" dirty="0">
                <a:solidFill>
                  <a:srgbClr val="0000FF"/>
                </a:solidFill>
              </a:rPr>
              <a:t>(guan </a:t>
            </a:r>
            <a:r>
              <a:rPr lang="en-US" altLang="zh-TW" b="1" dirty="0" err="1">
                <a:solidFill>
                  <a:srgbClr val="0000FF"/>
                </a:solidFill>
              </a:rPr>
              <a:t>shu</a:t>
            </a:r>
            <a:r>
              <a:rPr lang="en-US" altLang="zh-TW" b="1" dirty="0">
                <a:solidFill>
                  <a:srgbClr val="0000FF"/>
                </a:solidFill>
              </a:rPr>
              <a:t>)</a:t>
            </a:r>
            <a:r>
              <a:rPr lang="zh-TW" altLang="en-US" b="1" dirty="0">
                <a:solidFill>
                  <a:srgbClr val="0000FF"/>
                </a:solidFill>
              </a:rPr>
              <a:t>、灌輸</a:t>
            </a:r>
            <a:r>
              <a:rPr lang="en-US" altLang="zh-TW" b="1" dirty="0">
                <a:solidFill>
                  <a:srgbClr val="0000FF"/>
                </a:solidFill>
              </a:rPr>
              <a:t>(guan </a:t>
            </a:r>
            <a:r>
              <a:rPr lang="en-US" altLang="zh-TW" b="1" dirty="0" err="1">
                <a:solidFill>
                  <a:srgbClr val="0000FF"/>
                </a:solidFill>
              </a:rPr>
              <a:t>shu</a:t>
            </a:r>
            <a:r>
              <a:rPr lang="en-US" altLang="zh-TW" b="1" dirty="0">
                <a:solidFill>
                  <a:srgbClr val="0000FF"/>
                </a:solidFill>
              </a:rPr>
              <a:t>)</a:t>
            </a:r>
          </a:p>
        </p:txBody>
      </p:sp>
      <p:grpSp>
        <p:nvGrpSpPr>
          <p:cNvPr id="188476" name="Group 60"/>
          <p:cNvGrpSpPr>
            <a:grpSpLocks/>
          </p:cNvGrpSpPr>
          <p:nvPr/>
        </p:nvGrpSpPr>
        <p:grpSpPr bwMode="auto">
          <a:xfrm>
            <a:off x="3851275" y="3706813"/>
            <a:ext cx="1371600" cy="2171700"/>
            <a:chOff x="2449" y="2561"/>
            <a:chExt cx="864" cy="1368"/>
          </a:xfrm>
        </p:grpSpPr>
        <p:sp>
          <p:nvSpPr>
            <p:cNvPr id="188421" name="Text Box 5"/>
            <p:cNvSpPr txBox="1">
              <a:spLocks noChangeArrowheads="1"/>
            </p:cNvSpPr>
            <p:nvPr/>
          </p:nvSpPr>
          <p:spPr bwMode="auto">
            <a:xfrm>
              <a:off x="2737" y="2705"/>
              <a:ext cx="504" cy="288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dist"/>
              <a:r>
                <a:rPr lang="zh-TW" altLang="en-US" b="1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官書</a:t>
              </a:r>
              <a:endParaRPr lang="zh-TW" altLang="en-US" b="1">
                <a:solidFill>
                  <a:srgbClr val="000000"/>
                </a:solidFill>
                <a:ea typeface="標楷體" pitchFamily="65" charset="-120"/>
              </a:endParaRPr>
            </a:p>
          </p:txBody>
        </p:sp>
        <p:sp>
          <p:nvSpPr>
            <p:cNvPr id="188422" name="Text Box 6"/>
            <p:cNvSpPr txBox="1">
              <a:spLocks noChangeArrowheads="1"/>
            </p:cNvSpPr>
            <p:nvPr/>
          </p:nvSpPr>
          <p:spPr bwMode="auto">
            <a:xfrm>
              <a:off x="2737" y="3137"/>
              <a:ext cx="504" cy="288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dist"/>
              <a:r>
                <a:rPr lang="zh-TW" altLang="en-US" b="1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官署</a:t>
              </a:r>
              <a:endParaRPr lang="zh-TW" altLang="en-US" b="1">
                <a:solidFill>
                  <a:srgbClr val="000000"/>
                </a:solidFill>
                <a:ea typeface="標楷體" pitchFamily="65" charset="-120"/>
              </a:endParaRPr>
            </a:p>
          </p:txBody>
        </p:sp>
        <p:sp>
          <p:nvSpPr>
            <p:cNvPr id="188423" name="Line 7"/>
            <p:cNvSpPr>
              <a:spLocks noChangeShapeType="1"/>
            </p:cNvSpPr>
            <p:nvPr/>
          </p:nvSpPr>
          <p:spPr bwMode="auto">
            <a:xfrm>
              <a:off x="2665" y="2561"/>
              <a:ext cx="0" cy="108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8424" name="Line 8"/>
            <p:cNvSpPr>
              <a:spLocks noChangeShapeType="1"/>
            </p:cNvSpPr>
            <p:nvPr/>
          </p:nvSpPr>
          <p:spPr bwMode="auto">
            <a:xfrm>
              <a:off x="2953" y="2561"/>
              <a:ext cx="0" cy="108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8425" name="Line 9"/>
            <p:cNvSpPr>
              <a:spLocks noChangeShapeType="1"/>
            </p:cNvSpPr>
            <p:nvPr/>
          </p:nvSpPr>
          <p:spPr bwMode="auto">
            <a:xfrm>
              <a:off x="3241" y="2561"/>
              <a:ext cx="0" cy="108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8426" name="Text Box 10"/>
            <p:cNvSpPr txBox="1">
              <a:spLocks noChangeArrowheads="1"/>
            </p:cNvSpPr>
            <p:nvPr/>
          </p:nvSpPr>
          <p:spPr bwMode="auto">
            <a:xfrm>
              <a:off x="2521" y="3641"/>
              <a:ext cx="792" cy="288"/>
            </a:xfrm>
            <a:prstGeom prst="rect">
              <a:avLst/>
            </a:prstGeom>
            <a:noFill/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dist"/>
              <a:r>
                <a:rPr lang="zh-TW" altLang="en-US" b="1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海關署</a:t>
              </a:r>
              <a:endParaRPr lang="zh-TW" altLang="en-US" b="1">
                <a:solidFill>
                  <a:srgbClr val="000000"/>
                </a:solidFill>
                <a:ea typeface="標楷體" pitchFamily="65" charset="-120"/>
              </a:endParaRPr>
            </a:p>
          </p:txBody>
        </p:sp>
        <p:sp>
          <p:nvSpPr>
            <p:cNvPr id="188427" name="Text Box 11"/>
            <p:cNvSpPr txBox="1">
              <a:spLocks noChangeArrowheads="1"/>
            </p:cNvSpPr>
            <p:nvPr/>
          </p:nvSpPr>
          <p:spPr bwMode="auto">
            <a:xfrm>
              <a:off x="3025" y="2561"/>
              <a:ext cx="216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altLang="zh-TW" sz="1200">
                  <a:latin typeface="Times New Roman" pitchFamily="18" charset="0"/>
                </a:rPr>
                <a:t>1</a:t>
              </a:r>
              <a:endParaRPr lang="en-US" altLang="zh-TW"/>
            </a:p>
          </p:txBody>
        </p:sp>
        <p:sp>
          <p:nvSpPr>
            <p:cNvPr id="188428" name="Text Box 12"/>
            <p:cNvSpPr txBox="1">
              <a:spLocks noChangeArrowheads="1"/>
            </p:cNvSpPr>
            <p:nvPr/>
          </p:nvSpPr>
          <p:spPr bwMode="auto">
            <a:xfrm>
              <a:off x="2737" y="2561"/>
              <a:ext cx="216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altLang="zh-TW" sz="1200">
                  <a:latin typeface="Times New Roman" pitchFamily="18" charset="0"/>
                </a:rPr>
                <a:t>1</a:t>
              </a:r>
              <a:endParaRPr lang="en-US" altLang="zh-TW"/>
            </a:p>
          </p:txBody>
        </p:sp>
        <p:sp>
          <p:nvSpPr>
            <p:cNvPr id="188429" name="Text Box 13"/>
            <p:cNvSpPr txBox="1">
              <a:spLocks noChangeArrowheads="1"/>
            </p:cNvSpPr>
            <p:nvPr/>
          </p:nvSpPr>
          <p:spPr bwMode="auto">
            <a:xfrm>
              <a:off x="2737" y="2993"/>
              <a:ext cx="216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altLang="zh-TW" sz="1200">
                  <a:latin typeface="Times New Roman" pitchFamily="18" charset="0"/>
                </a:rPr>
                <a:t>1</a:t>
              </a:r>
              <a:endParaRPr lang="en-US" altLang="zh-TW"/>
            </a:p>
          </p:txBody>
        </p:sp>
        <p:sp>
          <p:nvSpPr>
            <p:cNvPr id="188430" name="Text Box 14"/>
            <p:cNvSpPr txBox="1">
              <a:spLocks noChangeArrowheads="1"/>
            </p:cNvSpPr>
            <p:nvPr/>
          </p:nvSpPr>
          <p:spPr bwMode="auto">
            <a:xfrm>
              <a:off x="3025" y="2993"/>
              <a:ext cx="216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altLang="zh-TW" sz="1200">
                  <a:latin typeface="Times New Roman" pitchFamily="18" charset="0"/>
                </a:rPr>
                <a:t>1</a:t>
              </a:r>
              <a:endParaRPr lang="en-US" altLang="zh-TW"/>
            </a:p>
          </p:txBody>
        </p:sp>
        <p:sp>
          <p:nvSpPr>
            <p:cNvPr id="188431" name="Text Box 15"/>
            <p:cNvSpPr txBox="1">
              <a:spLocks noChangeArrowheads="1"/>
            </p:cNvSpPr>
            <p:nvPr/>
          </p:nvSpPr>
          <p:spPr bwMode="auto">
            <a:xfrm>
              <a:off x="2449" y="3425"/>
              <a:ext cx="216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altLang="zh-TW" sz="1200">
                  <a:latin typeface="Times New Roman" pitchFamily="18" charset="0"/>
                </a:rPr>
                <a:t>0</a:t>
              </a:r>
              <a:endParaRPr lang="en-US" altLang="zh-TW"/>
            </a:p>
          </p:txBody>
        </p:sp>
        <p:sp>
          <p:nvSpPr>
            <p:cNvPr id="188432" name="Text Box 16"/>
            <p:cNvSpPr txBox="1">
              <a:spLocks noChangeArrowheads="1"/>
            </p:cNvSpPr>
            <p:nvPr/>
          </p:nvSpPr>
          <p:spPr bwMode="auto">
            <a:xfrm>
              <a:off x="3025" y="3425"/>
              <a:ext cx="216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altLang="zh-TW" sz="1200">
                  <a:latin typeface="Times New Roman" pitchFamily="18" charset="0"/>
                </a:rPr>
                <a:t>1</a:t>
              </a:r>
              <a:endParaRPr lang="en-US" altLang="zh-TW"/>
            </a:p>
          </p:txBody>
        </p:sp>
        <p:sp>
          <p:nvSpPr>
            <p:cNvPr id="188433" name="Text Box 17"/>
            <p:cNvSpPr txBox="1">
              <a:spLocks noChangeArrowheads="1"/>
            </p:cNvSpPr>
            <p:nvPr/>
          </p:nvSpPr>
          <p:spPr bwMode="auto">
            <a:xfrm>
              <a:off x="2737" y="3425"/>
              <a:ext cx="216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altLang="zh-TW" sz="1200">
                  <a:latin typeface="Times New Roman" pitchFamily="18" charset="0"/>
                </a:rPr>
                <a:t>1</a:t>
              </a:r>
              <a:endParaRPr lang="en-US" altLang="zh-TW"/>
            </a:p>
          </p:txBody>
        </p:sp>
      </p:grpSp>
      <p:sp>
        <p:nvSpPr>
          <p:cNvPr id="188474" name="Text Box 58"/>
          <p:cNvSpPr txBox="1">
            <a:spLocks noChangeArrowheads="1"/>
          </p:cNvSpPr>
          <p:nvPr/>
        </p:nvSpPr>
        <p:spPr bwMode="auto">
          <a:xfrm>
            <a:off x="-107950" y="3773488"/>
            <a:ext cx="83518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zh-TW" altLang="en-US" sz="28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透過活動向青少年貫輸環保知識</a:t>
            </a:r>
          </a:p>
        </p:txBody>
      </p:sp>
      <p:sp>
        <p:nvSpPr>
          <p:cNvPr id="188475" name="Text Box 59"/>
          <p:cNvSpPr txBox="1">
            <a:spLocks noChangeArrowheads="1"/>
          </p:cNvSpPr>
          <p:nvPr/>
        </p:nvSpPr>
        <p:spPr bwMode="auto">
          <a:xfrm>
            <a:off x="-36513" y="3270250"/>
            <a:ext cx="8351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zh-TW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	</a:t>
            </a:r>
            <a:r>
              <a:rPr lang="zh-TW" altLang="en-US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年貫輸</a:t>
            </a:r>
          </a:p>
        </p:txBody>
      </p:sp>
      <p:grpSp>
        <p:nvGrpSpPr>
          <p:cNvPr id="188479" name="Group 63"/>
          <p:cNvGrpSpPr>
            <a:grpSpLocks/>
          </p:cNvGrpSpPr>
          <p:nvPr/>
        </p:nvGrpSpPr>
        <p:grpSpPr bwMode="auto">
          <a:xfrm>
            <a:off x="3910013" y="5402263"/>
            <a:ext cx="2533650" cy="476250"/>
            <a:chOff x="2463" y="3720"/>
            <a:chExt cx="1596" cy="300"/>
          </a:xfrm>
        </p:grpSpPr>
        <p:sp>
          <p:nvSpPr>
            <p:cNvPr id="188477" name="Text Box 61"/>
            <p:cNvSpPr txBox="1">
              <a:spLocks noChangeArrowheads="1"/>
            </p:cNvSpPr>
            <p:nvPr/>
          </p:nvSpPr>
          <p:spPr bwMode="auto">
            <a:xfrm>
              <a:off x="3379" y="3748"/>
              <a:ext cx="6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000" b="1">
                  <a:solidFill>
                    <a:srgbClr val="FF0000"/>
                  </a:solidFill>
                  <a:latin typeface="Times New Roman" pitchFamily="18" charset="0"/>
                </a:rPr>
                <a:t>Discard</a:t>
              </a:r>
            </a:p>
          </p:txBody>
        </p:sp>
        <p:sp>
          <p:nvSpPr>
            <p:cNvPr id="188478" name="Rectangle 62"/>
            <p:cNvSpPr>
              <a:spLocks noChangeArrowheads="1"/>
            </p:cNvSpPr>
            <p:nvPr/>
          </p:nvSpPr>
          <p:spPr bwMode="auto">
            <a:xfrm>
              <a:off x="2463" y="3720"/>
              <a:ext cx="862" cy="300"/>
            </a:xfrm>
            <a:prstGeom prst="rect">
              <a:avLst/>
            </a:prstGeom>
            <a:noFill/>
            <a:ln w="31750">
              <a:solidFill>
                <a:srgbClr val="800000"/>
              </a:solidFill>
              <a:prstDash val="dashDot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88482" name="Rectangle 66"/>
          <p:cNvSpPr>
            <a:spLocks noChangeArrowheads="1"/>
          </p:cNvSpPr>
          <p:nvPr/>
        </p:nvSpPr>
        <p:spPr bwMode="auto">
          <a:xfrm>
            <a:off x="1042988" y="1988840"/>
            <a:ext cx="2304876" cy="908050"/>
          </a:xfrm>
          <a:prstGeom prst="rect">
            <a:avLst/>
          </a:prstGeom>
          <a:noFill/>
          <a:ln w="31750">
            <a:solidFill>
              <a:srgbClr val="800000"/>
            </a:solidFill>
            <a:prstDash val="dashDot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" name="禁止標誌 1"/>
          <p:cNvSpPr/>
          <p:nvPr/>
        </p:nvSpPr>
        <p:spPr>
          <a:xfrm>
            <a:off x="1727141" y="2018465"/>
            <a:ext cx="936569" cy="878426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6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xfrm>
            <a:off x="8531225" y="5648325"/>
            <a:ext cx="549275" cy="39687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DC7112-D91E-4ADA-95CE-B174251F0CCC}" type="slidenum">
              <a:rPr lang="en-US" altLang="zh-TW" smtClean="0"/>
              <a:pPr/>
              <a:t>27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4817447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L -1.66667E-6 -0.140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84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03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18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8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74" grpId="0"/>
      <p:bldP spid="188475" grpId="0"/>
      <p:bldP spid="188482" grpId="0" animBg="1"/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60350"/>
            <a:ext cx="85407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b="1" dirty="0" smtClean="0"/>
              <a:t>Method</a:t>
            </a:r>
            <a:endParaRPr lang="en-US" altLang="zh-TW" b="1" dirty="0"/>
          </a:p>
        </p:txBody>
      </p:sp>
      <p:sp>
        <p:nvSpPr>
          <p:cNvPr id="38915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DC7112-D91E-4ADA-95CE-B174251F0CCC}" type="slidenum">
              <a:rPr lang="en-US" altLang="zh-TW" smtClean="0"/>
              <a:pPr/>
              <a:t>28</a:t>
            </a:fld>
            <a:endParaRPr lang="en-US" altLang="zh-TW" smtClean="0"/>
          </a:p>
        </p:txBody>
      </p:sp>
      <p:grpSp>
        <p:nvGrpSpPr>
          <p:cNvPr id="38916" name="Group 29"/>
          <p:cNvGrpSpPr>
            <a:grpSpLocks/>
          </p:cNvGrpSpPr>
          <p:nvPr/>
        </p:nvGrpSpPr>
        <p:grpSpPr bwMode="auto">
          <a:xfrm>
            <a:off x="1492250" y="1196975"/>
            <a:ext cx="6480175" cy="5383213"/>
            <a:chOff x="1474" y="845"/>
            <a:chExt cx="3810" cy="3255"/>
          </a:xfrm>
        </p:grpSpPr>
        <p:sp>
          <p:nvSpPr>
            <p:cNvPr id="38920" name="Rectangle 4"/>
            <p:cNvSpPr>
              <a:spLocks noChangeArrowheads="1"/>
            </p:cNvSpPr>
            <p:nvPr/>
          </p:nvSpPr>
          <p:spPr bwMode="auto">
            <a:xfrm>
              <a:off x="2347" y="845"/>
              <a:ext cx="715" cy="22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CCECFF"/>
                </a:gs>
                <a:gs pos="100000">
                  <a:srgbClr val="FFFFFF"/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TW" sz="1400" b="1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Plain Text</a:t>
              </a:r>
            </a:p>
          </p:txBody>
        </p:sp>
        <p:sp useBgFill="1">
          <p:nvSpPr>
            <p:cNvPr id="38921" name="Line 5"/>
            <p:cNvSpPr>
              <a:spLocks noChangeShapeType="1"/>
            </p:cNvSpPr>
            <p:nvPr/>
          </p:nvSpPr>
          <p:spPr bwMode="auto">
            <a:xfrm>
              <a:off x="2664" y="1072"/>
              <a:ext cx="1" cy="227"/>
            </a:xfrm>
            <a:prstGeom prst="line">
              <a:avLst/>
            </a:prstGeom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 useBgFill="1">
          <p:nvSpPr>
            <p:cNvPr id="38922" name="Line 6"/>
            <p:cNvSpPr>
              <a:spLocks noChangeShapeType="1"/>
            </p:cNvSpPr>
            <p:nvPr/>
          </p:nvSpPr>
          <p:spPr bwMode="auto">
            <a:xfrm>
              <a:off x="2665" y="2510"/>
              <a:ext cx="0" cy="228"/>
            </a:xfrm>
            <a:prstGeom prst="line">
              <a:avLst/>
            </a:prstGeom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8923" name="Rectangle 7"/>
            <p:cNvSpPr>
              <a:spLocks noChangeArrowheads="1"/>
            </p:cNvSpPr>
            <p:nvPr/>
          </p:nvSpPr>
          <p:spPr bwMode="auto">
            <a:xfrm>
              <a:off x="1474" y="1299"/>
              <a:ext cx="2063" cy="1211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FFCC99"/>
                </a:gs>
                <a:gs pos="100000">
                  <a:srgbClr val="FFFFFF"/>
                </a:gs>
              </a:gsLst>
              <a:lin ang="18900000" scaled="1"/>
            </a:gradFill>
            <a:ln w="38100">
              <a:solidFill>
                <a:srgbClr val="000000"/>
              </a:solidFill>
              <a:prstDash val="dashDot"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sz="1400" b="1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Error</a:t>
              </a:r>
            </a:p>
            <a:p>
              <a:r>
                <a:rPr lang="en-US" altLang="zh-TW" sz="1400" b="1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Detection</a:t>
              </a:r>
              <a:endParaRPr lang="en-US" altLang="zh-TW" sz="1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8924" name="Group 8"/>
            <p:cNvGrpSpPr>
              <a:grpSpLocks/>
            </p:cNvGrpSpPr>
            <p:nvPr/>
          </p:nvGrpSpPr>
          <p:grpSpPr bwMode="auto">
            <a:xfrm>
              <a:off x="2188" y="1451"/>
              <a:ext cx="1032" cy="908"/>
              <a:chOff x="3060" y="6840"/>
              <a:chExt cx="2340" cy="2160"/>
            </a:xfrm>
          </p:grpSpPr>
          <p:sp>
            <p:nvSpPr>
              <p:cNvPr id="38942" name="Text Box 9"/>
              <p:cNvSpPr txBox="1">
                <a:spLocks noChangeArrowheads="1"/>
              </p:cNvSpPr>
              <p:nvPr/>
            </p:nvSpPr>
            <p:spPr bwMode="auto">
              <a:xfrm>
                <a:off x="3060" y="8100"/>
                <a:ext cx="2340" cy="900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CCECFF"/>
                  </a:gs>
                  <a:gs pos="100000">
                    <a:srgbClr val="FFFFFF"/>
                  </a:gs>
                </a:gsLst>
                <a:lin ang="189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1400" b="1">
                    <a:solidFill>
                      <a:srgbClr val="000000"/>
                    </a:solidFill>
                    <a:latin typeface="Times New Roman" pitchFamily="18" charset="0"/>
                  </a:rPr>
                  <a:t>Dubious Word Area Formation</a:t>
                </a:r>
              </a:p>
            </p:txBody>
          </p:sp>
          <p:sp>
            <p:nvSpPr>
              <p:cNvPr id="38943" name="Text Box 10"/>
              <p:cNvSpPr txBox="1">
                <a:spLocks noChangeArrowheads="1"/>
              </p:cNvSpPr>
              <p:nvPr/>
            </p:nvSpPr>
            <p:spPr bwMode="auto">
              <a:xfrm>
                <a:off x="3060" y="6840"/>
                <a:ext cx="2340" cy="900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ECFF"/>
                  </a:gs>
                </a:gsLst>
                <a:lin ang="189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2000" b="1">
                    <a:solidFill>
                      <a:srgbClr val="000000"/>
                    </a:solidFill>
                    <a:latin typeface="Times New Roman" pitchFamily="18" charset="0"/>
                  </a:rPr>
                  <a:t>CKIP</a:t>
                </a:r>
              </a:p>
            </p:txBody>
          </p:sp>
          <p:sp useBgFill="1">
            <p:nvSpPr>
              <p:cNvPr id="38944" name="Line 11"/>
              <p:cNvSpPr>
                <a:spLocks noChangeShapeType="1"/>
              </p:cNvSpPr>
              <p:nvPr/>
            </p:nvSpPr>
            <p:spPr bwMode="auto">
              <a:xfrm>
                <a:off x="4140" y="7740"/>
                <a:ext cx="1" cy="36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8925" name="Rectangle 12"/>
            <p:cNvSpPr>
              <a:spLocks noChangeArrowheads="1"/>
            </p:cNvSpPr>
            <p:nvPr/>
          </p:nvSpPr>
          <p:spPr bwMode="auto">
            <a:xfrm>
              <a:off x="1474" y="2738"/>
              <a:ext cx="2063" cy="1211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FFCC99"/>
                </a:gs>
                <a:gs pos="100000">
                  <a:srgbClr val="FFFFFF"/>
                </a:gs>
              </a:gsLst>
              <a:lin ang="18900000" scaled="1"/>
            </a:gradFill>
            <a:ln w="38100">
              <a:solidFill>
                <a:srgbClr val="000000"/>
              </a:solidFill>
              <a:prstDash val="dashDot"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sz="1200" b="1">
                  <a:solidFill>
                    <a:srgbClr val="000000"/>
                  </a:solidFill>
                  <a:latin typeface="Times New Roman" pitchFamily="18" charset="0"/>
                </a:rPr>
                <a:t>Error</a:t>
              </a:r>
            </a:p>
            <a:p>
              <a:r>
                <a:rPr lang="en-US" altLang="zh-TW" sz="1200" b="1">
                  <a:solidFill>
                    <a:srgbClr val="000000"/>
                  </a:solidFill>
                  <a:latin typeface="Times New Roman" pitchFamily="18" charset="0"/>
                </a:rPr>
                <a:t>Correction</a:t>
              </a:r>
              <a:endParaRPr lang="en-US" altLang="zh-TW">
                <a:solidFill>
                  <a:srgbClr val="000000"/>
                </a:solidFill>
              </a:endParaRPr>
            </a:p>
          </p:txBody>
        </p:sp>
        <p:grpSp>
          <p:nvGrpSpPr>
            <p:cNvPr id="38926" name="Group 13"/>
            <p:cNvGrpSpPr>
              <a:grpSpLocks/>
            </p:cNvGrpSpPr>
            <p:nvPr/>
          </p:nvGrpSpPr>
          <p:grpSpPr bwMode="auto">
            <a:xfrm>
              <a:off x="2188" y="2889"/>
              <a:ext cx="1032" cy="908"/>
              <a:chOff x="3060" y="10260"/>
              <a:chExt cx="2340" cy="2160"/>
            </a:xfrm>
          </p:grpSpPr>
          <p:sp>
            <p:nvSpPr>
              <p:cNvPr id="38939" name="Text Box 14"/>
              <p:cNvSpPr txBox="1">
                <a:spLocks noChangeArrowheads="1"/>
              </p:cNvSpPr>
              <p:nvPr/>
            </p:nvSpPr>
            <p:spPr bwMode="auto">
              <a:xfrm>
                <a:off x="3060" y="10260"/>
                <a:ext cx="2340" cy="900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CCECFF"/>
                  </a:gs>
                  <a:gs pos="100000">
                    <a:srgbClr val="FFFFFF"/>
                  </a:gs>
                </a:gsLst>
                <a:lin ang="189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1600" b="1">
                    <a:solidFill>
                      <a:srgbClr val="000000"/>
                    </a:solidFill>
                    <a:latin typeface="Times New Roman" pitchFamily="18" charset="0"/>
                  </a:rPr>
                  <a:t>Lexical Analysis</a:t>
                </a:r>
              </a:p>
            </p:txBody>
          </p:sp>
          <p:sp>
            <p:nvSpPr>
              <p:cNvPr id="38940" name="Text Box 15"/>
              <p:cNvSpPr txBox="1">
                <a:spLocks noChangeArrowheads="1"/>
              </p:cNvSpPr>
              <p:nvPr/>
            </p:nvSpPr>
            <p:spPr bwMode="auto">
              <a:xfrm>
                <a:off x="3060" y="11520"/>
                <a:ext cx="2340" cy="900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CCECFF"/>
                  </a:gs>
                  <a:gs pos="100000">
                    <a:srgbClr val="FFFFFF"/>
                  </a:gs>
                </a:gsLst>
                <a:lin ang="189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hangingPunct="1"/>
                <a:r>
                  <a:rPr lang="en-US" altLang="zh-TW" sz="1600" b="1">
                    <a:solidFill>
                      <a:srgbClr val="000000"/>
                    </a:solidFill>
                    <a:latin typeface="Times New Roman" pitchFamily="18" charset="0"/>
                  </a:rPr>
                  <a:t>Optimal Word Extraction</a:t>
                </a:r>
              </a:p>
            </p:txBody>
          </p:sp>
          <p:sp useBgFill="1">
            <p:nvSpPr>
              <p:cNvPr id="38941" name="Line 16"/>
              <p:cNvSpPr>
                <a:spLocks noChangeShapeType="1"/>
              </p:cNvSpPr>
              <p:nvPr/>
            </p:nvSpPr>
            <p:spPr bwMode="auto">
              <a:xfrm>
                <a:off x="4140" y="11160"/>
                <a:ext cx="1" cy="360"/>
              </a:xfrm>
              <a:prstGeom prst="line">
                <a:avLst/>
              </a:prstGeom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8927" name="AutoShape 17"/>
            <p:cNvSpPr>
              <a:spLocks noChangeArrowheads="1"/>
            </p:cNvSpPr>
            <p:nvPr/>
          </p:nvSpPr>
          <p:spPr bwMode="auto">
            <a:xfrm>
              <a:off x="3935" y="1223"/>
              <a:ext cx="1349" cy="2877"/>
            </a:xfrm>
            <a:prstGeom prst="can">
              <a:avLst>
                <a:gd name="adj" fmla="val 13774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FFCC99"/>
                </a:gs>
                <a:gs pos="100000">
                  <a:srgbClr val="FFFFFF"/>
                </a:gs>
              </a:gsLst>
              <a:lin ang="189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8928" name="AutoShape 18"/>
            <p:cNvSpPr>
              <a:spLocks noChangeArrowheads="1"/>
            </p:cNvSpPr>
            <p:nvPr/>
          </p:nvSpPr>
          <p:spPr bwMode="auto">
            <a:xfrm>
              <a:off x="4093" y="3385"/>
              <a:ext cx="953" cy="530"/>
            </a:xfrm>
            <a:prstGeom prst="flowChartInputOutput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CCECFF"/>
                </a:gs>
                <a:gs pos="100000">
                  <a:srgbClr val="FFFFFF"/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altLang="zh-TW" sz="1400" b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/>
              <a:r>
                <a:rPr lang="en-US" altLang="zh-TW" sz="1400" b="1">
                  <a:solidFill>
                    <a:srgbClr val="000000"/>
                  </a:solidFill>
                  <a:latin typeface="Times New Roman" pitchFamily="18" charset="0"/>
                </a:rPr>
                <a:t>Confusing Word Set</a:t>
              </a:r>
            </a:p>
          </p:txBody>
        </p:sp>
        <p:sp>
          <p:nvSpPr>
            <p:cNvPr id="38929" name="AutoShape 19"/>
            <p:cNvSpPr>
              <a:spLocks noChangeArrowheads="1"/>
            </p:cNvSpPr>
            <p:nvPr/>
          </p:nvSpPr>
          <p:spPr bwMode="auto">
            <a:xfrm>
              <a:off x="4093" y="1754"/>
              <a:ext cx="953" cy="529"/>
            </a:xfrm>
            <a:prstGeom prst="flowChartInputOutput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CCECFF"/>
                </a:gs>
                <a:gs pos="100000">
                  <a:srgbClr val="FFFFFF"/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altLang="zh-TW" sz="1200" b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/>
              <a:r>
                <a:rPr lang="en-US" altLang="zh-TW" sz="1200" b="1">
                  <a:solidFill>
                    <a:srgbClr val="000000"/>
                  </a:solidFill>
                  <a:latin typeface="Times New Roman" pitchFamily="18" charset="0"/>
                </a:rPr>
                <a:t>Language Model</a:t>
              </a:r>
            </a:p>
          </p:txBody>
        </p:sp>
        <p:sp>
          <p:nvSpPr>
            <p:cNvPr id="38930" name="AutoShape 20"/>
            <p:cNvSpPr>
              <a:spLocks noChangeArrowheads="1"/>
            </p:cNvSpPr>
            <p:nvPr/>
          </p:nvSpPr>
          <p:spPr bwMode="auto">
            <a:xfrm>
              <a:off x="4093" y="2697"/>
              <a:ext cx="953" cy="530"/>
            </a:xfrm>
            <a:prstGeom prst="flowChartInputOutput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CCECFF"/>
                </a:gs>
                <a:gs pos="100000">
                  <a:srgbClr val="FFFFFF"/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altLang="zh-TW" sz="1600" b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/>
              <a:r>
                <a:rPr lang="en-US" altLang="zh-TW" sz="1600" b="1">
                  <a:solidFill>
                    <a:srgbClr val="000000"/>
                  </a:solidFill>
                  <a:latin typeface="Times New Roman" pitchFamily="18" charset="0"/>
                </a:rPr>
                <a:t>Lexicon</a:t>
              </a:r>
            </a:p>
          </p:txBody>
        </p:sp>
        <p:sp useBgFill="1">
          <p:nvSpPr>
            <p:cNvPr id="38931" name="Line 21"/>
            <p:cNvSpPr>
              <a:spLocks noChangeShapeType="1"/>
            </p:cNvSpPr>
            <p:nvPr/>
          </p:nvSpPr>
          <p:spPr bwMode="auto">
            <a:xfrm>
              <a:off x="4490" y="2283"/>
              <a:ext cx="0" cy="152"/>
            </a:xfrm>
            <a:prstGeom prst="line">
              <a:avLst/>
            </a:prstGeom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 useBgFill="1">
          <p:nvSpPr>
            <p:cNvPr id="38932" name="Line 22"/>
            <p:cNvSpPr>
              <a:spLocks noChangeShapeType="1"/>
            </p:cNvSpPr>
            <p:nvPr/>
          </p:nvSpPr>
          <p:spPr bwMode="auto">
            <a:xfrm flipH="1">
              <a:off x="3220" y="2989"/>
              <a:ext cx="635" cy="0"/>
            </a:xfrm>
            <a:prstGeom prst="line">
              <a:avLst/>
            </a:prstGeom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 useBgFill="1">
          <p:nvSpPr>
            <p:cNvPr id="38933" name="Line 23"/>
            <p:cNvSpPr>
              <a:spLocks noChangeShapeType="1"/>
            </p:cNvSpPr>
            <p:nvPr/>
          </p:nvSpPr>
          <p:spPr bwMode="auto">
            <a:xfrm>
              <a:off x="3617" y="2433"/>
              <a:ext cx="873" cy="0"/>
            </a:xfrm>
            <a:prstGeom prst="line">
              <a:avLst/>
            </a:prstGeom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 useBgFill="1">
          <p:nvSpPr>
            <p:cNvPr id="38934" name="Line 24"/>
            <p:cNvSpPr>
              <a:spLocks noChangeShapeType="1"/>
            </p:cNvSpPr>
            <p:nvPr/>
          </p:nvSpPr>
          <p:spPr bwMode="auto">
            <a:xfrm>
              <a:off x="3855" y="3465"/>
              <a:ext cx="397" cy="0"/>
            </a:xfrm>
            <a:prstGeom prst="line">
              <a:avLst/>
            </a:prstGeom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 useBgFill="1">
          <p:nvSpPr>
            <p:cNvPr id="38935" name="Line 25"/>
            <p:cNvSpPr>
              <a:spLocks noChangeShapeType="1"/>
            </p:cNvSpPr>
            <p:nvPr/>
          </p:nvSpPr>
          <p:spPr bwMode="auto">
            <a:xfrm>
              <a:off x="3617" y="2433"/>
              <a:ext cx="0" cy="1270"/>
            </a:xfrm>
            <a:prstGeom prst="line">
              <a:avLst/>
            </a:prstGeom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 useBgFill="1">
          <p:nvSpPr>
            <p:cNvPr id="38936" name="Line 26"/>
            <p:cNvSpPr>
              <a:spLocks noChangeShapeType="1"/>
            </p:cNvSpPr>
            <p:nvPr/>
          </p:nvSpPr>
          <p:spPr bwMode="auto">
            <a:xfrm flipH="1">
              <a:off x="3220" y="3703"/>
              <a:ext cx="397" cy="0"/>
            </a:xfrm>
            <a:prstGeom prst="line">
              <a:avLst/>
            </a:prstGeom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 useBgFill="1">
          <p:nvSpPr>
            <p:cNvPr id="38937" name="Line 27"/>
            <p:cNvSpPr>
              <a:spLocks noChangeShapeType="1"/>
            </p:cNvSpPr>
            <p:nvPr/>
          </p:nvSpPr>
          <p:spPr bwMode="auto">
            <a:xfrm>
              <a:off x="3855" y="2989"/>
              <a:ext cx="0" cy="476"/>
            </a:xfrm>
            <a:prstGeom prst="line">
              <a:avLst/>
            </a:prstGeom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 useBgFill="1">
          <p:nvSpPr>
            <p:cNvPr id="38938" name="Line 28"/>
            <p:cNvSpPr>
              <a:spLocks noChangeShapeType="1"/>
            </p:cNvSpPr>
            <p:nvPr/>
          </p:nvSpPr>
          <p:spPr bwMode="auto">
            <a:xfrm flipH="1">
              <a:off x="3855" y="2989"/>
              <a:ext cx="318" cy="0"/>
            </a:xfrm>
            <a:prstGeom prst="line">
              <a:avLst/>
            </a:prstGeom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90495" name="Group 31"/>
          <p:cNvGrpSpPr>
            <a:grpSpLocks/>
          </p:cNvGrpSpPr>
          <p:nvPr/>
        </p:nvGrpSpPr>
        <p:grpSpPr bwMode="auto">
          <a:xfrm>
            <a:off x="1258888" y="5314950"/>
            <a:ext cx="3228975" cy="792163"/>
            <a:chOff x="793" y="3521"/>
            <a:chExt cx="2034" cy="499"/>
          </a:xfrm>
        </p:grpSpPr>
        <p:sp>
          <p:nvSpPr>
            <p:cNvPr id="38918" name="AutoShape 3"/>
            <p:cNvSpPr>
              <a:spLocks noChangeArrowheads="1"/>
            </p:cNvSpPr>
            <p:nvPr/>
          </p:nvSpPr>
          <p:spPr bwMode="auto">
            <a:xfrm>
              <a:off x="793" y="3521"/>
              <a:ext cx="680" cy="499"/>
            </a:xfrm>
            <a:prstGeom prst="rightArrow">
              <a:avLst>
                <a:gd name="adj1" fmla="val 50000"/>
                <a:gd name="adj2" fmla="val 34068"/>
              </a:avLst>
            </a:pr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919" name="Rectangle 30"/>
            <p:cNvSpPr>
              <a:spLocks noChangeArrowheads="1"/>
            </p:cNvSpPr>
            <p:nvPr/>
          </p:nvSpPr>
          <p:spPr bwMode="auto">
            <a:xfrm>
              <a:off x="1693" y="3604"/>
              <a:ext cx="1134" cy="408"/>
            </a:xfrm>
            <a:prstGeom prst="rect">
              <a:avLst/>
            </a:prstGeom>
            <a:solidFill>
              <a:srgbClr val="CCFFFF">
                <a:alpha val="50195"/>
              </a:srgbClr>
            </a:solidFill>
            <a:ln w="44450">
              <a:solidFill>
                <a:srgbClr val="FF0000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b="1"/>
              <a:t>Optimal Word Extraction</a:t>
            </a:r>
            <a:r>
              <a:rPr lang="en-US" altLang="zh-TW"/>
              <a:t> 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11811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sz="2600"/>
              <a:t>Candidate words:</a:t>
            </a:r>
          </a:p>
          <a:p>
            <a:pPr marL="640080"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2200"/>
              <a:t>官書</a:t>
            </a:r>
            <a:r>
              <a:rPr lang="en-US" altLang="zh-TW" sz="2200" b="1"/>
              <a:t>(guan shu)</a:t>
            </a:r>
            <a:r>
              <a:rPr lang="en-US" altLang="zh-TW" sz="2200"/>
              <a:t> </a:t>
            </a:r>
            <a:r>
              <a:rPr lang="zh-TW" altLang="en-US" sz="2200"/>
              <a:t>、官署</a:t>
            </a:r>
            <a:r>
              <a:rPr lang="en-US" altLang="zh-TW" sz="2200" b="1"/>
              <a:t>(guan shu)</a:t>
            </a:r>
            <a:r>
              <a:rPr lang="en-US" altLang="zh-TW" sz="2200"/>
              <a:t> </a:t>
            </a:r>
            <a:r>
              <a:rPr lang="zh-TW" altLang="en-US" sz="2200"/>
              <a:t>、管束</a:t>
            </a:r>
            <a:r>
              <a:rPr lang="en-US" altLang="zh-TW" sz="2200" b="1"/>
              <a:t>(guan shu)</a:t>
            </a:r>
            <a:r>
              <a:rPr lang="en-US" altLang="zh-TW" sz="2200"/>
              <a:t> </a:t>
            </a:r>
          </a:p>
          <a:p>
            <a:pPr marL="640080"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2200"/>
              <a:t>盥漱</a:t>
            </a:r>
            <a:r>
              <a:rPr lang="en-US" altLang="zh-TW" sz="2200" b="1"/>
              <a:t>(guan shu)</a:t>
            </a:r>
            <a:r>
              <a:rPr lang="en-US" altLang="zh-TW" sz="2200"/>
              <a:t> </a:t>
            </a:r>
            <a:r>
              <a:rPr lang="zh-TW" altLang="en-US" sz="2200"/>
              <a:t>、灌輸</a:t>
            </a:r>
            <a:r>
              <a:rPr lang="en-US" altLang="zh-TW" sz="2200" b="1"/>
              <a:t>(guan shu)</a:t>
            </a:r>
            <a:r>
              <a:rPr lang="en-US" altLang="zh-TW" sz="2200"/>
              <a:t> </a:t>
            </a:r>
          </a:p>
        </p:txBody>
      </p:sp>
      <p:sp>
        <p:nvSpPr>
          <p:cNvPr id="39940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97C80B-E91A-441F-8CF3-0B1D4A0005CC}" type="slidenum">
              <a:rPr lang="en-US" altLang="zh-TW" smtClean="0"/>
              <a:pPr/>
              <a:t>29</a:t>
            </a:fld>
            <a:endParaRPr lang="en-US" altLang="zh-TW" smtClean="0"/>
          </a:p>
        </p:txBody>
      </p:sp>
      <p:sp>
        <p:nvSpPr>
          <p:cNvPr id="189556" name="Rectangle 116"/>
          <p:cNvSpPr>
            <a:spLocks noChangeArrowheads="1"/>
          </p:cNvSpPr>
          <p:nvPr/>
        </p:nvSpPr>
        <p:spPr bwMode="auto">
          <a:xfrm>
            <a:off x="4560888" y="3619500"/>
            <a:ext cx="1008062" cy="576263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rgbClr val="800080"/>
            </a:solidFill>
            <a:prstDash val="dashDot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9557" name="Rectangle 117"/>
          <p:cNvSpPr>
            <a:spLocks noChangeArrowheads="1"/>
          </p:cNvSpPr>
          <p:nvPr/>
        </p:nvSpPr>
        <p:spPr bwMode="auto">
          <a:xfrm>
            <a:off x="4141788" y="3624263"/>
            <a:ext cx="1800225" cy="576262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rgbClr val="800080"/>
            </a:solidFill>
            <a:prstDash val="dashDot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89555" name="Group 115"/>
          <p:cNvGrpSpPr>
            <a:grpSpLocks/>
          </p:cNvGrpSpPr>
          <p:nvPr/>
        </p:nvGrpSpPr>
        <p:grpSpPr bwMode="auto">
          <a:xfrm>
            <a:off x="3925888" y="3573463"/>
            <a:ext cx="2232025" cy="1033462"/>
            <a:chOff x="2653" y="2251"/>
            <a:chExt cx="1406" cy="651"/>
          </a:xfrm>
        </p:grpSpPr>
        <p:sp>
          <p:nvSpPr>
            <p:cNvPr id="39966" name="Rectangle 112"/>
            <p:cNvSpPr>
              <a:spLocks noChangeArrowheads="1"/>
            </p:cNvSpPr>
            <p:nvPr/>
          </p:nvSpPr>
          <p:spPr bwMode="auto">
            <a:xfrm>
              <a:off x="3061" y="2251"/>
              <a:ext cx="590" cy="408"/>
            </a:xfrm>
            <a:prstGeom prst="rect">
              <a:avLst/>
            </a:prstGeom>
            <a:solidFill>
              <a:srgbClr val="FFFFCC"/>
            </a:solidFill>
            <a:ln w="31750">
              <a:solidFill>
                <a:srgbClr val="FF0000"/>
              </a:solidFill>
              <a:prstDash val="sysDot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9967" name="Text Box 113"/>
            <p:cNvSpPr txBox="1">
              <a:spLocks noChangeArrowheads="1"/>
            </p:cNvSpPr>
            <p:nvPr/>
          </p:nvSpPr>
          <p:spPr bwMode="auto">
            <a:xfrm>
              <a:off x="2653" y="2614"/>
              <a:ext cx="14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2400">
                  <a:solidFill>
                    <a:srgbClr val="0000FF"/>
                  </a:solidFill>
                  <a:latin typeface="Times New Roman" pitchFamily="18" charset="0"/>
                </a:rPr>
                <a:t>Dubious words</a:t>
              </a:r>
            </a:p>
          </p:txBody>
        </p:sp>
      </p:grpSp>
      <p:sp>
        <p:nvSpPr>
          <p:cNvPr id="189458" name="Text Box 18"/>
          <p:cNvSpPr txBox="1">
            <a:spLocks noChangeArrowheads="1"/>
          </p:cNvSpPr>
          <p:nvPr/>
        </p:nvSpPr>
        <p:spPr bwMode="auto">
          <a:xfrm>
            <a:off x="3925888" y="3573463"/>
            <a:ext cx="23764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zh-TW" altLang="en-US" sz="36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en-US" sz="36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官書</a:t>
            </a:r>
            <a:r>
              <a:rPr lang="zh-TW" altLang="en-US" sz="36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環</a:t>
            </a:r>
          </a:p>
        </p:txBody>
      </p:sp>
      <p:sp>
        <p:nvSpPr>
          <p:cNvPr id="189459" name="Text Box 19"/>
          <p:cNvSpPr txBox="1">
            <a:spLocks noChangeArrowheads="1"/>
          </p:cNvSpPr>
          <p:nvPr/>
        </p:nvSpPr>
        <p:spPr bwMode="auto">
          <a:xfrm>
            <a:off x="-36513" y="3573463"/>
            <a:ext cx="8351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zh-TW" altLang="en-US" sz="36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透過活動向青少年貫輸環保知識</a:t>
            </a:r>
          </a:p>
        </p:txBody>
      </p:sp>
      <p:sp>
        <p:nvSpPr>
          <p:cNvPr id="189466" name="AutoShape 26"/>
          <p:cNvSpPr>
            <a:spLocks noChangeArrowheads="1"/>
          </p:cNvSpPr>
          <p:nvPr/>
        </p:nvSpPr>
        <p:spPr bwMode="auto">
          <a:xfrm>
            <a:off x="4643438" y="4149725"/>
            <a:ext cx="863600" cy="1008063"/>
          </a:xfrm>
          <a:prstGeom prst="downArrow">
            <a:avLst>
              <a:gd name="adj1" fmla="val 50000"/>
              <a:gd name="adj2" fmla="val 29182"/>
            </a:avLst>
          </a:prstGeom>
          <a:gradFill rotWithShape="1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18900000" scaled="1"/>
          </a:gradFill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89521" name="Text Box 81"/>
          <p:cNvSpPr txBox="1">
            <a:spLocks noChangeArrowheads="1"/>
          </p:cNvSpPr>
          <p:nvPr/>
        </p:nvSpPr>
        <p:spPr bwMode="auto">
          <a:xfrm>
            <a:off x="3565525" y="3429000"/>
            <a:ext cx="598488" cy="59372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年</a:t>
            </a:r>
            <a:endParaRPr lang="zh-TW" altLang="en-US" b="1">
              <a:solidFill>
                <a:srgbClr val="000000"/>
              </a:solidFill>
            </a:endParaRPr>
          </a:p>
        </p:txBody>
      </p:sp>
      <p:sp>
        <p:nvSpPr>
          <p:cNvPr id="189522" name="Text Box 82"/>
          <p:cNvSpPr txBox="1">
            <a:spLocks noChangeArrowheads="1"/>
          </p:cNvSpPr>
          <p:nvPr/>
        </p:nvSpPr>
        <p:spPr bwMode="auto">
          <a:xfrm>
            <a:off x="4502150" y="3433763"/>
            <a:ext cx="1195388" cy="5984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dist" eaLnBrk="1" hangingPunct="1"/>
            <a:r>
              <a:rPr lang="zh-TW" altLang="en-US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官書</a:t>
            </a:r>
            <a:endParaRPr lang="zh-TW" altLang="en-US" b="1">
              <a:solidFill>
                <a:srgbClr val="000000"/>
              </a:solidFill>
              <a:ea typeface="標楷體" pitchFamily="65" charset="-120"/>
            </a:endParaRPr>
          </a:p>
        </p:txBody>
      </p:sp>
      <p:sp>
        <p:nvSpPr>
          <p:cNvPr id="189523" name="Text Box 83"/>
          <p:cNvSpPr txBox="1">
            <a:spLocks noChangeArrowheads="1"/>
          </p:cNvSpPr>
          <p:nvPr/>
        </p:nvSpPr>
        <p:spPr bwMode="auto">
          <a:xfrm>
            <a:off x="2195513" y="3429000"/>
            <a:ext cx="1195387" cy="5969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dist" eaLnBrk="1" hangingPunct="1"/>
            <a:r>
              <a:rPr lang="zh-TW" altLang="en-US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官署</a:t>
            </a:r>
            <a:endParaRPr lang="zh-TW" altLang="en-US" b="1">
              <a:solidFill>
                <a:srgbClr val="000000"/>
              </a:solidFill>
              <a:ea typeface="標楷體" pitchFamily="65" charset="-120"/>
            </a:endParaRPr>
          </a:p>
        </p:txBody>
      </p:sp>
      <p:sp>
        <p:nvSpPr>
          <p:cNvPr id="189524" name="Text Box 84"/>
          <p:cNvSpPr txBox="1">
            <a:spLocks noChangeArrowheads="1"/>
          </p:cNvSpPr>
          <p:nvPr/>
        </p:nvSpPr>
        <p:spPr bwMode="auto">
          <a:xfrm>
            <a:off x="2195513" y="3429000"/>
            <a:ext cx="1195387" cy="5984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dist" eaLnBrk="1" hangingPunct="1"/>
            <a:r>
              <a:rPr lang="zh-TW" altLang="en-US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管束</a:t>
            </a:r>
            <a:endParaRPr lang="zh-TW" altLang="en-US" b="1">
              <a:solidFill>
                <a:srgbClr val="000000"/>
              </a:solidFill>
            </a:endParaRPr>
          </a:p>
        </p:txBody>
      </p:sp>
      <p:sp>
        <p:nvSpPr>
          <p:cNvPr id="189525" name="Text Box 85"/>
          <p:cNvSpPr txBox="1">
            <a:spLocks noChangeArrowheads="1"/>
          </p:cNvSpPr>
          <p:nvPr/>
        </p:nvSpPr>
        <p:spPr bwMode="auto">
          <a:xfrm>
            <a:off x="2195513" y="3429000"/>
            <a:ext cx="1195387" cy="5969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dist" eaLnBrk="1" hangingPunct="1"/>
            <a:r>
              <a:rPr lang="zh-TW" altLang="en-US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盥漱</a:t>
            </a:r>
            <a:endParaRPr lang="zh-TW" altLang="en-US" b="1">
              <a:solidFill>
                <a:srgbClr val="000000"/>
              </a:solidFill>
              <a:ea typeface="標楷體" pitchFamily="65" charset="-120"/>
            </a:endParaRPr>
          </a:p>
        </p:txBody>
      </p:sp>
      <p:sp>
        <p:nvSpPr>
          <p:cNvPr id="189526" name="Text Box 86"/>
          <p:cNvSpPr txBox="1">
            <a:spLocks noChangeArrowheads="1"/>
          </p:cNvSpPr>
          <p:nvPr/>
        </p:nvSpPr>
        <p:spPr bwMode="auto">
          <a:xfrm>
            <a:off x="2195513" y="3429000"/>
            <a:ext cx="1195387" cy="5969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dist" eaLnBrk="1" hangingPunct="1"/>
            <a:r>
              <a:rPr lang="zh-TW" altLang="en-US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灌輸</a:t>
            </a:r>
            <a:endParaRPr lang="zh-TW" altLang="en-US" b="1">
              <a:solidFill>
                <a:srgbClr val="000000"/>
              </a:solidFill>
              <a:ea typeface="標楷體" pitchFamily="65" charset="-120"/>
            </a:endParaRPr>
          </a:p>
        </p:txBody>
      </p:sp>
      <p:sp>
        <p:nvSpPr>
          <p:cNvPr id="189527" name="Text Box 87"/>
          <p:cNvSpPr txBox="1">
            <a:spLocks noChangeArrowheads="1"/>
          </p:cNvSpPr>
          <p:nvPr/>
        </p:nvSpPr>
        <p:spPr bwMode="auto">
          <a:xfrm>
            <a:off x="5956300" y="3429000"/>
            <a:ext cx="598488" cy="65246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環</a:t>
            </a:r>
            <a:endParaRPr lang="zh-TW" altLang="en-US" b="1">
              <a:solidFill>
                <a:srgbClr val="000000"/>
              </a:solidFill>
            </a:endParaRPr>
          </a:p>
        </p:txBody>
      </p:sp>
      <p:sp>
        <p:nvSpPr>
          <p:cNvPr id="189542" name="Text Box 102"/>
          <p:cNvSpPr txBox="1">
            <a:spLocks noChangeArrowheads="1"/>
          </p:cNvSpPr>
          <p:nvPr/>
        </p:nvSpPr>
        <p:spPr bwMode="auto">
          <a:xfrm>
            <a:off x="6300788" y="3429000"/>
            <a:ext cx="1195387" cy="5984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-11.10</a:t>
            </a:r>
            <a:endParaRPr lang="en-US" altLang="zh-TW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9543" name="Text Box 103"/>
          <p:cNvSpPr txBox="1">
            <a:spLocks noChangeArrowheads="1"/>
          </p:cNvSpPr>
          <p:nvPr/>
        </p:nvSpPr>
        <p:spPr bwMode="auto">
          <a:xfrm>
            <a:off x="6300788" y="3429000"/>
            <a:ext cx="1195387" cy="5969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-9.88</a:t>
            </a:r>
            <a:endParaRPr lang="en-US" altLang="zh-TW" b="1">
              <a:solidFill>
                <a:srgbClr val="000000"/>
              </a:solidFill>
            </a:endParaRPr>
          </a:p>
        </p:txBody>
      </p:sp>
      <p:sp>
        <p:nvSpPr>
          <p:cNvPr id="189544" name="Text Box 104"/>
          <p:cNvSpPr txBox="1">
            <a:spLocks noChangeArrowheads="1"/>
          </p:cNvSpPr>
          <p:nvPr/>
        </p:nvSpPr>
        <p:spPr bwMode="auto">
          <a:xfrm>
            <a:off x="6300788" y="3429000"/>
            <a:ext cx="1195387" cy="5984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-10.53</a:t>
            </a:r>
            <a:endParaRPr lang="en-US" altLang="zh-TW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9545" name="Text Box 105"/>
          <p:cNvSpPr txBox="1">
            <a:spLocks noChangeArrowheads="1"/>
          </p:cNvSpPr>
          <p:nvPr/>
        </p:nvSpPr>
        <p:spPr bwMode="auto">
          <a:xfrm>
            <a:off x="6300788" y="3429000"/>
            <a:ext cx="1195387" cy="5969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-13.84</a:t>
            </a:r>
            <a:endParaRPr lang="en-US" altLang="zh-TW" b="1">
              <a:solidFill>
                <a:srgbClr val="000000"/>
              </a:solidFill>
            </a:endParaRPr>
          </a:p>
        </p:txBody>
      </p:sp>
      <p:sp>
        <p:nvSpPr>
          <p:cNvPr id="189547" name="Text Box 107"/>
          <p:cNvSpPr txBox="1">
            <a:spLocks noChangeArrowheads="1"/>
          </p:cNvSpPr>
          <p:nvPr/>
        </p:nvSpPr>
        <p:spPr bwMode="auto">
          <a:xfrm>
            <a:off x="6300788" y="3429000"/>
            <a:ext cx="1195387" cy="5969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CCECFF"/>
              </a:gs>
              <a:gs pos="100000">
                <a:srgbClr val="FFFFFF"/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-9.71</a:t>
            </a:r>
            <a:endParaRPr lang="en-US" altLang="zh-TW" b="1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189550" name="Group 110"/>
          <p:cNvGrpSpPr>
            <a:grpSpLocks/>
          </p:cNvGrpSpPr>
          <p:nvPr/>
        </p:nvGrpSpPr>
        <p:grpSpPr bwMode="auto">
          <a:xfrm>
            <a:off x="2916238" y="4973638"/>
            <a:ext cx="5040312" cy="831850"/>
            <a:chOff x="2223" y="3405"/>
            <a:chExt cx="2789" cy="433"/>
          </a:xfrm>
        </p:grpSpPr>
        <p:graphicFrame>
          <p:nvGraphicFramePr>
            <p:cNvPr id="39964" name="Object 24"/>
            <p:cNvGraphicFramePr>
              <a:graphicFrameLocks noChangeAspect="1"/>
            </p:cNvGraphicFramePr>
            <p:nvPr/>
          </p:nvGraphicFramePr>
          <p:xfrm>
            <a:off x="2223" y="3405"/>
            <a:ext cx="2154" cy="4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72" name="Equation" r:id="rId4" imgW="2133600" imgH="431800" progId="Equation.DSMT4">
                    <p:embed/>
                  </p:oleObj>
                </mc:Choice>
                <mc:Fallback>
                  <p:oleObj name="Equation" r:id="rId4" imgW="2133600" imgH="43180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23" y="3405"/>
                          <a:ext cx="2154" cy="4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965" name="Text Box 109"/>
            <p:cNvSpPr txBox="1">
              <a:spLocks noChangeArrowheads="1"/>
            </p:cNvSpPr>
            <p:nvPr/>
          </p:nvSpPr>
          <p:spPr bwMode="auto">
            <a:xfrm>
              <a:off x="4649" y="3521"/>
              <a:ext cx="363" cy="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000">
                  <a:latin typeface="Times New Roman" pitchFamily="18" charset="0"/>
                </a:rPr>
                <a:t>(4)</a:t>
              </a:r>
            </a:p>
          </p:txBody>
        </p:sp>
      </p:grpSp>
      <p:sp>
        <p:nvSpPr>
          <p:cNvPr id="189551" name="Text Box 111"/>
          <p:cNvSpPr txBox="1">
            <a:spLocks noChangeArrowheads="1"/>
          </p:cNvSpPr>
          <p:nvPr/>
        </p:nvSpPr>
        <p:spPr bwMode="auto">
          <a:xfrm>
            <a:off x="4502150" y="2830513"/>
            <a:ext cx="1152525" cy="669925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rgbClr val="0000FF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zh-TW" altLang="en-US" sz="36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官書</a:t>
            </a:r>
          </a:p>
        </p:txBody>
      </p:sp>
      <p:sp>
        <p:nvSpPr>
          <p:cNvPr id="189558" name="Text Box 118"/>
          <p:cNvSpPr txBox="1">
            <a:spLocks noChangeArrowheads="1"/>
          </p:cNvSpPr>
          <p:nvPr/>
        </p:nvSpPr>
        <p:spPr bwMode="auto">
          <a:xfrm>
            <a:off x="4095750" y="4149725"/>
            <a:ext cx="194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400">
                <a:solidFill>
                  <a:srgbClr val="0000FF"/>
                </a:solidFill>
                <a:latin typeface="Times New Roman" pitchFamily="18" charset="0"/>
              </a:rPr>
              <a:t>Windows size</a:t>
            </a:r>
          </a:p>
        </p:txBody>
      </p:sp>
      <p:sp>
        <p:nvSpPr>
          <p:cNvPr id="189559" name="Rectangle 119"/>
          <p:cNvSpPr>
            <a:spLocks noChangeArrowheads="1"/>
          </p:cNvSpPr>
          <p:nvPr/>
        </p:nvSpPr>
        <p:spPr bwMode="auto">
          <a:xfrm>
            <a:off x="6156325" y="3284538"/>
            <a:ext cx="1511300" cy="936625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9560" name="Rectangle 120"/>
          <p:cNvSpPr>
            <a:spLocks noChangeArrowheads="1"/>
          </p:cNvSpPr>
          <p:nvPr/>
        </p:nvSpPr>
        <p:spPr bwMode="auto">
          <a:xfrm>
            <a:off x="2051050" y="3284538"/>
            <a:ext cx="1511300" cy="936625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8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89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89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9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89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407E-6 L -1.94444E-6 0.1120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895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189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189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1895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89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0578 L -0.00382 -0.13565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8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8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89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2000"/>
                                        <p:tgtEl>
                                          <p:spTgt spid="18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5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2000"/>
                                        <p:tgtEl>
                                          <p:spTgt spid="189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7 L -4.44444E-6 -0.36991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895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4" dur="2000" fill="hold"/>
                                        <p:tgtEl>
                                          <p:spTgt spid="1895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6" dur="2000" fill="hold"/>
                                        <p:tgtEl>
                                          <p:spTgt spid="1895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8" dur="2000" fill="hold"/>
                                        <p:tgtEl>
                                          <p:spTgt spid="189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18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89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8148E-6 L -2.77778E-7 0.38704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1895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352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2.96296E-6 L -0.25 0.38635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1895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0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89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89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0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8148E-6 L -2.77778E-7 0.29259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1895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630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0.0007 L 0.00226 0.29329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1895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89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8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2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8148E-6 L -2.77778E-7 0.19792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1895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884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0.0007 L 0.00226 0.19862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1895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8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89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3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8148E-6 L -2.77778E-7 0.10347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1895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162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0.0007 L 0.00226 0.10417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1895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89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89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89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89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89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89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556" grpId="0" animBg="1"/>
      <p:bldP spid="189556" grpId="1" animBg="1"/>
      <p:bldP spid="189557" grpId="0" animBg="1"/>
      <p:bldP spid="189557" grpId="1" animBg="1"/>
      <p:bldP spid="189458" grpId="0"/>
      <p:bldP spid="189458" grpId="1"/>
      <p:bldP spid="189458" grpId="2"/>
      <p:bldP spid="189459" grpId="0"/>
      <p:bldP spid="189459" grpId="1"/>
      <p:bldP spid="189466" grpId="0" animBg="1"/>
      <p:bldP spid="189466" grpId="1" animBg="1"/>
      <p:bldP spid="189521" grpId="0" animBg="1"/>
      <p:bldP spid="189521" grpId="1" animBg="1"/>
      <p:bldP spid="189522" grpId="0" animBg="1"/>
      <p:bldP spid="189522" grpId="1" animBg="1"/>
      <p:bldP spid="189522" grpId="2" animBg="1"/>
      <p:bldP spid="189523" grpId="0" animBg="1"/>
      <p:bldP spid="189523" grpId="1" animBg="1"/>
      <p:bldP spid="189524" grpId="0" animBg="1"/>
      <p:bldP spid="189524" grpId="1" animBg="1"/>
      <p:bldP spid="189525" grpId="0" animBg="1"/>
      <p:bldP spid="189525" grpId="1" animBg="1"/>
      <p:bldP spid="189526" grpId="0" animBg="1"/>
      <p:bldP spid="189527" grpId="0" animBg="1"/>
      <p:bldP spid="189527" grpId="1" animBg="1"/>
      <p:bldP spid="189542" grpId="0" animBg="1"/>
      <p:bldP spid="189542" grpId="1" animBg="1"/>
      <p:bldP spid="189543" grpId="0" animBg="1"/>
      <p:bldP spid="189543" grpId="1" animBg="1"/>
      <p:bldP spid="189544" grpId="0" animBg="1"/>
      <p:bldP spid="189544" grpId="1" animBg="1"/>
      <p:bldP spid="189545" grpId="0" animBg="1"/>
      <p:bldP spid="189545" grpId="1" animBg="1"/>
      <p:bldP spid="189547" grpId="0" animBg="1"/>
      <p:bldP spid="189551" grpId="0" animBg="1"/>
      <p:bldP spid="189551" grpId="1" animBg="1"/>
      <p:bldP spid="189551" grpId="2" animBg="1"/>
      <p:bldP spid="189558" grpId="0"/>
      <p:bldP spid="189558" grpId="1"/>
      <p:bldP spid="189559" grpId="0" animBg="1"/>
      <p:bldP spid="18956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>
          <a:xfrm>
            <a:off x="2124075" y="3141663"/>
            <a:ext cx="4032250" cy="792162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4700" b="1">
                <a:solidFill>
                  <a:schemeClr val="tx2"/>
                </a:solidFill>
              </a:rPr>
              <a:t>Introduction</a:t>
            </a:r>
          </a:p>
        </p:txBody>
      </p:sp>
      <p:sp>
        <p:nvSpPr>
          <p:cNvPr id="19459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F0533A-B19D-4ABE-89D9-CED85E870700}" type="slidenum">
              <a:rPr lang="en-US" altLang="zh-TW" smtClean="0"/>
              <a:pPr/>
              <a:t>3</a:t>
            </a:fld>
            <a:endParaRPr lang="en-US" altLang="zh-TW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b="1"/>
              <a:t>Error Correction Result</a:t>
            </a:r>
          </a:p>
        </p:txBody>
      </p:sp>
      <p:sp>
        <p:nvSpPr>
          <p:cNvPr id="40963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5B3AB4-55DF-4928-B401-7A5C62001712}" type="slidenum">
              <a:rPr lang="en-US" altLang="zh-TW" smtClean="0"/>
              <a:pPr/>
              <a:t>30</a:t>
            </a:fld>
            <a:endParaRPr lang="en-US" altLang="zh-TW" smtClean="0"/>
          </a:p>
        </p:txBody>
      </p:sp>
      <p:pic>
        <p:nvPicPr>
          <p:cNvPr id="40964" name="Picture 5" descr="未命名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1412875"/>
            <a:ext cx="5975350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6616" name="Group 8"/>
          <p:cNvGrpSpPr>
            <a:grpSpLocks/>
          </p:cNvGrpSpPr>
          <p:nvPr/>
        </p:nvGrpSpPr>
        <p:grpSpPr bwMode="auto">
          <a:xfrm>
            <a:off x="3492500" y="4221163"/>
            <a:ext cx="1728788" cy="800100"/>
            <a:chOff x="2240" y="2840"/>
            <a:chExt cx="1089" cy="504"/>
          </a:xfrm>
        </p:grpSpPr>
        <p:sp>
          <p:nvSpPr>
            <p:cNvPr id="40966" name="Rectangle 6"/>
            <p:cNvSpPr>
              <a:spLocks noChangeArrowheads="1"/>
            </p:cNvSpPr>
            <p:nvPr/>
          </p:nvSpPr>
          <p:spPr bwMode="auto">
            <a:xfrm>
              <a:off x="2426" y="2840"/>
              <a:ext cx="545" cy="318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ysDot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967" name="Text Box 7"/>
            <p:cNvSpPr txBox="1">
              <a:spLocks noChangeArrowheads="1"/>
            </p:cNvSpPr>
            <p:nvPr/>
          </p:nvSpPr>
          <p:spPr bwMode="auto">
            <a:xfrm>
              <a:off x="2240" y="3113"/>
              <a:ext cx="10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b="1">
                  <a:solidFill>
                    <a:srgbClr val="0000FF"/>
                  </a:solidFill>
                  <a:latin typeface="Times New Roman" pitchFamily="18" charset="0"/>
                </a:rPr>
                <a:t>Optimal word</a:t>
              </a: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6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zh-TW" altLang="zh-TW" b="1">
              <a:solidFill>
                <a:srgbClr val="000000"/>
              </a:solidFill>
            </a:endParaRPr>
          </a:p>
        </p:txBody>
      </p:sp>
      <p:sp>
        <p:nvSpPr>
          <p:cNvPr id="230404" name="Rectangle 4"/>
          <p:cNvSpPr>
            <a:spLocks noGrp="1" noChangeArrowheads="1"/>
          </p:cNvSpPr>
          <p:nvPr>
            <p:ph idx="1"/>
          </p:nvPr>
        </p:nvSpPr>
        <p:spPr>
          <a:xfrm>
            <a:off x="2700338" y="3141663"/>
            <a:ext cx="4032250" cy="792162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4700" b="1">
                <a:solidFill>
                  <a:schemeClr val="tx2"/>
                </a:solidFill>
              </a:rPr>
              <a:t>Experiment</a:t>
            </a:r>
          </a:p>
        </p:txBody>
      </p:sp>
      <p:sp>
        <p:nvSpPr>
          <p:cNvPr id="41988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0ED468-7C2A-408E-A95B-8964AE3B2BBE}" type="slidenum">
              <a:rPr lang="en-US" altLang="zh-TW" smtClean="0"/>
              <a:pPr/>
              <a:t>31</a:t>
            </a:fld>
            <a:endParaRPr lang="en-US" altLang="zh-TW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b="1"/>
              <a:t>Experiment (1/2)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4852987"/>
          </a:xfrm>
        </p:spPr>
        <p:txBody>
          <a:bodyPr/>
          <a:lstStyle/>
          <a:p>
            <a:pPr eaLnBrk="1" hangingPunct="1"/>
            <a:r>
              <a:rPr lang="en-US" altLang="zh-TW" sz="2600" smtClean="0"/>
              <a:t>Two evaluations in the experiment:</a:t>
            </a:r>
          </a:p>
          <a:p>
            <a:pPr lvl="1" eaLnBrk="1" hangingPunct="1"/>
            <a:r>
              <a:rPr lang="en-US" altLang="zh-TW" sz="2400" smtClean="0"/>
              <a:t>Their system v.s. Microsoft Word</a:t>
            </a:r>
          </a:p>
          <a:p>
            <a:pPr lvl="1" eaLnBrk="1" hangingPunct="1"/>
            <a:r>
              <a:rPr lang="en-US" altLang="zh-TW" sz="2400" smtClean="0"/>
              <a:t>Their system v.s. Natural Chinese Input System</a:t>
            </a:r>
          </a:p>
          <a:p>
            <a:pPr eaLnBrk="1" hangingPunct="1"/>
            <a:endParaRPr lang="en-US" altLang="zh-TW" sz="2000" smtClean="0"/>
          </a:p>
          <a:p>
            <a:pPr eaLnBrk="1" hangingPunct="1"/>
            <a:r>
              <a:rPr lang="en-US" altLang="zh-TW" sz="2600" smtClean="0"/>
              <a:t>The source of data</a:t>
            </a:r>
          </a:p>
          <a:p>
            <a:pPr lvl="1" eaLnBrk="1" hangingPunct="1"/>
            <a:r>
              <a:rPr lang="en-US" altLang="zh-TW" sz="2400" smtClean="0"/>
              <a:t>the common misspellings from the books</a:t>
            </a:r>
          </a:p>
          <a:p>
            <a:pPr lvl="1" eaLnBrk="1" hangingPunct="1"/>
            <a:r>
              <a:rPr lang="en-US" altLang="zh-TW" sz="2400" smtClean="0"/>
              <a:t>137 documents from the internet</a:t>
            </a:r>
          </a:p>
        </p:txBody>
      </p:sp>
      <p:sp>
        <p:nvSpPr>
          <p:cNvPr id="46084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5A696B-BFB2-4998-B162-FD43035E34B3}" type="slidenum">
              <a:rPr lang="en-US" altLang="zh-TW" smtClean="0"/>
              <a:pPr/>
              <a:t>32</a:t>
            </a:fld>
            <a:endParaRPr lang="en-US" altLang="zh-TW" smtClean="0"/>
          </a:p>
        </p:txBody>
      </p:sp>
      <p:sp>
        <p:nvSpPr>
          <p:cNvPr id="165981" name="Rectangle 93"/>
          <p:cNvSpPr>
            <a:spLocks noChangeArrowheads="1"/>
          </p:cNvSpPr>
          <p:nvPr/>
        </p:nvSpPr>
        <p:spPr bwMode="auto">
          <a:xfrm>
            <a:off x="1187450" y="2133600"/>
            <a:ext cx="5761038" cy="503238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5980" name="Rectangle 92"/>
          <p:cNvSpPr>
            <a:spLocks noChangeArrowheads="1"/>
          </p:cNvSpPr>
          <p:nvPr/>
        </p:nvSpPr>
        <p:spPr bwMode="auto">
          <a:xfrm>
            <a:off x="1187450" y="1628775"/>
            <a:ext cx="4033838" cy="504825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5989" name="Rectangle 101"/>
          <p:cNvSpPr>
            <a:spLocks noChangeArrowheads="1"/>
          </p:cNvSpPr>
          <p:nvPr/>
        </p:nvSpPr>
        <p:spPr bwMode="auto">
          <a:xfrm>
            <a:off x="179388" y="2781300"/>
            <a:ext cx="8137525" cy="1584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65993" name="Group 105"/>
          <p:cNvGrpSpPr>
            <a:grpSpLocks/>
          </p:cNvGrpSpPr>
          <p:nvPr/>
        </p:nvGrpSpPr>
        <p:grpSpPr bwMode="auto">
          <a:xfrm>
            <a:off x="2124075" y="2565400"/>
            <a:ext cx="4537075" cy="3897313"/>
            <a:chOff x="1383" y="1888"/>
            <a:chExt cx="2858" cy="2455"/>
          </a:xfrm>
        </p:grpSpPr>
        <p:pic>
          <p:nvPicPr>
            <p:cNvPr id="46099" name="Picture 10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1888"/>
              <a:ext cx="2858" cy="2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100" name="Rectangle 104"/>
            <p:cNvSpPr>
              <a:spLocks noChangeArrowheads="1"/>
            </p:cNvSpPr>
            <p:nvPr/>
          </p:nvSpPr>
          <p:spPr bwMode="auto">
            <a:xfrm>
              <a:off x="2868" y="2886"/>
              <a:ext cx="1043" cy="40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ysDot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65994" name="AutoShape 106"/>
          <p:cNvSpPr>
            <a:spLocks noChangeArrowheads="1"/>
          </p:cNvSpPr>
          <p:nvPr/>
        </p:nvSpPr>
        <p:spPr bwMode="auto">
          <a:xfrm>
            <a:off x="3636963" y="2133600"/>
            <a:ext cx="4318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165995" name="AutoShape 107"/>
          <p:cNvSpPr>
            <a:spLocks noChangeArrowheads="1"/>
          </p:cNvSpPr>
          <p:nvPr/>
        </p:nvSpPr>
        <p:spPr bwMode="auto">
          <a:xfrm>
            <a:off x="6805613" y="3717925"/>
            <a:ext cx="2016125" cy="647700"/>
          </a:xfrm>
          <a:prstGeom prst="wedgeRectCallout">
            <a:avLst>
              <a:gd name="adj1" fmla="val -105042"/>
              <a:gd name="adj2" fmla="val 97796"/>
            </a:avLst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 sz="2000">
                <a:solidFill>
                  <a:srgbClr val="0000FF"/>
                </a:solidFill>
                <a:latin typeface="Times New Roman" pitchFamily="18" charset="0"/>
              </a:rPr>
              <a:t>Candidate words</a:t>
            </a:r>
          </a:p>
        </p:txBody>
      </p:sp>
      <p:grpSp>
        <p:nvGrpSpPr>
          <p:cNvPr id="166004" name="Group 116"/>
          <p:cNvGrpSpPr>
            <a:grpSpLocks/>
          </p:cNvGrpSpPr>
          <p:nvPr/>
        </p:nvGrpSpPr>
        <p:grpSpPr bwMode="auto">
          <a:xfrm>
            <a:off x="252413" y="2492375"/>
            <a:ext cx="6237287" cy="3598863"/>
            <a:chOff x="204" y="1842"/>
            <a:chExt cx="3929" cy="2267"/>
          </a:xfrm>
        </p:grpSpPr>
        <p:grpSp>
          <p:nvGrpSpPr>
            <p:cNvPr id="46092" name="Group 113"/>
            <p:cNvGrpSpPr>
              <a:grpSpLocks/>
            </p:cNvGrpSpPr>
            <p:nvPr/>
          </p:nvGrpSpPr>
          <p:grpSpPr bwMode="auto">
            <a:xfrm>
              <a:off x="1565" y="1842"/>
              <a:ext cx="2568" cy="2267"/>
              <a:chOff x="1565" y="1842"/>
              <a:chExt cx="2568" cy="2267"/>
            </a:xfrm>
          </p:grpSpPr>
          <p:grpSp>
            <p:nvGrpSpPr>
              <p:cNvPr id="46095" name="Group 111"/>
              <p:cNvGrpSpPr>
                <a:grpSpLocks/>
              </p:cNvGrpSpPr>
              <p:nvPr/>
            </p:nvGrpSpPr>
            <p:grpSpPr bwMode="auto">
              <a:xfrm>
                <a:off x="1565" y="2115"/>
                <a:ext cx="2568" cy="1994"/>
                <a:chOff x="476" y="1842"/>
                <a:chExt cx="2568" cy="1994"/>
              </a:xfrm>
            </p:grpSpPr>
            <p:pic>
              <p:nvPicPr>
                <p:cNvPr id="46097" name="Picture 109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6" y="1842"/>
                  <a:ext cx="2556" cy="9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6098" name="Picture 110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6" y="2840"/>
                  <a:ext cx="2568" cy="9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46096" name="AutoShape 112"/>
              <p:cNvSpPr>
                <a:spLocks noChangeArrowheads="1"/>
              </p:cNvSpPr>
              <p:nvPr/>
            </p:nvSpPr>
            <p:spPr bwMode="auto">
              <a:xfrm>
                <a:off x="2880" y="1842"/>
                <a:ext cx="227" cy="273"/>
              </a:xfrm>
              <a:prstGeom prst="downArrow">
                <a:avLst>
                  <a:gd name="adj1" fmla="val 50000"/>
                  <a:gd name="adj2" fmla="val 30066"/>
                </a:avLst>
              </a:prstGeom>
              <a:solidFill>
                <a:srgbClr val="FFFF00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6093" name="AutoShape 114"/>
            <p:cNvSpPr>
              <a:spLocks noChangeArrowheads="1"/>
            </p:cNvSpPr>
            <p:nvPr/>
          </p:nvSpPr>
          <p:spPr bwMode="auto">
            <a:xfrm>
              <a:off x="204" y="3203"/>
              <a:ext cx="1270" cy="363"/>
            </a:xfrm>
            <a:prstGeom prst="wedgeRoundRectCallout">
              <a:avLst>
                <a:gd name="adj1" fmla="val 52519"/>
                <a:gd name="adj2" fmla="val 91597"/>
                <a:gd name="adj3" fmla="val 16667"/>
              </a:avLst>
            </a:prstGeom>
            <a:solidFill>
              <a:srgbClr val="FFFF99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altLang="zh-TW" sz="1900">
                  <a:solidFill>
                    <a:srgbClr val="0000FF"/>
                  </a:solidFill>
                  <a:latin typeface="Times New Roman" pitchFamily="18" charset="0"/>
                </a:rPr>
                <a:t>Candidate words</a:t>
              </a:r>
            </a:p>
          </p:txBody>
        </p:sp>
        <p:sp>
          <p:nvSpPr>
            <p:cNvPr id="46094" name="Rectangle 115"/>
            <p:cNvSpPr>
              <a:spLocks noChangeArrowheads="1"/>
            </p:cNvSpPr>
            <p:nvPr/>
          </p:nvSpPr>
          <p:spPr bwMode="auto">
            <a:xfrm>
              <a:off x="1564" y="3657"/>
              <a:ext cx="726" cy="181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65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5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65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5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1000"/>
                                        <p:tgtEl>
                                          <p:spTgt spid="1659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659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65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659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1000"/>
                                        <p:tgtEl>
                                          <p:spTgt spid="165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6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660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1000"/>
                                        <p:tgtEl>
                                          <p:spTgt spid="1659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9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1659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81" grpId="0" animBg="1"/>
      <p:bldP spid="165981" grpId="1" animBg="1"/>
      <p:bldP spid="165980" grpId="0" animBg="1"/>
      <p:bldP spid="165980" grpId="1" animBg="1"/>
      <p:bldP spid="165989" grpId="0" animBg="1"/>
      <p:bldP spid="165994" grpId="0" animBg="1"/>
      <p:bldP spid="165994" grpId="1" animBg="1"/>
      <p:bldP spid="165995" grpId="0" animBg="1"/>
      <p:bldP spid="165995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563" name="Rectangle 1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b="1"/>
              <a:t>Experiment (2/2)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196975"/>
            <a:ext cx="8147050" cy="4530725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Their </a:t>
            </a:r>
            <a:r>
              <a:rPr lang="en-US" altLang="zh-TW" sz="2600" smtClean="0"/>
              <a:t>system v.s. Microsoft Word</a:t>
            </a:r>
          </a:p>
          <a:p>
            <a:pPr eaLnBrk="1" hangingPunct="1"/>
            <a:endParaRPr lang="en-US" altLang="zh-TW" sz="2600" smtClean="0"/>
          </a:p>
          <a:p>
            <a:pPr eaLnBrk="1" hangingPunct="1"/>
            <a:endParaRPr lang="en-US" altLang="zh-TW" sz="2600" smtClean="0"/>
          </a:p>
          <a:p>
            <a:pPr eaLnBrk="1" hangingPunct="1"/>
            <a:endParaRPr lang="en-US" altLang="zh-TW" sz="2600" smtClean="0"/>
          </a:p>
          <a:p>
            <a:pPr eaLnBrk="1" hangingPunct="1"/>
            <a:endParaRPr lang="en-US" altLang="zh-TW" sz="1800" smtClean="0"/>
          </a:p>
          <a:p>
            <a:pPr eaLnBrk="1" hangingPunct="1"/>
            <a:endParaRPr lang="en-US" altLang="zh-TW" sz="1800" smtClean="0"/>
          </a:p>
          <a:p>
            <a:pPr eaLnBrk="1" hangingPunct="1"/>
            <a:r>
              <a:rPr lang="en-US" altLang="zh-TW" sz="2800" smtClean="0"/>
              <a:t>Their </a:t>
            </a:r>
            <a:r>
              <a:rPr lang="en-US" altLang="zh-TW" sz="2600" smtClean="0"/>
              <a:t>system v.s. Natural Chinese Input System</a:t>
            </a:r>
          </a:p>
          <a:p>
            <a:pPr eaLnBrk="1" hangingPunct="1"/>
            <a:endParaRPr lang="en-US" altLang="zh-TW" sz="2600" smtClean="0"/>
          </a:p>
        </p:txBody>
      </p:sp>
      <p:graphicFrame>
        <p:nvGraphicFramePr>
          <p:cNvPr id="232586" name="Group 138"/>
          <p:cNvGraphicFramePr>
            <a:graphicFrameLocks noGrp="1"/>
          </p:cNvGraphicFramePr>
          <p:nvPr>
            <p:ph sz="quarter" idx="2"/>
          </p:nvPr>
        </p:nvGraphicFramePr>
        <p:xfrm>
          <a:off x="1116013" y="4248150"/>
          <a:ext cx="7056437" cy="1855787"/>
        </p:xfrm>
        <a:graphic>
          <a:graphicData uri="http://schemas.openxmlformats.org/drawingml/2006/table">
            <a:tbl>
              <a:tblPr/>
              <a:tblGrid>
                <a:gridCol w="1344612"/>
                <a:gridCol w="892175"/>
                <a:gridCol w="850900"/>
                <a:gridCol w="989013"/>
                <a:gridCol w="993775"/>
                <a:gridCol w="923925"/>
                <a:gridCol w="1062037"/>
              </a:tblGrid>
              <a:tr h="70322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90000" marR="90000" marT="46802" marB="46802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Natural Chinese Input System</a:t>
                      </a:r>
                    </a:p>
                  </a:txBody>
                  <a:tcPr marL="90000" marR="90000" marT="46802" marB="46802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Our System</a:t>
                      </a:r>
                    </a:p>
                  </a:txBody>
                  <a:tcPr marL="90000" marR="90000" marT="46802" marB="46802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7628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False</a:t>
                      </a:r>
                    </a:p>
                  </a:txBody>
                  <a:tcPr marL="90000" marR="90000" marT="46802" marB="46802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True</a:t>
                      </a:r>
                    </a:p>
                  </a:txBody>
                  <a:tcPr marL="90000" marR="90000" marT="46802" marB="46802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Rate</a:t>
                      </a:r>
                    </a:p>
                  </a:txBody>
                  <a:tcPr marL="90000" marR="90000" marT="46802" marB="46802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False</a:t>
                      </a:r>
                    </a:p>
                  </a:txBody>
                  <a:tcPr marL="90000" marR="90000" marT="46802" marB="46802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True</a:t>
                      </a:r>
                    </a:p>
                  </a:txBody>
                  <a:tcPr marL="90000" marR="90000" marT="46802" marB="46802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Rate</a:t>
                      </a:r>
                    </a:p>
                  </a:txBody>
                  <a:tcPr marL="90000" marR="90000" marT="46802" marB="46802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Correction</a:t>
                      </a:r>
                    </a:p>
                  </a:txBody>
                  <a:tcPr marL="90000" marR="90000" marT="46802" marB="46802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90000" marR="90000" marT="46802" marB="46802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L="90000" marR="90000" marT="46802" marB="46802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0.6496</a:t>
                      </a:r>
                    </a:p>
                  </a:txBody>
                  <a:tcPr marL="90000" marR="90000" marT="46802" marB="46802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90000" marR="90000" marT="46802" marB="46802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103</a:t>
                      </a:r>
                    </a:p>
                  </a:txBody>
                  <a:tcPr marL="90000" marR="90000" marT="46802" marB="46802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0.928</a:t>
                      </a:r>
                    </a:p>
                  </a:txBody>
                  <a:tcPr marL="90000" marR="90000" marT="46802" marB="46802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2587" name="Group 139"/>
          <p:cNvGraphicFramePr>
            <a:graphicFrameLocks noGrp="1"/>
          </p:cNvGraphicFramePr>
          <p:nvPr>
            <p:ph sz="quarter" idx="3"/>
          </p:nvPr>
        </p:nvGraphicFramePr>
        <p:xfrm>
          <a:off x="1116013" y="1700213"/>
          <a:ext cx="7056437" cy="1627186"/>
        </p:xfrm>
        <a:graphic>
          <a:graphicData uri="http://schemas.openxmlformats.org/drawingml/2006/table">
            <a:tbl>
              <a:tblPr/>
              <a:tblGrid>
                <a:gridCol w="1344612"/>
                <a:gridCol w="890588"/>
                <a:gridCol w="852487"/>
                <a:gridCol w="989013"/>
                <a:gridCol w="993775"/>
                <a:gridCol w="923925"/>
                <a:gridCol w="1062037"/>
              </a:tblGrid>
              <a:tr h="43183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1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Microsoft Word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Our System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9843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False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True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Rate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False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True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Rate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Detection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108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0.788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111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0.810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Correction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0.352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103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0.928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2573" name="Rectangle 125"/>
          <p:cNvSpPr>
            <a:spLocks noChangeArrowheads="1"/>
          </p:cNvSpPr>
          <p:nvPr/>
        </p:nvSpPr>
        <p:spPr bwMode="auto">
          <a:xfrm>
            <a:off x="4198938" y="5502275"/>
            <a:ext cx="1008062" cy="625475"/>
          </a:xfrm>
          <a:prstGeom prst="rect">
            <a:avLst/>
          </a:prstGeom>
          <a:solidFill>
            <a:schemeClr val="accent1">
              <a:alpha val="58038"/>
            </a:schemeClr>
          </a:solidFill>
          <a:ln w="25400">
            <a:solidFill>
              <a:srgbClr val="80000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32574" name="Rectangle 126"/>
          <p:cNvSpPr>
            <a:spLocks noChangeArrowheads="1"/>
          </p:cNvSpPr>
          <p:nvPr/>
        </p:nvSpPr>
        <p:spPr bwMode="auto">
          <a:xfrm>
            <a:off x="7105650" y="5483225"/>
            <a:ext cx="1079500" cy="647700"/>
          </a:xfrm>
          <a:prstGeom prst="rect">
            <a:avLst/>
          </a:prstGeom>
          <a:solidFill>
            <a:schemeClr val="accent1">
              <a:alpha val="58038"/>
            </a:schemeClr>
          </a:solidFill>
          <a:ln w="25400">
            <a:solidFill>
              <a:srgbClr val="80000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32569" name="Rectangle 121"/>
          <p:cNvSpPr>
            <a:spLocks noChangeArrowheads="1"/>
          </p:cNvSpPr>
          <p:nvPr/>
        </p:nvSpPr>
        <p:spPr bwMode="auto">
          <a:xfrm>
            <a:off x="4191000" y="2514600"/>
            <a:ext cx="1008063" cy="431800"/>
          </a:xfrm>
          <a:prstGeom prst="rect">
            <a:avLst/>
          </a:prstGeom>
          <a:solidFill>
            <a:schemeClr val="accent1">
              <a:alpha val="58038"/>
            </a:schemeClr>
          </a:solidFill>
          <a:ln w="25400">
            <a:solidFill>
              <a:srgbClr val="80000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32570" name="Rectangle 122"/>
          <p:cNvSpPr>
            <a:spLocks noChangeArrowheads="1"/>
          </p:cNvSpPr>
          <p:nvPr/>
        </p:nvSpPr>
        <p:spPr bwMode="auto">
          <a:xfrm>
            <a:off x="7113588" y="2514600"/>
            <a:ext cx="1058862" cy="431800"/>
          </a:xfrm>
          <a:prstGeom prst="rect">
            <a:avLst/>
          </a:prstGeom>
          <a:solidFill>
            <a:schemeClr val="accent1">
              <a:alpha val="58038"/>
            </a:schemeClr>
          </a:solidFill>
          <a:ln w="25400">
            <a:solidFill>
              <a:srgbClr val="80000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32571" name="Rectangle 123"/>
          <p:cNvSpPr>
            <a:spLocks noChangeArrowheads="1"/>
          </p:cNvSpPr>
          <p:nvPr/>
        </p:nvSpPr>
        <p:spPr bwMode="auto">
          <a:xfrm>
            <a:off x="4198938" y="2924175"/>
            <a:ext cx="1008062" cy="433388"/>
          </a:xfrm>
          <a:prstGeom prst="rect">
            <a:avLst/>
          </a:prstGeom>
          <a:solidFill>
            <a:schemeClr val="accent1">
              <a:alpha val="58038"/>
            </a:schemeClr>
          </a:solidFill>
          <a:ln w="25400">
            <a:solidFill>
              <a:srgbClr val="80000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32572" name="Rectangle 124"/>
          <p:cNvSpPr>
            <a:spLocks noChangeArrowheads="1"/>
          </p:cNvSpPr>
          <p:nvPr/>
        </p:nvSpPr>
        <p:spPr bwMode="auto">
          <a:xfrm>
            <a:off x="7105650" y="2914650"/>
            <a:ext cx="1079500" cy="442913"/>
          </a:xfrm>
          <a:prstGeom prst="rect">
            <a:avLst/>
          </a:prstGeom>
          <a:solidFill>
            <a:schemeClr val="accent1">
              <a:alpha val="58038"/>
            </a:schemeClr>
          </a:solidFill>
          <a:ln w="25400">
            <a:solidFill>
              <a:srgbClr val="80000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32583" name="Group 135"/>
          <p:cNvGrpSpPr>
            <a:grpSpLocks/>
          </p:cNvGrpSpPr>
          <p:nvPr/>
        </p:nvGrpSpPr>
        <p:grpSpPr bwMode="auto">
          <a:xfrm>
            <a:off x="2411413" y="2532063"/>
            <a:ext cx="4681537" cy="825500"/>
            <a:chOff x="1519" y="1888"/>
            <a:chExt cx="2949" cy="520"/>
          </a:xfrm>
        </p:grpSpPr>
        <p:grpSp>
          <p:nvGrpSpPr>
            <p:cNvPr id="47182" name="Group 130"/>
            <p:cNvGrpSpPr>
              <a:grpSpLocks/>
            </p:cNvGrpSpPr>
            <p:nvPr/>
          </p:nvGrpSpPr>
          <p:grpSpPr bwMode="auto">
            <a:xfrm>
              <a:off x="1519" y="1888"/>
              <a:ext cx="1134" cy="520"/>
              <a:chOff x="1519" y="1888"/>
              <a:chExt cx="1134" cy="520"/>
            </a:xfrm>
          </p:grpSpPr>
          <p:sp>
            <p:nvSpPr>
              <p:cNvPr id="47186" name="Rectangle 128"/>
              <p:cNvSpPr>
                <a:spLocks noChangeArrowheads="1"/>
              </p:cNvSpPr>
              <p:nvPr/>
            </p:nvSpPr>
            <p:spPr bwMode="auto">
              <a:xfrm>
                <a:off x="1519" y="2136"/>
                <a:ext cx="1134" cy="272"/>
              </a:xfrm>
              <a:prstGeom prst="rect">
                <a:avLst/>
              </a:prstGeom>
              <a:solidFill>
                <a:srgbClr val="FFFFCC">
                  <a:alpha val="50195"/>
                </a:srgbClr>
              </a:solidFill>
              <a:ln w="31750">
                <a:solidFill>
                  <a:srgbClr val="FF0000"/>
                </a:solidFill>
                <a:prstDash val="dash"/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7187" name="Rectangle 129"/>
              <p:cNvSpPr>
                <a:spLocks noChangeArrowheads="1"/>
              </p:cNvSpPr>
              <p:nvPr/>
            </p:nvSpPr>
            <p:spPr bwMode="auto">
              <a:xfrm>
                <a:off x="2109" y="1888"/>
                <a:ext cx="544" cy="250"/>
              </a:xfrm>
              <a:prstGeom prst="rect">
                <a:avLst/>
              </a:prstGeom>
              <a:solidFill>
                <a:srgbClr val="FFFFCC">
                  <a:alpha val="50195"/>
                </a:srgbClr>
              </a:solidFill>
              <a:ln w="31750">
                <a:solidFill>
                  <a:srgbClr val="FF0000"/>
                </a:solidFill>
                <a:prstDash val="dash"/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47183" name="Group 134"/>
            <p:cNvGrpSpPr>
              <a:grpSpLocks/>
            </p:cNvGrpSpPr>
            <p:nvPr/>
          </p:nvGrpSpPr>
          <p:grpSpPr bwMode="auto">
            <a:xfrm>
              <a:off x="3288" y="1888"/>
              <a:ext cx="1180" cy="520"/>
              <a:chOff x="3288" y="1888"/>
              <a:chExt cx="1180" cy="520"/>
            </a:xfrm>
          </p:grpSpPr>
          <p:sp>
            <p:nvSpPr>
              <p:cNvPr id="47184" name="Rectangle 132"/>
              <p:cNvSpPr>
                <a:spLocks noChangeArrowheads="1"/>
              </p:cNvSpPr>
              <p:nvPr/>
            </p:nvSpPr>
            <p:spPr bwMode="auto">
              <a:xfrm>
                <a:off x="3288" y="2136"/>
                <a:ext cx="1180" cy="272"/>
              </a:xfrm>
              <a:prstGeom prst="rect">
                <a:avLst/>
              </a:prstGeom>
              <a:solidFill>
                <a:srgbClr val="FFFFCC">
                  <a:alpha val="50195"/>
                </a:srgbClr>
              </a:solidFill>
              <a:ln w="31750">
                <a:solidFill>
                  <a:srgbClr val="FF0000"/>
                </a:solidFill>
                <a:prstDash val="dash"/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7185" name="Rectangle 133"/>
              <p:cNvSpPr>
                <a:spLocks noChangeArrowheads="1"/>
              </p:cNvSpPr>
              <p:nvPr/>
            </p:nvSpPr>
            <p:spPr bwMode="auto">
              <a:xfrm>
                <a:off x="3902" y="1888"/>
                <a:ext cx="566" cy="250"/>
              </a:xfrm>
              <a:prstGeom prst="rect">
                <a:avLst/>
              </a:prstGeom>
              <a:solidFill>
                <a:srgbClr val="FFFFCC">
                  <a:alpha val="50195"/>
                </a:srgbClr>
              </a:solidFill>
              <a:ln w="31750">
                <a:solidFill>
                  <a:srgbClr val="FF0000"/>
                </a:solidFill>
                <a:prstDash val="dash"/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47181" name="投影片編號版面配置區 6"/>
          <p:cNvSpPr>
            <a:spLocks/>
          </p:cNvSpPr>
          <p:nvPr/>
        </p:nvSpPr>
        <p:spPr bwMode="auto">
          <a:xfrm>
            <a:off x="8532813" y="5661025"/>
            <a:ext cx="561975" cy="384175"/>
          </a:xfrm>
          <a:prstGeom prst="bracketPair">
            <a:avLst>
              <a:gd name="adj" fmla="val 17949"/>
            </a:avLst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pPr algn="ctr"/>
            <a:fld id="{46D0405B-669F-4992-B89E-08C7178631E6}" type="slidenum">
              <a:rPr lang="en-US" altLang="zh-TW">
                <a:solidFill>
                  <a:srgbClr val="FFFFFF"/>
                </a:solidFill>
              </a:rPr>
              <a:pPr algn="ctr"/>
              <a:t>33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32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23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232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232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32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3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2325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232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32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32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3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2325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2325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573" grpId="0" animBg="1"/>
      <p:bldP spid="232573" grpId="1" animBg="1"/>
      <p:bldP spid="232574" grpId="0" animBg="1"/>
      <p:bldP spid="232574" grpId="1" animBg="1"/>
      <p:bldP spid="232569" grpId="0" animBg="1"/>
      <p:bldP spid="232569" grpId="1" animBg="1"/>
      <p:bldP spid="232570" grpId="0" animBg="1"/>
      <p:bldP spid="232570" grpId="1" animBg="1"/>
      <p:bldP spid="232571" grpId="0" animBg="1"/>
      <p:bldP spid="232571" grpId="1" animBg="1"/>
      <p:bldP spid="232572" grpId="0" animBg="1"/>
      <p:bldP spid="23257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b="1"/>
              <a:t>Introduction (1/3)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0" y="1274763"/>
            <a:ext cx="8459788" cy="4530725"/>
          </a:xfrm>
        </p:spPr>
        <p:txBody>
          <a:bodyPr/>
          <a:lstStyle/>
          <a:p>
            <a:pPr lvl="1" eaLnBrk="1" hangingPunct="1"/>
            <a:r>
              <a:rPr lang="en-US" altLang="zh-TW" smtClean="0"/>
              <a:t>The problem of Chinese phonetic system of Taiwan </a:t>
            </a:r>
            <a:r>
              <a:rPr lang="en-US" altLang="zh-TW" b="1" smtClean="0"/>
              <a:t>Several pairs of similar pronunciation, such as:</a:t>
            </a:r>
          </a:p>
        </p:txBody>
      </p:sp>
      <p:sp>
        <p:nvSpPr>
          <p:cNvPr id="20484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254169-0B09-402D-8E86-33BDBE815CCD}" type="slidenum">
              <a:rPr lang="en-US" altLang="zh-TW" smtClean="0"/>
              <a:pPr/>
              <a:t>4</a:t>
            </a:fld>
            <a:endParaRPr lang="en-US" altLang="zh-TW" smtClean="0"/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107950" y="3933825"/>
            <a:ext cx="83518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36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ㄙ</a:t>
            </a:r>
            <a:r>
              <a:rPr lang="en-US" altLang="zh-TW" sz="36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(s) </a:t>
            </a:r>
            <a:r>
              <a:rPr lang="en-US" altLang="zh-TW" sz="36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is often mispronounced by</a:t>
            </a:r>
            <a:r>
              <a:rPr lang="en-US" altLang="zh-TW" sz="36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36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ㄕ</a:t>
            </a:r>
            <a:r>
              <a:rPr lang="en-US" altLang="zh-TW" sz="36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(sh)</a:t>
            </a:r>
          </a:p>
        </p:txBody>
      </p:sp>
      <p:sp>
        <p:nvSpPr>
          <p:cNvPr id="20486" name="Text Box 13"/>
          <p:cNvSpPr txBox="1">
            <a:spLocks noChangeArrowheads="1"/>
          </p:cNvSpPr>
          <p:nvPr/>
        </p:nvSpPr>
        <p:spPr bwMode="auto">
          <a:xfrm>
            <a:off x="971550" y="2640013"/>
            <a:ext cx="50403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6000" i="1">
                <a:solidFill>
                  <a:srgbClr val="660066"/>
                </a:solidFill>
                <a:latin typeface="Times New Roman" pitchFamily="18" charset="0"/>
              </a:rPr>
              <a:t>The first pair</a:t>
            </a:r>
          </a:p>
        </p:txBody>
      </p:sp>
      <p:sp>
        <p:nvSpPr>
          <p:cNvPr id="20487" name="Text Box 17"/>
          <p:cNvSpPr txBox="1">
            <a:spLocks noChangeArrowheads="1"/>
          </p:cNvSpPr>
          <p:nvPr/>
        </p:nvSpPr>
        <p:spPr bwMode="auto">
          <a:xfrm>
            <a:off x="1116013" y="4470400"/>
            <a:ext cx="64087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e.g.</a:t>
            </a:r>
            <a:r>
              <a:rPr lang="zh-TW" altLang="en-US" sz="3200" b="1">
                <a:latin typeface="Times New Roman" pitchFamily="18" charset="0"/>
                <a:ea typeface="標楷體" pitchFamily="65" charset="-120"/>
              </a:rPr>
              <a:t>　   斯</a:t>
            </a: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(sih) and </a:t>
            </a:r>
            <a:r>
              <a:rPr lang="zh-TW" altLang="en-US" sz="3200" b="1">
                <a:latin typeface="Times New Roman" pitchFamily="18" charset="0"/>
                <a:ea typeface="標楷體" pitchFamily="65" charset="-120"/>
              </a:rPr>
              <a:t>失</a:t>
            </a: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(shih)</a:t>
            </a:r>
          </a:p>
          <a:p>
            <a:pPr eaLnBrk="1" hangingPunct="1"/>
            <a:r>
              <a:rPr lang="zh-TW" altLang="en-US" sz="3200"/>
              <a:t>　　　 </a:t>
            </a:r>
            <a:r>
              <a:rPr lang="zh-TW" altLang="en-US" sz="3200">
                <a:solidFill>
                  <a:srgbClr val="FF0000"/>
                </a:solidFill>
              </a:rPr>
              <a:t>ㄙ</a:t>
            </a:r>
            <a:r>
              <a:rPr lang="en-US" altLang="zh-TW" sz="3200">
                <a:solidFill>
                  <a:srgbClr val="FF0000"/>
                </a:solidFill>
              </a:rPr>
              <a:t>(s)</a:t>
            </a:r>
            <a:r>
              <a:rPr lang="en-US" altLang="zh-TW" sz="3200"/>
              <a:t> </a:t>
            </a:r>
            <a:r>
              <a:rPr lang="zh-TW" altLang="en-US" sz="3200"/>
              <a:t>  </a:t>
            </a:r>
            <a:r>
              <a:rPr lang="en-US" altLang="zh-TW" sz="3200"/>
              <a:t>       </a:t>
            </a:r>
            <a:r>
              <a:rPr lang="zh-TW" altLang="en-US" sz="3200">
                <a:solidFill>
                  <a:srgbClr val="FF0000"/>
                </a:solidFill>
              </a:rPr>
              <a:t>ㄕ</a:t>
            </a:r>
            <a:r>
              <a:rPr lang="en-US" altLang="zh-TW" sz="3200">
                <a:solidFill>
                  <a:srgbClr val="FF0000"/>
                </a:solidFill>
              </a:rPr>
              <a:t>(sh)</a:t>
            </a:r>
            <a:r>
              <a:rPr lang="en-US" altLang="zh-TW" sz="2000"/>
              <a:t> 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b="1"/>
              <a:t>Introduction (1/3)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74763"/>
            <a:ext cx="8459788" cy="4530725"/>
          </a:xfrm>
        </p:spPr>
        <p:txBody>
          <a:bodyPr/>
          <a:lstStyle/>
          <a:p>
            <a:pPr lvl="1" eaLnBrk="1" hangingPunct="1"/>
            <a:r>
              <a:rPr lang="en-US" altLang="zh-TW" smtClean="0"/>
              <a:t>The problem of Chinese phonetic system of Taiwan </a:t>
            </a:r>
            <a:r>
              <a:rPr lang="en-US" altLang="zh-TW" b="1" smtClean="0"/>
              <a:t>Several pairs of similar pronunciation, such as:</a:t>
            </a:r>
          </a:p>
        </p:txBody>
      </p:sp>
      <p:sp>
        <p:nvSpPr>
          <p:cNvPr id="21508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12D69A-0096-439E-9DB9-499A114847E0}" type="slidenum">
              <a:rPr lang="en-US" altLang="zh-TW" smtClean="0"/>
              <a:pPr/>
              <a:t>5</a:t>
            </a:fld>
            <a:endParaRPr lang="en-US" altLang="zh-TW" smtClean="0"/>
          </a:p>
        </p:txBody>
      </p:sp>
      <p:sp>
        <p:nvSpPr>
          <p:cNvPr id="21509" name="Text Box 9"/>
          <p:cNvSpPr txBox="1">
            <a:spLocks noChangeArrowheads="1"/>
          </p:cNvSpPr>
          <p:nvPr/>
        </p:nvSpPr>
        <p:spPr bwMode="auto">
          <a:xfrm>
            <a:off x="971550" y="3649663"/>
            <a:ext cx="7056438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40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ㄈ</a:t>
            </a:r>
            <a:r>
              <a:rPr lang="en-US" altLang="zh-TW" sz="40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(f)</a:t>
            </a:r>
            <a:r>
              <a:rPr lang="en-US" altLang="zh-TW" sz="4000" b="1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40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is often misused by </a:t>
            </a:r>
            <a:r>
              <a:rPr lang="zh-TW" altLang="en-US" sz="40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ㄏ</a:t>
            </a:r>
            <a:r>
              <a:rPr lang="en-US" altLang="zh-TW" sz="40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(h)</a:t>
            </a:r>
          </a:p>
        </p:txBody>
      </p:sp>
      <p:sp>
        <p:nvSpPr>
          <p:cNvPr id="21510" name="Text Box 13"/>
          <p:cNvSpPr txBox="1">
            <a:spLocks noChangeArrowheads="1"/>
          </p:cNvSpPr>
          <p:nvPr/>
        </p:nvSpPr>
        <p:spPr bwMode="auto">
          <a:xfrm>
            <a:off x="971550" y="2640013"/>
            <a:ext cx="5545138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6000" i="1">
                <a:solidFill>
                  <a:srgbClr val="660066"/>
                </a:solidFill>
                <a:latin typeface="Times New Roman" pitchFamily="18" charset="0"/>
              </a:rPr>
              <a:t>The second pair</a:t>
            </a:r>
          </a:p>
        </p:txBody>
      </p:sp>
      <p:sp>
        <p:nvSpPr>
          <p:cNvPr id="21511" name="Text Box 17"/>
          <p:cNvSpPr txBox="1">
            <a:spLocks noChangeArrowheads="1"/>
          </p:cNvSpPr>
          <p:nvPr/>
        </p:nvSpPr>
        <p:spPr bwMode="auto">
          <a:xfrm>
            <a:off x="1116013" y="4470400"/>
            <a:ext cx="64087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e.g.</a:t>
            </a:r>
            <a:r>
              <a:rPr lang="zh-TW" altLang="en-US" sz="3200" b="1">
                <a:latin typeface="Times New Roman" pitchFamily="18" charset="0"/>
                <a:ea typeface="標楷體" pitchFamily="65" charset="-120"/>
              </a:rPr>
              <a:t>　番</a:t>
            </a: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(fan) and </a:t>
            </a:r>
            <a:r>
              <a:rPr lang="zh-TW" altLang="en-US" sz="3200" b="1">
                <a:latin typeface="Times New Roman" pitchFamily="18" charset="0"/>
                <a:ea typeface="標楷體" pitchFamily="65" charset="-120"/>
              </a:rPr>
              <a:t>憨</a:t>
            </a: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(han)</a:t>
            </a:r>
          </a:p>
          <a:p>
            <a:pPr eaLnBrk="1" hangingPunct="1"/>
            <a:r>
              <a:rPr lang="zh-TW" altLang="en-US" sz="3200"/>
              <a:t>　　  </a:t>
            </a:r>
            <a:r>
              <a:rPr lang="zh-TW" altLang="en-US" sz="3200">
                <a:solidFill>
                  <a:srgbClr val="FF0000"/>
                </a:solidFill>
              </a:rPr>
              <a:t>ㄈ</a:t>
            </a:r>
            <a:r>
              <a:rPr lang="en-US" altLang="zh-TW" sz="3200">
                <a:solidFill>
                  <a:srgbClr val="FF0000"/>
                </a:solidFill>
              </a:rPr>
              <a:t>(f)</a:t>
            </a:r>
            <a:r>
              <a:rPr lang="zh-TW" altLang="en-US" sz="3200">
                <a:solidFill>
                  <a:srgbClr val="FF0000"/>
                </a:solidFill>
              </a:rPr>
              <a:t>ㄢ        ㄏ</a:t>
            </a:r>
            <a:r>
              <a:rPr lang="en-US" altLang="zh-TW" sz="3200">
                <a:solidFill>
                  <a:srgbClr val="FF0000"/>
                </a:solidFill>
              </a:rPr>
              <a:t>(h)</a:t>
            </a:r>
            <a:r>
              <a:rPr lang="zh-TW" altLang="en-US" sz="3200">
                <a:solidFill>
                  <a:srgbClr val="FF0000"/>
                </a:solidFill>
              </a:rPr>
              <a:t>ㄢ </a:t>
            </a:r>
            <a:r>
              <a:rPr lang="zh-TW" altLang="en-US" sz="3200"/>
              <a:t> 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b="1"/>
              <a:t>Introduction (1/3)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74763"/>
            <a:ext cx="8459788" cy="4530725"/>
          </a:xfrm>
        </p:spPr>
        <p:txBody>
          <a:bodyPr/>
          <a:lstStyle/>
          <a:p>
            <a:pPr lvl="1" eaLnBrk="1" hangingPunct="1"/>
            <a:r>
              <a:rPr lang="en-US" altLang="zh-TW" smtClean="0"/>
              <a:t>The problem of Chinese phonetic system of Taiwan </a:t>
            </a:r>
            <a:r>
              <a:rPr lang="en-US" altLang="zh-TW" b="1" smtClean="0"/>
              <a:t>Several pairs of similar pronunciation, such as:</a:t>
            </a:r>
          </a:p>
        </p:txBody>
      </p:sp>
      <p:sp>
        <p:nvSpPr>
          <p:cNvPr id="22532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3A661E-662D-4BCB-A13D-D4FCE77402B3}" type="slidenum">
              <a:rPr lang="en-US" altLang="zh-TW" smtClean="0"/>
              <a:pPr/>
              <a:t>6</a:t>
            </a:fld>
            <a:endParaRPr lang="en-US" altLang="zh-TW" smtClean="0"/>
          </a:p>
        </p:txBody>
      </p:sp>
      <p:sp>
        <p:nvSpPr>
          <p:cNvPr id="22533" name="Text Box 9"/>
          <p:cNvSpPr txBox="1">
            <a:spLocks noChangeArrowheads="1"/>
          </p:cNvSpPr>
          <p:nvPr/>
        </p:nvSpPr>
        <p:spPr bwMode="auto">
          <a:xfrm>
            <a:off x="107950" y="3649663"/>
            <a:ext cx="8351838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40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ㄥ</a:t>
            </a:r>
            <a:r>
              <a:rPr lang="en-US" altLang="zh-TW" sz="40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(eng)</a:t>
            </a:r>
            <a:r>
              <a:rPr lang="en-US" altLang="zh-TW" sz="4000" b="1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4000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is sometime misused by </a:t>
            </a:r>
            <a:r>
              <a:rPr lang="zh-TW" altLang="en-US" sz="40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ㄣ</a:t>
            </a:r>
            <a:r>
              <a:rPr lang="en-US" altLang="zh-TW" sz="40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(en)</a:t>
            </a:r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971550" y="2640013"/>
            <a:ext cx="50403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6000" i="1">
                <a:solidFill>
                  <a:srgbClr val="660066"/>
                </a:solidFill>
                <a:latin typeface="Times New Roman" pitchFamily="18" charset="0"/>
              </a:rPr>
              <a:t>The third pair</a:t>
            </a:r>
          </a:p>
        </p:txBody>
      </p:sp>
      <p:sp>
        <p:nvSpPr>
          <p:cNvPr id="22535" name="Text Box 16"/>
          <p:cNvSpPr txBox="1">
            <a:spLocks noChangeArrowheads="1"/>
          </p:cNvSpPr>
          <p:nvPr/>
        </p:nvSpPr>
        <p:spPr bwMode="auto">
          <a:xfrm>
            <a:off x="1763713" y="5449888"/>
            <a:ext cx="4968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/>
          </a:p>
        </p:txBody>
      </p:sp>
      <p:sp>
        <p:nvSpPr>
          <p:cNvPr id="22536" name="Text Box 17"/>
          <p:cNvSpPr txBox="1">
            <a:spLocks noChangeArrowheads="1"/>
          </p:cNvSpPr>
          <p:nvPr/>
        </p:nvSpPr>
        <p:spPr bwMode="auto">
          <a:xfrm>
            <a:off x="1116013" y="4470400"/>
            <a:ext cx="64087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e.g. </a:t>
            </a:r>
            <a:r>
              <a:rPr lang="zh-TW" altLang="en-US" sz="3200" b="1">
                <a:latin typeface="Times New Roman" pitchFamily="18" charset="0"/>
                <a:ea typeface="標楷體" pitchFamily="65" charset="-120"/>
              </a:rPr>
              <a:t>　輕</a:t>
            </a: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(cing) and </a:t>
            </a:r>
            <a:r>
              <a:rPr lang="zh-TW" altLang="en-US" sz="3200" b="1">
                <a:latin typeface="Times New Roman" pitchFamily="18" charset="0"/>
                <a:ea typeface="標楷體" pitchFamily="65" charset="-120"/>
              </a:rPr>
              <a:t>欽</a:t>
            </a: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(cin)</a:t>
            </a:r>
          </a:p>
          <a:p>
            <a:pPr eaLnBrk="1" hangingPunct="1"/>
            <a:r>
              <a:rPr lang="zh-TW" altLang="en-US" sz="3200"/>
              <a:t>　　  </a:t>
            </a:r>
            <a:r>
              <a:rPr lang="zh-TW" altLang="en-US" sz="3200">
                <a:solidFill>
                  <a:srgbClr val="FF0000"/>
                </a:solidFill>
              </a:rPr>
              <a:t>ㄑㄧㄥ</a:t>
            </a:r>
            <a:r>
              <a:rPr lang="en-US" altLang="zh-TW" sz="3200">
                <a:solidFill>
                  <a:srgbClr val="FF0000"/>
                </a:solidFill>
              </a:rPr>
              <a:t>(eng)  </a:t>
            </a:r>
            <a:r>
              <a:rPr lang="zh-TW" altLang="en-US" sz="3200">
                <a:solidFill>
                  <a:srgbClr val="FF0000"/>
                </a:solidFill>
              </a:rPr>
              <a:t>ㄑㄧㄣ</a:t>
            </a:r>
            <a:r>
              <a:rPr lang="en-US" altLang="zh-TW" sz="3200">
                <a:solidFill>
                  <a:srgbClr val="FF0000"/>
                </a:solidFill>
              </a:rPr>
              <a:t>(en)</a:t>
            </a:r>
            <a:r>
              <a:rPr lang="en-US" altLang="zh-TW" sz="3200"/>
              <a:t> </a:t>
            </a:r>
            <a:r>
              <a:rPr lang="en-US" altLang="zh-TW" sz="3200">
                <a:solidFill>
                  <a:srgbClr val="FF0000"/>
                </a:solidFill>
              </a:rPr>
              <a:t> </a:t>
            </a:r>
            <a:r>
              <a:rPr lang="en-US" altLang="zh-TW" sz="3200"/>
              <a:t> 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b="1"/>
              <a:t>Introduction (2/3)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530725"/>
          </a:xfrm>
        </p:spPr>
        <p:txBody>
          <a:bodyPr/>
          <a:lstStyle/>
          <a:p>
            <a:pPr eaLnBrk="1" hangingPunct="1"/>
            <a:r>
              <a:rPr lang="en-US" altLang="zh-TW" b="1" smtClean="0"/>
              <a:t>The example:</a:t>
            </a:r>
          </a:p>
          <a:p>
            <a:pPr lvl="1" eaLnBrk="1" hangingPunct="1"/>
            <a:endParaRPr lang="en-US" altLang="zh-TW" b="1" smtClean="0"/>
          </a:p>
        </p:txBody>
      </p:sp>
      <p:sp>
        <p:nvSpPr>
          <p:cNvPr id="23556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736F6C-9CB9-48A5-BBBA-96D2AEA977F7}" type="slidenum">
              <a:rPr lang="en-US" altLang="zh-TW" smtClean="0"/>
              <a:pPr/>
              <a:t>7</a:t>
            </a:fld>
            <a:endParaRPr lang="en-US" altLang="zh-TW" smtClean="0"/>
          </a:p>
        </p:txBody>
      </p:sp>
      <p:grpSp>
        <p:nvGrpSpPr>
          <p:cNvPr id="162831" name="Group 15"/>
          <p:cNvGrpSpPr>
            <a:grpSpLocks/>
          </p:cNvGrpSpPr>
          <p:nvPr/>
        </p:nvGrpSpPr>
        <p:grpSpPr bwMode="auto">
          <a:xfrm>
            <a:off x="1908175" y="3216275"/>
            <a:ext cx="5256213" cy="1724025"/>
            <a:chOff x="1202" y="2296"/>
            <a:chExt cx="3311" cy="979"/>
          </a:xfrm>
        </p:grpSpPr>
        <p:sp>
          <p:nvSpPr>
            <p:cNvPr id="23566" name="Rectangle 13"/>
            <p:cNvSpPr>
              <a:spLocks noChangeArrowheads="1"/>
            </p:cNvSpPr>
            <p:nvPr/>
          </p:nvSpPr>
          <p:spPr bwMode="auto">
            <a:xfrm>
              <a:off x="1202" y="2296"/>
              <a:ext cx="3311" cy="817"/>
            </a:xfrm>
            <a:prstGeom prst="rect">
              <a:avLst/>
            </a:prstGeom>
            <a:solidFill>
              <a:schemeClr val="accent1">
                <a:alpha val="30196"/>
              </a:schemeClr>
            </a:solidFill>
            <a:ln w="28575">
              <a:solidFill>
                <a:srgbClr val="0000FF"/>
              </a:solidFill>
              <a:prstDash val="sysDot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67" name="Text Box 14"/>
            <p:cNvSpPr txBox="1">
              <a:spLocks noChangeArrowheads="1"/>
            </p:cNvSpPr>
            <p:nvPr/>
          </p:nvSpPr>
          <p:spPr bwMode="auto">
            <a:xfrm>
              <a:off x="1883" y="3067"/>
              <a:ext cx="1995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misspelling or misused words</a:t>
              </a:r>
            </a:p>
          </p:txBody>
        </p:sp>
      </p:grpSp>
      <p:sp>
        <p:nvSpPr>
          <p:cNvPr id="162827" name="Rectangle 11"/>
          <p:cNvSpPr>
            <a:spLocks noChangeArrowheads="1"/>
          </p:cNvSpPr>
          <p:nvPr/>
        </p:nvSpPr>
        <p:spPr bwMode="auto">
          <a:xfrm>
            <a:off x="3995738" y="1730375"/>
            <a:ext cx="749300" cy="2843213"/>
          </a:xfrm>
          <a:prstGeom prst="rect">
            <a:avLst/>
          </a:prstGeom>
          <a:gradFill rotWithShape="1">
            <a:gsLst>
              <a:gs pos="0">
                <a:srgbClr val="CCECFF">
                  <a:alpha val="39998"/>
                </a:srgbClr>
              </a:gs>
              <a:gs pos="100000">
                <a:srgbClr val="FFFFCC"/>
              </a:gs>
            </a:gsLst>
            <a:lin ang="5400000" scaled="1"/>
          </a:gradFill>
          <a:ln w="25400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2828" name="Rectangle 12"/>
          <p:cNvSpPr>
            <a:spLocks noChangeArrowheads="1"/>
          </p:cNvSpPr>
          <p:nvPr/>
        </p:nvSpPr>
        <p:spPr bwMode="auto">
          <a:xfrm>
            <a:off x="5902325" y="1730375"/>
            <a:ext cx="863600" cy="2843213"/>
          </a:xfrm>
          <a:prstGeom prst="rect">
            <a:avLst/>
          </a:prstGeom>
          <a:gradFill rotWithShape="1">
            <a:gsLst>
              <a:gs pos="0">
                <a:srgbClr val="CCECFF">
                  <a:alpha val="39998"/>
                </a:srgbClr>
              </a:gs>
              <a:gs pos="100000">
                <a:srgbClr val="FFFFCC"/>
              </a:gs>
            </a:gsLst>
            <a:lin ang="5400000" scaled="1"/>
          </a:gradFill>
          <a:ln w="25400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2826" name="Rectangle 10"/>
          <p:cNvSpPr>
            <a:spLocks noChangeArrowheads="1"/>
          </p:cNvSpPr>
          <p:nvPr/>
        </p:nvSpPr>
        <p:spPr bwMode="auto">
          <a:xfrm>
            <a:off x="2501900" y="1730375"/>
            <a:ext cx="892175" cy="2843213"/>
          </a:xfrm>
          <a:prstGeom prst="rect">
            <a:avLst/>
          </a:prstGeom>
          <a:gradFill rotWithShape="1">
            <a:gsLst>
              <a:gs pos="0">
                <a:srgbClr val="CCECFF">
                  <a:alpha val="39998"/>
                </a:srgbClr>
              </a:gs>
              <a:gs pos="100000">
                <a:srgbClr val="FFFFCC"/>
              </a:gs>
            </a:gsLst>
            <a:lin ang="5400000" scaled="1"/>
          </a:gradFill>
          <a:ln w="25400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2822" name="Text Box 6"/>
          <p:cNvSpPr txBox="1">
            <a:spLocks noChangeArrowheads="1"/>
          </p:cNvSpPr>
          <p:nvPr/>
        </p:nvSpPr>
        <p:spPr bwMode="auto">
          <a:xfrm>
            <a:off x="827088" y="1763713"/>
            <a:ext cx="7705725" cy="142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altLang="zh-TW" b="1"/>
              <a:t>                         </a:t>
            </a:r>
            <a:r>
              <a:rPr lang="zh-TW" altLang="en-US" b="1"/>
              <a:t> </a:t>
            </a:r>
            <a:r>
              <a:rPr lang="zh-TW" altLang="en-US" b="1">
                <a:solidFill>
                  <a:srgbClr val="0000FF"/>
                </a:solidFill>
                <a:ea typeface="標楷體" pitchFamily="65" charset="-120"/>
              </a:rPr>
              <a:t>ㄉㄨㄥˋ</a:t>
            </a:r>
            <a:r>
              <a:rPr lang="zh-TW" altLang="en-US" b="1">
                <a:solidFill>
                  <a:srgbClr val="0000FF"/>
                </a:solidFill>
              </a:rPr>
              <a:t> </a:t>
            </a:r>
            <a:r>
              <a:rPr lang="zh-TW" altLang="en-US" b="1"/>
              <a:t>          </a:t>
            </a:r>
            <a:r>
              <a:rPr lang="zh-TW" altLang="en-US" b="1">
                <a:solidFill>
                  <a:srgbClr val="0000FF"/>
                </a:solidFill>
                <a:ea typeface="標楷體" pitchFamily="65" charset="-120"/>
              </a:rPr>
              <a:t>ㄑーㄥ</a:t>
            </a:r>
            <a:r>
              <a:rPr lang="zh-TW" altLang="en-US" b="1"/>
              <a:t>                   </a:t>
            </a:r>
            <a:r>
              <a:rPr lang="zh-TW" altLang="en-US" b="1">
                <a:solidFill>
                  <a:srgbClr val="0000FF"/>
                </a:solidFill>
                <a:ea typeface="標楷體" pitchFamily="65" charset="-120"/>
              </a:rPr>
              <a:t>ㄍㄨㄢˋ</a:t>
            </a:r>
            <a:r>
              <a:rPr lang="zh-TW" altLang="en-US"/>
              <a:t> </a:t>
            </a:r>
            <a:endParaRPr lang="zh-TW" altLang="en-US" sz="2400" b="1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spcBef>
                <a:spcPct val="30000"/>
              </a:spcBef>
            </a:pP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  透  過    活    動      向     青    少     年     灌    輸    知    識</a:t>
            </a:r>
          </a:p>
          <a:p>
            <a:pPr eaLnBrk="1" hangingPunct="1">
              <a:spcBef>
                <a:spcPct val="30000"/>
              </a:spcBef>
            </a:pP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tou guo huo dong siang cing shao nian guan shu jhih shih</a:t>
            </a:r>
          </a:p>
        </p:txBody>
      </p:sp>
      <p:sp>
        <p:nvSpPr>
          <p:cNvPr id="162823" name="Text Box 7"/>
          <p:cNvSpPr txBox="1">
            <a:spLocks noChangeArrowheads="1"/>
          </p:cNvSpPr>
          <p:nvPr/>
        </p:nvSpPr>
        <p:spPr bwMode="auto">
          <a:xfrm>
            <a:off x="2411413" y="3141663"/>
            <a:ext cx="1152525" cy="142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   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洞</a:t>
            </a:r>
          </a:p>
          <a:p>
            <a:pPr eaLnBrk="1" hangingPunct="1">
              <a:spcBef>
                <a:spcPct val="30000"/>
              </a:spcBef>
            </a:pPr>
            <a:r>
              <a:rPr lang="zh-TW" altLang="en-US" b="1">
                <a:solidFill>
                  <a:srgbClr val="0000FF"/>
                </a:solidFill>
                <a:ea typeface="標楷體" pitchFamily="65" charset="-120"/>
              </a:rPr>
              <a:t> ㄉㄨㄥˋ</a:t>
            </a:r>
            <a:r>
              <a:rPr lang="zh-TW" altLang="en-US"/>
              <a:t> </a:t>
            </a:r>
            <a:endParaRPr lang="zh-TW" altLang="en-US" sz="2400" b="1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spcBef>
                <a:spcPct val="30000"/>
              </a:spcBef>
            </a:pP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dong</a:t>
            </a:r>
          </a:p>
        </p:txBody>
      </p:sp>
      <p:sp>
        <p:nvSpPr>
          <p:cNvPr id="162824" name="Text Box 8"/>
          <p:cNvSpPr txBox="1">
            <a:spLocks noChangeArrowheads="1"/>
          </p:cNvSpPr>
          <p:nvPr/>
        </p:nvSpPr>
        <p:spPr bwMode="auto">
          <a:xfrm>
            <a:off x="3930650" y="3189288"/>
            <a:ext cx="928688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  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輕</a:t>
            </a:r>
          </a:p>
          <a:p>
            <a:pPr eaLnBrk="1" hangingPunct="1">
              <a:spcBef>
                <a:spcPct val="25000"/>
              </a:spcBef>
            </a:pPr>
            <a:r>
              <a:rPr lang="zh-TW" altLang="en-US" b="1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ㄑㄧㄥ</a:t>
            </a:r>
          </a:p>
          <a:p>
            <a:pPr eaLnBrk="1" hangingPunct="1">
              <a:spcBef>
                <a:spcPct val="25000"/>
              </a:spcBef>
            </a:pP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cing</a:t>
            </a:r>
          </a:p>
        </p:txBody>
      </p:sp>
      <p:sp>
        <p:nvSpPr>
          <p:cNvPr id="162825" name="Text Box 9"/>
          <p:cNvSpPr txBox="1">
            <a:spLocks noChangeArrowheads="1"/>
          </p:cNvSpPr>
          <p:nvPr/>
        </p:nvSpPr>
        <p:spPr bwMode="auto">
          <a:xfrm>
            <a:off x="5795963" y="3141663"/>
            <a:ext cx="1152525" cy="142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   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貫</a:t>
            </a:r>
          </a:p>
          <a:p>
            <a:pPr eaLnBrk="1" hangingPunct="1">
              <a:spcBef>
                <a:spcPct val="30000"/>
              </a:spcBef>
            </a:pPr>
            <a:r>
              <a:rPr lang="zh-TW" altLang="en-US" b="1">
                <a:solidFill>
                  <a:srgbClr val="0000FF"/>
                </a:solidFill>
                <a:ea typeface="標楷體" pitchFamily="65" charset="-120"/>
              </a:rPr>
              <a:t> ㄍㄨㄢˋ</a:t>
            </a:r>
            <a:endParaRPr lang="zh-TW" altLang="en-US" sz="2400" b="1">
              <a:latin typeface="Times New Roman" pitchFamily="18" charset="0"/>
              <a:ea typeface="標楷體" pitchFamily="65" charset="-120"/>
            </a:endParaRPr>
          </a:p>
          <a:p>
            <a:pPr algn="ctr" eaLnBrk="1" hangingPunct="1">
              <a:spcBef>
                <a:spcPct val="30000"/>
              </a:spcBef>
            </a:pPr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guan</a:t>
            </a:r>
          </a:p>
        </p:txBody>
      </p:sp>
      <p:sp>
        <p:nvSpPr>
          <p:cNvPr id="162835" name="Text Box 19"/>
          <p:cNvSpPr txBox="1">
            <a:spLocks noChangeArrowheads="1"/>
          </p:cNvSpPr>
          <p:nvPr/>
        </p:nvSpPr>
        <p:spPr bwMode="auto">
          <a:xfrm>
            <a:off x="179388" y="5805488"/>
            <a:ext cx="8713787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000" i="1">
                <a:solidFill>
                  <a:srgbClr val="FF0000"/>
                </a:solidFill>
                <a:latin typeface="Times New Roman" pitchFamily="18" charset="0"/>
              </a:rPr>
              <a:t>Note: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i="1">
                <a:solidFill>
                  <a:srgbClr val="FF0000"/>
                </a:solidFill>
                <a:latin typeface="Times New Roman" pitchFamily="18" charset="0"/>
              </a:rPr>
              <a:t>     The sentence means that teenagers acquire knowledge through attending activities.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6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2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2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6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2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62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2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1000"/>
                                        <p:tgtEl>
                                          <p:spTgt spid="1628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1000"/>
                                        <p:tgtEl>
                                          <p:spTgt spid="1628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1000"/>
                                        <p:tgtEl>
                                          <p:spTgt spid="1628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1000"/>
                                        <p:tgtEl>
                                          <p:spTgt spid="162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7" grpId="0" animBg="1"/>
      <p:bldP spid="162827" grpId="1" animBg="1"/>
      <p:bldP spid="162828" grpId="0" animBg="1"/>
      <p:bldP spid="162828" grpId="1" animBg="1"/>
      <p:bldP spid="162826" grpId="0" animBg="1"/>
      <p:bldP spid="162826" grpId="1" animBg="1"/>
      <p:bldP spid="162822" grpId="0"/>
      <p:bldP spid="162823" grpId="0"/>
      <p:bldP spid="162824" grpId="0"/>
      <p:bldP spid="162825" grpId="0"/>
      <p:bldP spid="1628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b="1"/>
              <a:t>Introduction (3/3)</a:t>
            </a:r>
          </a:p>
        </p:txBody>
      </p:sp>
      <p:sp>
        <p:nvSpPr>
          <p:cNvPr id="24579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430A4C-81C5-431A-9CE6-6C0B719B55CC}" type="slidenum">
              <a:rPr lang="en-US" altLang="zh-TW" smtClean="0"/>
              <a:pPr/>
              <a:t>8</a:t>
            </a:fld>
            <a:endParaRPr lang="en-US" altLang="zh-TW" smtClean="0"/>
          </a:p>
        </p:txBody>
      </p:sp>
      <p:sp>
        <p:nvSpPr>
          <p:cNvPr id="249860" name="Text Box 4"/>
          <p:cNvSpPr txBox="1">
            <a:spLocks noChangeArrowheads="1"/>
          </p:cNvSpPr>
          <p:nvPr/>
        </p:nvSpPr>
        <p:spPr bwMode="auto">
          <a:xfrm>
            <a:off x="1403350" y="3429000"/>
            <a:ext cx="64087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4000">
                <a:solidFill>
                  <a:srgbClr val="660066"/>
                </a:solidFill>
                <a:latin typeface="Times New Roman" pitchFamily="18" charset="0"/>
              </a:rPr>
              <a:t>Resolution?</a:t>
            </a:r>
          </a:p>
        </p:txBody>
      </p:sp>
      <p:sp>
        <p:nvSpPr>
          <p:cNvPr id="249861" name="AutoShape 5"/>
          <p:cNvSpPr>
            <a:spLocks noChangeArrowheads="1"/>
          </p:cNvSpPr>
          <p:nvPr/>
        </p:nvSpPr>
        <p:spPr bwMode="auto">
          <a:xfrm rot="5400000">
            <a:off x="3930651" y="2528887"/>
            <a:ext cx="1079500" cy="720725"/>
          </a:xfrm>
          <a:custGeom>
            <a:avLst/>
            <a:gdLst>
              <a:gd name="T0" fmla="*/ 40462509 w 21600"/>
              <a:gd name="T1" fmla="*/ 0 h 21600"/>
              <a:gd name="T2" fmla="*/ 0 w 21600"/>
              <a:gd name="T3" fmla="*/ 12024162 h 21600"/>
              <a:gd name="T4" fmla="*/ 40462509 w 21600"/>
              <a:gd name="T5" fmla="*/ 24048358 h 21600"/>
              <a:gd name="T6" fmla="*/ 53950012 w 21600"/>
              <a:gd name="T7" fmla="*/ 1202416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49870" name="Group 14"/>
          <p:cNvGrpSpPr>
            <a:grpSpLocks/>
          </p:cNvGrpSpPr>
          <p:nvPr/>
        </p:nvGrpSpPr>
        <p:grpSpPr bwMode="auto">
          <a:xfrm>
            <a:off x="1908175" y="3463925"/>
            <a:ext cx="5256213" cy="1590675"/>
            <a:chOff x="1202" y="2296"/>
            <a:chExt cx="3311" cy="1002"/>
          </a:xfrm>
        </p:grpSpPr>
        <p:grpSp>
          <p:nvGrpSpPr>
            <p:cNvPr id="24584" name="Group 6"/>
            <p:cNvGrpSpPr>
              <a:grpSpLocks/>
            </p:cNvGrpSpPr>
            <p:nvPr/>
          </p:nvGrpSpPr>
          <p:grpSpPr bwMode="auto">
            <a:xfrm>
              <a:off x="1202" y="2296"/>
              <a:ext cx="3311" cy="1002"/>
              <a:chOff x="1202" y="2296"/>
              <a:chExt cx="3311" cy="1002"/>
            </a:xfrm>
          </p:grpSpPr>
          <p:sp>
            <p:nvSpPr>
              <p:cNvPr id="24588" name="Rectangle 7"/>
              <p:cNvSpPr>
                <a:spLocks noChangeArrowheads="1"/>
              </p:cNvSpPr>
              <p:nvPr/>
            </p:nvSpPr>
            <p:spPr bwMode="auto">
              <a:xfrm>
                <a:off x="1202" y="2296"/>
                <a:ext cx="3311" cy="817"/>
              </a:xfrm>
              <a:prstGeom prst="rect">
                <a:avLst/>
              </a:prstGeom>
              <a:solidFill>
                <a:schemeClr val="accent1">
                  <a:alpha val="30196"/>
                </a:schemeClr>
              </a:solidFill>
              <a:ln w="28575">
                <a:solidFill>
                  <a:srgbClr val="0000FF"/>
                </a:solidFill>
                <a:prstDash val="sysDot"/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4589" name="Text Box 8"/>
              <p:cNvSpPr txBox="1">
                <a:spLocks noChangeArrowheads="1"/>
              </p:cNvSpPr>
              <p:nvPr/>
            </p:nvSpPr>
            <p:spPr bwMode="auto">
              <a:xfrm>
                <a:off x="1883" y="3067"/>
                <a:ext cx="19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zh-TW">
                    <a:solidFill>
                      <a:srgbClr val="FF0000"/>
                    </a:solidFill>
                    <a:latin typeface="Times New Roman" pitchFamily="18" charset="0"/>
                  </a:rPr>
                  <a:t>misspelling or misused words</a:t>
                </a:r>
              </a:p>
            </p:txBody>
          </p:sp>
        </p:grpSp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1519" y="2343"/>
              <a:ext cx="626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400" b="1">
                  <a:latin typeface="Times New Roman" pitchFamily="18" charset="0"/>
                  <a:ea typeface="標楷體" pitchFamily="65" charset="-120"/>
                </a:rPr>
                <a:t>   </a:t>
              </a:r>
              <a:r>
                <a:rPr lang="zh-TW" altLang="en-US" sz="2400" b="1">
                  <a:latin typeface="Times New Roman" pitchFamily="18" charset="0"/>
                  <a:ea typeface="標楷體" pitchFamily="65" charset="-120"/>
                </a:rPr>
                <a:t>洞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zh-TW" altLang="en-US" sz="2400" b="1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en-US" altLang="zh-TW" sz="2400" b="1">
                  <a:latin typeface="Times New Roman" pitchFamily="18" charset="0"/>
                  <a:ea typeface="標楷體" pitchFamily="65" charset="-120"/>
                </a:rPr>
                <a:t>dong</a:t>
              </a:r>
            </a:p>
          </p:txBody>
        </p:sp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2508" y="2341"/>
              <a:ext cx="499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400" b="1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2400" b="1">
                  <a:latin typeface="Times New Roman" pitchFamily="18" charset="0"/>
                  <a:ea typeface="標楷體" pitchFamily="65" charset="-120"/>
                </a:rPr>
                <a:t>輕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TW" sz="2400" b="1">
                  <a:latin typeface="Times New Roman" pitchFamily="18" charset="0"/>
                  <a:ea typeface="標楷體" pitchFamily="65" charset="-120"/>
                </a:rPr>
                <a:t>cing</a:t>
              </a:r>
            </a:p>
          </p:txBody>
        </p:sp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3560" y="2341"/>
              <a:ext cx="589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400" b="1">
                  <a:latin typeface="Times New Roman" pitchFamily="18" charset="0"/>
                  <a:ea typeface="標楷體" pitchFamily="65" charset="-120"/>
                </a:rPr>
                <a:t>   </a:t>
              </a:r>
              <a:r>
                <a:rPr lang="zh-TW" altLang="en-US" sz="2400" b="1">
                  <a:latin typeface="Times New Roman" pitchFamily="18" charset="0"/>
                  <a:ea typeface="標楷體" pitchFamily="65" charset="-120"/>
                </a:rPr>
                <a:t>貫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zh-TW" sz="2400" b="1">
                  <a:latin typeface="Times New Roman" pitchFamily="18" charset="0"/>
                  <a:ea typeface="標楷體" pitchFamily="65" charset="-120"/>
                </a:rPr>
                <a:t>guan</a:t>
              </a:r>
            </a:p>
          </p:txBody>
        </p:sp>
      </p:grpSp>
      <p:sp>
        <p:nvSpPr>
          <p:cNvPr id="249869" name="Text Box 13"/>
          <p:cNvSpPr txBox="1">
            <a:spLocks noChangeArrowheads="1"/>
          </p:cNvSpPr>
          <p:nvPr/>
        </p:nvSpPr>
        <p:spPr bwMode="auto">
          <a:xfrm>
            <a:off x="827088" y="4941888"/>
            <a:ext cx="66246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3200" b="1" i="1">
                <a:solidFill>
                  <a:srgbClr val="663300"/>
                </a:solidFill>
                <a:latin typeface="Times New Roman" pitchFamily="18" charset="0"/>
              </a:rPr>
              <a:t>Ways to effectively detect and correct these errors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08254 L -8.33333E-7 -0.25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49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9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9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0" grpId="0"/>
      <p:bldP spid="249861" grpId="0" animBg="1"/>
      <p:bldP spid="2498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3200" b="1" dirty="0"/>
              <a:t>Chinese Knowledge Information Processing (CKIP) Word Segmentation System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905000"/>
            <a:ext cx="8158163" cy="4476750"/>
          </a:xfrm>
        </p:spPr>
        <p:txBody>
          <a:bodyPr/>
          <a:lstStyle/>
          <a:p>
            <a:pPr algn="just" eaLnBrk="1" hangingPunct="1"/>
            <a:r>
              <a:rPr lang="en-US" altLang="zh-TW" sz="2600" smtClean="0"/>
              <a:t>Constructed by the </a:t>
            </a:r>
            <a:r>
              <a:rPr lang="en-US" altLang="zh-TW" sz="2600" smtClean="0">
                <a:solidFill>
                  <a:srgbClr val="2B01DD"/>
                </a:solidFill>
              </a:rPr>
              <a:t>Institute of Information Science</a:t>
            </a:r>
            <a:r>
              <a:rPr lang="en-US" altLang="zh-TW" sz="2600" smtClean="0"/>
              <a:t> and the </a:t>
            </a:r>
            <a:r>
              <a:rPr lang="en-US" altLang="zh-TW" sz="2600" smtClean="0">
                <a:solidFill>
                  <a:srgbClr val="2B01DD"/>
                </a:solidFill>
              </a:rPr>
              <a:t>Institute of Linguistics</a:t>
            </a:r>
            <a:r>
              <a:rPr lang="en-US" altLang="zh-TW" sz="2600" smtClean="0"/>
              <a:t> of Academia Sinica, Taiwan. </a:t>
            </a:r>
          </a:p>
          <a:p>
            <a:pPr lvl="1" algn="just" eaLnBrk="1" hangingPunct="1"/>
            <a:r>
              <a:rPr lang="en-US" altLang="zh-TW" sz="2200" smtClean="0"/>
              <a:t>Establish a </a:t>
            </a:r>
            <a:r>
              <a:rPr lang="en-US" altLang="zh-TW" sz="2200" smtClean="0">
                <a:solidFill>
                  <a:srgbClr val="FF3300"/>
                </a:solidFill>
              </a:rPr>
              <a:t>fundamental research environment</a:t>
            </a:r>
            <a:r>
              <a:rPr lang="en-US" altLang="zh-TW" sz="2200" smtClean="0"/>
              <a:t> for Chinese natural language processing. </a:t>
            </a:r>
          </a:p>
          <a:p>
            <a:pPr lvl="1" algn="just" eaLnBrk="1" hangingPunct="1"/>
            <a:r>
              <a:rPr lang="en-US" altLang="zh-TW" sz="2200" smtClean="0"/>
              <a:t>Construct research infrastructures with </a:t>
            </a:r>
            <a:r>
              <a:rPr lang="en-US" altLang="zh-TW" sz="2200" smtClean="0">
                <a:solidFill>
                  <a:srgbClr val="FF3300"/>
                </a:solidFill>
              </a:rPr>
              <a:t>reusable resources</a:t>
            </a:r>
            <a:r>
              <a:rPr lang="en-US" altLang="zh-TW" sz="2200" smtClean="0"/>
              <a:t> that could be shared by domestic and international research institutes.</a:t>
            </a:r>
          </a:p>
          <a:p>
            <a:pPr lvl="1" algn="just" eaLnBrk="1" hangingPunct="1"/>
            <a:endParaRPr lang="en-US" altLang="zh-TW" sz="2200" smtClean="0"/>
          </a:p>
          <a:p>
            <a:pPr eaLnBrk="1" hangingPunct="1"/>
            <a:r>
              <a:rPr lang="en-US" altLang="zh-TW" sz="2600" smtClean="0"/>
              <a:t>Our study adopted two of services from CKIP including: </a:t>
            </a:r>
          </a:p>
          <a:p>
            <a:pPr lvl="1" eaLnBrk="1" hangingPunct="1"/>
            <a:r>
              <a:rPr lang="en-US" altLang="zh-TW" sz="2200" smtClean="0">
                <a:solidFill>
                  <a:srgbClr val="FF0000"/>
                </a:solidFill>
              </a:rPr>
              <a:t>Unknown</a:t>
            </a:r>
            <a:r>
              <a:rPr lang="en-US" altLang="zh-TW" sz="2200" smtClean="0"/>
              <a:t> </a:t>
            </a:r>
            <a:r>
              <a:rPr lang="en-US" altLang="zh-TW" sz="2200" smtClean="0">
                <a:solidFill>
                  <a:srgbClr val="FF0000"/>
                </a:solidFill>
              </a:rPr>
              <a:t>Word Extraction</a:t>
            </a:r>
            <a:endParaRPr lang="en-US" altLang="zh-TW" sz="2200" smtClean="0"/>
          </a:p>
          <a:p>
            <a:pPr lvl="1" eaLnBrk="1" hangingPunct="1"/>
            <a:r>
              <a:rPr lang="en-US" altLang="zh-TW" sz="2200" smtClean="0">
                <a:solidFill>
                  <a:srgbClr val="FF0000"/>
                </a:solidFill>
              </a:rPr>
              <a:t>Pos Tagging</a:t>
            </a:r>
            <a:r>
              <a:rPr lang="en-US" altLang="zh-TW" sz="2200" smtClean="0"/>
              <a:t> </a:t>
            </a:r>
          </a:p>
        </p:txBody>
      </p:sp>
      <p:sp>
        <p:nvSpPr>
          <p:cNvPr id="25604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A12DEC-5855-45DE-8402-D836F30391EC}" type="slidenum">
              <a:rPr lang="en-US" altLang="zh-TW" smtClean="0"/>
              <a:pPr/>
              <a:t>9</a:t>
            </a:fld>
            <a:endParaRPr lang="en-US" altLang="zh-TW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yNYUST">
  <a:themeElements>
    <a:clrScheme name="MyNYUST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MyNYUST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MyNYUST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NYUST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NYUST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NYUST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NYUST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NYUST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NYUST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NYUST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NYUST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相鄰">
  <a:themeElements>
    <a:clrScheme name="相鄰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鄰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NYUST SE LAB</Template>
  <TotalTime>8367</TotalTime>
  <Words>1759</Words>
  <Application>Microsoft Office PowerPoint</Application>
  <PresentationFormat>如螢幕大小 (4:3)</PresentationFormat>
  <Paragraphs>567</Paragraphs>
  <Slides>33</Slides>
  <Notes>33</Notes>
  <HiddenSlides>0</HiddenSlides>
  <MMClips>0</MMClips>
  <ScaleCrop>false</ScaleCrop>
  <HeadingPairs>
    <vt:vector size="6" baseType="variant">
      <vt:variant>
        <vt:lpstr>佈景主題</vt:lpstr>
      </vt:variant>
      <vt:variant>
        <vt:i4>2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33</vt:i4>
      </vt:variant>
    </vt:vector>
  </HeadingPairs>
  <TitlesOfParts>
    <vt:vector size="37" baseType="lpstr">
      <vt:lpstr>MyNYUST</vt:lpstr>
      <vt:lpstr>相鄰</vt:lpstr>
      <vt:lpstr>Equation</vt:lpstr>
      <vt:lpstr>方程式</vt:lpstr>
      <vt:lpstr>Error Detection and Correction Based on Chinese Phonemic Alphabet in Chinese Text</vt:lpstr>
      <vt:lpstr>Outline</vt:lpstr>
      <vt:lpstr>PowerPoint 簡報</vt:lpstr>
      <vt:lpstr>Introduction (1/3)</vt:lpstr>
      <vt:lpstr>Introduction (1/3)</vt:lpstr>
      <vt:lpstr>Introduction (1/3)</vt:lpstr>
      <vt:lpstr>Introduction (2/3)</vt:lpstr>
      <vt:lpstr>Introduction (3/3)</vt:lpstr>
      <vt:lpstr>Chinese Knowledge Information Processing (CKIP) Word Segmentation System</vt:lpstr>
      <vt:lpstr>Language Model</vt:lpstr>
      <vt:lpstr>n-gram Model</vt:lpstr>
      <vt:lpstr>Example</vt:lpstr>
      <vt:lpstr>PowerPoint 簡報</vt:lpstr>
      <vt:lpstr>Method</vt:lpstr>
      <vt:lpstr>Error Detection Procedure</vt:lpstr>
      <vt:lpstr>Error Input and Result</vt:lpstr>
      <vt:lpstr>Dubious Word Area Formation</vt:lpstr>
      <vt:lpstr>Dubious Word Area Formation</vt:lpstr>
      <vt:lpstr>Dubious Word Area Formation</vt:lpstr>
      <vt:lpstr>Error Detection Result</vt:lpstr>
      <vt:lpstr>Method</vt:lpstr>
      <vt:lpstr>Error Correction Procedure</vt:lpstr>
      <vt:lpstr>Confusing Word Set (1/3) </vt:lpstr>
      <vt:lpstr>Confusing Word Set (2/3)</vt:lpstr>
      <vt:lpstr>Confusing Word Set (3/3)</vt:lpstr>
      <vt:lpstr>Lexical Analysis (1/2)</vt:lpstr>
      <vt:lpstr>Lexical Analysis (2/2)</vt:lpstr>
      <vt:lpstr>Method</vt:lpstr>
      <vt:lpstr>Optimal Word Extraction </vt:lpstr>
      <vt:lpstr>Error Correction Result</vt:lpstr>
      <vt:lpstr>PowerPoint 簡報</vt:lpstr>
      <vt:lpstr>Experiment (1/2)</vt:lpstr>
      <vt:lpstr>Experiment (2/2)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 Detection and Correction in Chinese Text</dc:title>
  <dc:creator>Chuen-min Huang and the research group</dc:creator>
  <cp:lastModifiedBy>chyang</cp:lastModifiedBy>
  <cp:revision>995</cp:revision>
  <cp:lastPrinted>2014-10-27T08:00:27Z</cp:lastPrinted>
  <dcterms:created xsi:type="dcterms:W3CDTF">2005-11-25T08:49:17Z</dcterms:created>
  <dcterms:modified xsi:type="dcterms:W3CDTF">2014-10-30T05:55:01Z</dcterms:modified>
</cp:coreProperties>
</file>