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8" r:id="rId10"/>
    <p:sldId id="269" r:id="rId11"/>
    <p:sldId id="262" r:id="rId12"/>
    <p:sldId id="270" r:id="rId13"/>
    <p:sldId id="271" r:id="rId14"/>
    <p:sldId id="272" r:id="rId15"/>
    <p:sldId id="263" r:id="rId16"/>
    <p:sldId id="273" r:id="rId17"/>
    <p:sldId id="264" r:id="rId18"/>
    <p:sldId id="274" r:id="rId19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00" autoAdjust="0"/>
  </p:normalViewPr>
  <p:slideViewPr>
    <p:cSldViewPr>
      <p:cViewPr varScale="1">
        <p:scale>
          <a:sx n="80" d="100"/>
          <a:sy n="80" d="100"/>
        </p:scale>
        <p:origin x="-25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4312-0892-4F2D-8414-4FE5C980BA93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01A1A-4525-4C5F-8CBD-7DF6F2EDB6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35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THE AMERICAN SOCIETY FOR INFORMATION SCIENCE.</a:t>
            </a:r>
            <a:endParaRPr lang="en-US" altLang="zh-TW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86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這邊有一個計算分數的公式</a:t>
                </a:r>
                <a:r>
                  <a:rPr lang="en-US" altLang="zh-TW" dirty="0" smtClean="0"/>
                  <a:t>:</a:t>
                </a:r>
              </a:p>
              <a:p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sz="1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dirty="0" smtClean="0"/>
                  <a:t>是那個單一字詞出現的頻率</a:t>
                </a:r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zh-TW" altLang="en-US" dirty="0" smtClean="0"/>
                  <a:t>好的切割分數會是越低越好</a:t>
                </a:r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這邊有一個計算分數的公式</a:t>
                </a:r>
                <a:r>
                  <a:rPr lang="en-US" altLang="zh-TW" dirty="0" smtClean="0"/>
                  <a:t>:</a:t>
                </a:r>
              </a:p>
              <a:p>
                <a:endParaRPr lang="en-US" altLang="zh-TW" dirty="0" smtClean="0"/>
              </a:p>
              <a:p>
                <a:r>
                  <a:rPr lang="en-US" altLang="zh-TW" sz="1200" b="0" i="0" smtClean="0">
                    <a:latin typeface="Cambria Math"/>
                  </a:rPr>
                  <a:t>𝑓</a:t>
                </a:r>
                <a:r>
                  <a:rPr lang="en-US" altLang="zh-TW" sz="1200" b="0" i="0" smtClean="0">
                    <a:latin typeface="Cambria Math"/>
                  </a:rPr>
                  <a:t>_</a:t>
                </a:r>
                <a:r>
                  <a:rPr lang="en-US" altLang="zh-TW" sz="1200" b="0" i="0" smtClean="0">
                    <a:latin typeface="Cambria Math"/>
                  </a:rPr>
                  <a:t>𝑗</a:t>
                </a:r>
                <a:r>
                  <a:rPr lang="zh-TW" altLang="en-US" dirty="0" smtClean="0"/>
                  <a:t>是那個單一字詞出現的頻率</a:t>
                </a:r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zh-TW" altLang="en-US" dirty="0" smtClean="0"/>
                  <a:t>好的切割分數會是越低越好</a:t>
                </a:r>
                <a:endParaRPr lang="zh-TW" altLang="en-US" dirty="0" smtClean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啟發式的尋找最佳的分割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從理論上說，中國字符的任何序列都能形成一個單詞，如果不知道的話，也算。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因此，</a:t>
            </a:r>
          </a:p>
          <a:p>
            <a:r>
              <a:rPr lang="en-US" altLang="zh-TW" dirty="0" smtClean="0"/>
              <a:t>( 1 )</a:t>
            </a:r>
            <a:r>
              <a:rPr lang="zh-TW" altLang="en-US" dirty="0" smtClean="0"/>
              <a:t>如果一個短句長度為 </a:t>
            </a:r>
            <a:r>
              <a:rPr lang="en-US" altLang="zh-TW" dirty="0" smtClean="0"/>
              <a:t>L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即一個字</a:t>
            </a:r>
            <a:r>
              <a:rPr lang="en-US" altLang="zh-TW" dirty="0" smtClean="0"/>
              <a:t>),</a:t>
            </a:r>
            <a:r>
              <a:rPr lang="zh-TW" altLang="en-US" dirty="0" smtClean="0"/>
              <a:t> 最大可分的數量為</a:t>
            </a:r>
            <a:r>
              <a:rPr lang="en-US" altLang="zh-TW" dirty="0" smtClean="0"/>
              <a:t>1 </a:t>
            </a:r>
            <a:r>
              <a:rPr lang="zh-TW" altLang="en-US" dirty="0" smtClean="0"/>
              <a:t>。</a:t>
            </a:r>
          </a:p>
          <a:p>
            <a:r>
              <a:rPr lang="en-US" altLang="zh-TW" dirty="0" smtClean="0"/>
              <a:t>( 2 )</a:t>
            </a:r>
            <a:r>
              <a:rPr lang="zh-TW" altLang="en-US" dirty="0" smtClean="0"/>
              <a:t>當一個短句有</a:t>
            </a:r>
            <a:r>
              <a:rPr lang="en-US" altLang="zh-TW" dirty="0" smtClean="0"/>
              <a:t>L</a:t>
            </a:r>
            <a:r>
              <a:rPr lang="zh-TW" altLang="en-US" dirty="0" smtClean="0"/>
              <a:t>個字符時，那最大數量為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因此，如果長度為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的短語直接下去切那需要做的迭帶次數會非常高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分割的數量呈指數增長。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根據圖表示，分割的最大數量，是根據短語的長度以指數增加，並且有組合的數量可能會爆掉。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可以觀察到，也有中文依賴性現象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可以通過考慮幾個相鄰字符解決。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透過觀察發現到，也有中文相依現象，可以通過考慮幾個相鄰字符解決。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不是考慮所有長語的組合在同一時間，而是根據移動窗口的地方來做考慮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在每次迭代中，用前面幾個字符，並產生組合選擇最佳的解決方案。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因為可能有幾個不同的解釋，如果不考慮長的連續的詞，那可能無法找到一個共同結束的位置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迭代停止的地方就是詞的起始位置，可以把它切開在下次做迭代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假設</a:t>
            </a:r>
            <a:r>
              <a:rPr lang="en-US" altLang="zh-TW" dirty="0" smtClean="0"/>
              <a:t>m=5</a:t>
            </a:r>
            <a:r>
              <a:rPr lang="zh-TW" altLang="en-US" dirty="0" smtClean="0"/>
              <a:t>所以會取到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“</a:t>
            </a:r>
            <a:r>
              <a:rPr lang="zh-TW" altLang="en-US" baseline="0" dirty="0" smtClean="0"/>
              <a:t>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，但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構成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是一個詞，所以下次開始就是從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漢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開始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最大跌代組合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所有的話的長度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〖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𝑀𝑎𝑥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〗 _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𝑊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少，而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是在當前迭代認為網絡第一個字符。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也就是說，如果遇到的六個或更多個字符的單詞，該單詞將被選擇作為該次迭代的結果。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句子長度用長，需要的的耗費時間越久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所以必須要竟可能得讓</a:t>
            </a:r>
            <a:r>
              <a:rPr lang="en-US" altLang="zh-TW" dirty="0" smtClean="0"/>
              <a:t>Max(W)</a:t>
            </a:r>
            <a:r>
              <a:rPr lang="zh-TW" altLang="en-US" dirty="0" smtClean="0"/>
              <a:t>小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在這個演算法，利用鄰近的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來解決字義的歧異，因此必須考慮到兩個字符以上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比較好的</a:t>
            </a:r>
            <a:r>
              <a:rPr lang="en-US" altLang="zh-TW" dirty="0" smtClean="0"/>
              <a:t>Max(w)</a:t>
            </a:r>
            <a:r>
              <a:rPr lang="zh-TW" altLang="en-US" dirty="0" smtClean="0"/>
              <a:t>至少要到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，因為中文字幾乎沒要到</a:t>
            </a:r>
            <a:r>
              <a:rPr lang="en-US" altLang="zh-TW" dirty="0" smtClean="0"/>
              <a:t>6</a:t>
            </a:r>
            <a:r>
              <a:rPr lang="zh-TW" altLang="en-US" dirty="0" smtClean="0"/>
              <a:t>個字符以上組成一個詞的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然後用</a:t>
            </a:r>
            <a:r>
              <a:rPr lang="en-US" altLang="zh-TW" dirty="0" smtClean="0"/>
              <a:t>PDF</a:t>
            </a:r>
            <a:r>
              <a:rPr lang="zh-TW" altLang="en-US" dirty="0" smtClean="0"/>
              <a:t>範例做講解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結果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zh-TW" alt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精確性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zh-TW" alt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它們使用</a:t>
                </a:r>
                <a:r>
                  <a:rPr lang="en-US" altLang="zh-TW" dirty="0" smtClean="0"/>
                  <a:t>100</a:t>
                </a:r>
                <a:r>
                  <a:rPr lang="zh-TW" altLang="en-US" dirty="0" smtClean="0"/>
                  <a:t>個有歧異的句子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dirty="0" smtClean="0"/>
                  <a:t>68</a:t>
                </a:r>
                <a:r>
                  <a:rPr lang="zh-TW" altLang="en-US" dirty="0" smtClean="0"/>
                  <a:t>個用兩種方法可以正確做出矯正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zh-TW" alt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dirty="0" smtClean="0"/>
                  <a:t>5</a:t>
                </a:r>
                <a:r>
                  <a:rPr lang="zh-TW" altLang="en-US" dirty="0" smtClean="0"/>
                  <a:t>種兩個都不行</a:t>
                </a:r>
                <a:endParaRPr lang="en-US" altLang="zh-TW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在剩餘的</a:t>
                </a:r>
                <a:r>
                  <a:rPr lang="en-US" altLang="zh-TW" dirty="0" smtClean="0"/>
                  <a:t>27</a:t>
                </a:r>
                <a:r>
                  <a:rPr lang="zh-TW" altLang="en-US" dirty="0" smtClean="0"/>
                  <a:t>組歧義句子，其中</a:t>
                </a:r>
                <a:r>
                  <a:rPr lang="en-US" altLang="zh-TW" dirty="0" smtClean="0"/>
                  <a:t>19</a:t>
                </a:r>
                <a:r>
                  <a:rPr lang="zh-TW" altLang="en-US" dirty="0" smtClean="0"/>
                  <a:t>組可以由</a:t>
                </a:r>
                <a:r>
                  <a:rPr lang="en-US" altLang="zh-TW" dirty="0" smtClean="0"/>
                  <a:t>BOC</a:t>
                </a:r>
                <a:r>
                  <a:rPr lang="zh-TW" altLang="en-US" dirty="0" smtClean="0"/>
                  <a:t>解決，而</a:t>
                </a:r>
                <a:r>
                  <a:rPr lang="en-US" altLang="zh-TW" dirty="0" smtClean="0"/>
                  <a:t>8</a:t>
                </a:r>
                <a:r>
                  <a:rPr lang="zh-TW" altLang="en-US" dirty="0" smtClean="0"/>
                  <a:t>組</a:t>
                </a:r>
                <a:r>
                  <a:rPr lang="en-US" altLang="zh-TW" dirty="0" smtClean="0"/>
                  <a:t>FMM</a:t>
                </a:r>
                <a:r>
                  <a:rPr lang="zh-TW" altLang="en-US" dirty="0" smtClean="0"/>
                  <a:t>可以解決。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zh-TW" alt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他們提出方法可以解決</a:t>
                </a:r>
                <a:r>
                  <a:rPr lang="en-US" altLang="zh-TW" dirty="0" smtClean="0"/>
                  <a:t>87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dirty="0" smtClean="0"/>
                  <a:t>FMM</a:t>
                </a:r>
                <a:r>
                  <a:rPr lang="zh-TW" altLang="en-US" dirty="0" smtClean="0"/>
                  <a:t>只有</a:t>
                </a:r>
                <a:r>
                  <a:rPr lang="en-US" altLang="zh-TW" dirty="0" smtClean="0"/>
                  <a:t>76</a:t>
                </a:r>
                <a:endParaRPr lang="zh-TW" alt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dirty="0" smtClean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假設有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個註解文字</a:t>
                </a:r>
                <a:r>
                  <a:rPr lang="en-US" altLang="zh-TW" sz="1200" i="0" smtClean="0">
                    <a:latin typeface="Cambria Math"/>
                  </a:rPr>
                  <a:t>〖</a:t>
                </a:r>
                <a:r>
                  <a:rPr lang="zh-TW" altLang="en-US" sz="1200" b="0" i="0" smtClean="0">
                    <a:latin typeface="Cambria Math"/>
                  </a:rPr>
                  <a:t> </a:t>
                </a:r>
                <a:r>
                  <a:rPr lang="en-US" altLang="zh-TW" sz="1200" b="0" i="0" smtClean="0">
                    <a:latin typeface="Cambria Math"/>
                  </a:rPr>
                  <a:t>𝐴</a:t>
                </a:r>
                <a:r>
                  <a:rPr lang="en-US" altLang="zh-TW" sz="1200" b="0" i="0" smtClean="0">
                    <a:latin typeface="Cambria Math"/>
                  </a:rPr>
                  <a:t>〗_</a:t>
                </a:r>
                <a:r>
                  <a:rPr lang="en-US" altLang="zh-TW" sz="1200" b="0" i="0" smtClean="0">
                    <a:latin typeface="Cambria Math"/>
                  </a:rPr>
                  <a:t>1~</a:t>
                </a:r>
                <a:r>
                  <a:rPr lang="en-US" altLang="zh-TW" sz="1200" i="0">
                    <a:latin typeface="Cambria Math"/>
                  </a:rPr>
                  <a:t>𝐴_</a:t>
                </a:r>
                <a:r>
                  <a:rPr lang="en-US" altLang="zh-TW" sz="1200" b="0" i="0" smtClean="0">
                    <a:latin typeface="Cambria Math"/>
                  </a:rPr>
                  <a:t>𝑋</a:t>
                </a:r>
                <a:r>
                  <a:rPr lang="zh-TW" altLang="en-US" dirty="0" smtClean="0"/>
                  <a:t> 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for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的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（ 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15 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）的候選字符圖像。</a:t>
                </a:r>
                <a:b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</a:b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/>
                </a:r>
                <a:b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</a:br>
                <a:r>
                  <a:rPr lang="en-US" altLang="zh-TW" sz="1200" b="0" i="0" smtClean="0">
                    <a:latin typeface="Cambria Math"/>
                  </a:rPr>
                  <a:t>𝑛</a:t>
                </a:r>
                <a:r>
                  <a:rPr lang="en-US" altLang="zh-TW" sz="1200" b="0" i="0" smtClean="0">
                    <a:latin typeface="Cambria Math"/>
                  </a:rPr>
                  <a:t>_</a:t>
                </a:r>
                <a:r>
                  <a:rPr lang="en-US" altLang="zh-TW" sz="1200" b="0" i="0" smtClean="0">
                    <a:latin typeface="Cambria Math"/>
                  </a:rPr>
                  <a:t>𝑖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圖像</a:t>
                </a:r>
                <a:r>
                  <a:rPr lang="en-US" altLang="zh-TW" sz="1200" i="0" smtClean="0">
                    <a:latin typeface="Cambria Math"/>
                  </a:rPr>
                  <a:t>〖</a:t>
                </a:r>
                <a:r>
                  <a:rPr lang="en-US" altLang="zh-TW" sz="1200" b="0" i="0" smtClean="0">
                    <a:latin typeface="Cambria Math"/>
                  </a:rPr>
                  <a:t>  </a:t>
                </a:r>
                <a:r>
                  <a:rPr lang="en-US" altLang="zh-TW" sz="1200" b="0" i="0" smtClean="0">
                    <a:latin typeface="Cambria Math"/>
                  </a:rPr>
                  <a:t>𝐶</a:t>
                </a:r>
                <a:r>
                  <a:rPr lang="en-US" altLang="zh-TW" sz="1200" b="0" i="0" smtClean="0">
                    <a:latin typeface="Cambria Math"/>
                  </a:rPr>
                  <a:t>〗_(</a:t>
                </a:r>
                <a:r>
                  <a:rPr lang="en-US" altLang="zh-TW" sz="1200" b="0" i="0" smtClean="0">
                    <a:latin typeface="Cambria Math"/>
                  </a:rPr>
                  <a:t>𝑖_1 </a:t>
                </a:r>
                <a:r>
                  <a:rPr lang="en-US" altLang="zh-TW" sz="1200" b="0" i="0" smtClean="0">
                    <a:latin typeface="Cambria Math"/>
                  </a:rPr>
                  <a:t>)</a:t>
                </a:r>
                <a:r>
                  <a:rPr lang="en-US" altLang="zh-TW" sz="1200" dirty="0" smtClean="0"/>
                  <a:t>~ </a:t>
                </a:r>
                <a:r>
                  <a:rPr lang="en-US" altLang="zh-TW" sz="1200" i="0">
                    <a:latin typeface="Cambria Math"/>
                  </a:rPr>
                  <a:t>𝐶_(𝑖_</a:t>
                </a:r>
                <a:r>
                  <a:rPr lang="en-US" altLang="zh-TW" sz="1200" b="0" i="0" smtClean="0">
                    <a:latin typeface="Cambria Math"/>
                  </a:rPr>
                  <a:t>𝑛𝑖 </a:t>
                </a:r>
                <a:r>
                  <a:rPr lang="en-US" altLang="zh-TW" sz="1200" b="0" i="0">
                    <a:latin typeface="Cambria Math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的書法字圖像是在註釋字符𝐴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_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 。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張圖是在講同一個字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以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字舉例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: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10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個候選字，他有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離、雖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&gt;X=2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但是有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8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-&gt;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雖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-&gt;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dirty="0" smtClean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dirty="0" smtClean="0"/>
                  <a:t>速度兩個方法其實是差不多快</a:t>
                </a:r>
                <a:endParaRPr lang="en-US" altLang="zh-TW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mtClean="0"/>
                  <a:t>但是他們的方法，準確度比較高</a:t>
                </a:r>
                <a:endParaRPr lang="en-US" altLang="zh-TW" dirty="0" smtClean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假設有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個註解文字</a:t>
                </a:r>
                <a:r>
                  <a:rPr lang="en-US" altLang="zh-TW" sz="1200" i="0" smtClean="0">
                    <a:latin typeface="Cambria Math"/>
                  </a:rPr>
                  <a:t>〖</a:t>
                </a:r>
                <a:r>
                  <a:rPr lang="zh-TW" altLang="en-US" sz="1200" b="0" i="0" smtClean="0">
                    <a:latin typeface="Cambria Math"/>
                  </a:rPr>
                  <a:t> </a:t>
                </a:r>
                <a:r>
                  <a:rPr lang="en-US" altLang="zh-TW" sz="1200" b="0" i="0" smtClean="0">
                    <a:latin typeface="Cambria Math"/>
                  </a:rPr>
                  <a:t>𝐴</a:t>
                </a:r>
                <a:r>
                  <a:rPr lang="en-US" altLang="zh-TW" sz="1200" b="0" i="0" smtClean="0">
                    <a:latin typeface="Cambria Math"/>
                  </a:rPr>
                  <a:t>〗_</a:t>
                </a:r>
                <a:r>
                  <a:rPr lang="en-US" altLang="zh-TW" sz="1200" b="0" i="0" smtClean="0">
                    <a:latin typeface="Cambria Math"/>
                  </a:rPr>
                  <a:t>1~</a:t>
                </a:r>
                <a:r>
                  <a:rPr lang="en-US" altLang="zh-TW" sz="1200" i="0">
                    <a:latin typeface="Cambria Math"/>
                  </a:rPr>
                  <a:t>𝐴_</a:t>
                </a:r>
                <a:r>
                  <a:rPr lang="en-US" altLang="zh-TW" sz="1200" b="0" i="0" smtClean="0">
                    <a:latin typeface="Cambria Math"/>
                  </a:rPr>
                  <a:t>𝑋</a:t>
                </a:r>
                <a:r>
                  <a:rPr lang="zh-TW" altLang="en-US" dirty="0" smtClean="0"/>
                  <a:t> 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for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的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（ 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15 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）的候選字符圖像。</a:t>
                </a:r>
                <a:b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</a:b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/>
                </a:r>
                <a:b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</a:br>
                <a:r>
                  <a:rPr lang="en-US" altLang="zh-TW" sz="1200" b="0" i="0" smtClean="0">
                    <a:latin typeface="Cambria Math"/>
                  </a:rPr>
                  <a:t>𝑛</a:t>
                </a:r>
                <a:r>
                  <a:rPr lang="en-US" altLang="zh-TW" sz="1200" b="0" i="0" smtClean="0">
                    <a:latin typeface="Cambria Math"/>
                  </a:rPr>
                  <a:t>_</a:t>
                </a:r>
                <a:r>
                  <a:rPr lang="en-US" altLang="zh-TW" sz="1200" b="0" i="0" smtClean="0">
                    <a:latin typeface="Cambria Math"/>
                  </a:rPr>
                  <a:t>𝑖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圖像</a:t>
                </a:r>
                <a:r>
                  <a:rPr lang="en-US" altLang="zh-TW" sz="1200" i="0" smtClean="0">
                    <a:latin typeface="Cambria Math"/>
                  </a:rPr>
                  <a:t>〖</a:t>
                </a:r>
                <a:r>
                  <a:rPr lang="en-US" altLang="zh-TW" sz="1200" b="0" i="0" smtClean="0">
                    <a:latin typeface="Cambria Math"/>
                  </a:rPr>
                  <a:t>  </a:t>
                </a:r>
                <a:r>
                  <a:rPr lang="en-US" altLang="zh-TW" sz="1200" b="0" i="0" smtClean="0">
                    <a:latin typeface="Cambria Math"/>
                  </a:rPr>
                  <a:t>𝐶</a:t>
                </a:r>
                <a:r>
                  <a:rPr lang="en-US" altLang="zh-TW" sz="1200" b="0" i="0" smtClean="0">
                    <a:latin typeface="Cambria Math"/>
                  </a:rPr>
                  <a:t>〗_(</a:t>
                </a:r>
                <a:r>
                  <a:rPr lang="en-US" altLang="zh-TW" sz="1200" b="0" i="0" smtClean="0">
                    <a:latin typeface="Cambria Math"/>
                  </a:rPr>
                  <a:t>𝑖_1 </a:t>
                </a:r>
                <a:r>
                  <a:rPr lang="en-US" altLang="zh-TW" sz="1200" b="0" i="0" smtClean="0">
                    <a:latin typeface="Cambria Math"/>
                  </a:rPr>
                  <a:t>)</a:t>
                </a:r>
                <a:r>
                  <a:rPr lang="en-US" altLang="zh-TW" sz="1200" dirty="0" smtClean="0"/>
                  <a:t>~ </a:t>
                </a:r>
                <a:r>
                  <a:rPr lang="en-US" altLang="zh-TW" sz="1200" i="0">
                    <a:latin typeface="Cambria Math"/>
                  </a:rPr>
                  <a:t>𝐶_(𝑖_</a:t>
                </a:r>
                <a:r>
                  <a:rPr lang="en-US" altLang="zh-TW" sz="1200" b="0" i="0" smtClean="0">
                    <a:latin typeface="Cambria Math"/>
                  </a:rPr>
                  <a:t>𝑛𝑖 </a:t>
                </a:r>
                <a:r>
                  <a:rPr lang="en-US" altLang="zh-TW" sz="1200" b="0" i="0">
                    <a:latin typeface="Cambria Math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的書法字圖像是在註釋字符𝐴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_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 。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張圖是在講同一個字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以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字舉例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: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10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個候選字，他有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離、雖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，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&gt;X=2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但是有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離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8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-&gt;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A(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雖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有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個</a:t>
                </a:r>
                <a:r>
                  <a:rPr lang="en-US" altLang="zh-TW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-&gt;</a:t>
                </a:r>
                <a:r>
                  <a:rPr lang="en-US" altLang="zh-TW" sz="1200" kern="1200" dirty="0" err="1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ni</a:t>
                </a: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TW" dirty="0" smtClean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中文不像英文有空白分割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且每個中文字都有他的意義，但如果放在句子中意思又可能不太一樣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時間打錯為時閒，但時、閒兩個字都有他的意思，但如果把兩個字放在一起那他就是錯字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在中國拼寫檢查，它不能被假定文本有沒有錯誤。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細部切割可以分為</a:t>
            </a:r>
            <a:r>
              <a:rPr lang="en-US" altLang="zh-TW" dirty="0" smtClean="0"/>
              <a:t>4</a:t>
            </a:r>
            <a:r>
              <a:rPr lang="zh-TW" altLang="en-US" dirty="0" smtClean="0"/>
              <a:t>種錯誤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相同拼音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相似字形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因為相似的辭意而字符的誤用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輸入法所造成的錯誤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分割過程和系統的互動模型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第一步是先將句字做切割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標點符號做分段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有些句子包含符號，字母符號和數字。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這些類型的字符被跳過而不檢查，並作為異常的符號，可以進一步劃分成句短語。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為了減少誤報，他們將最多使用的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個常用字剔除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錯字校正不像文字翻譯或語意，有時候不需要為了拼字檢查而做獨特的細分解決方案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在這篇文章中，提出了一種基於詞的使用頻率（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BOC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）的分割方法。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為了使該方法更適合於拼寫檢查，與用戶互動也被引入到系統中。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根據用戶的回應，分割可以細化，以適應用戶的解釋；未知的句子，可由系統中的拼寫檢查過程而得知。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根據字典做斷詞法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字符構成的詞有比較高的權重，所以分割出來會是 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確實</a:t>
            </a:r>
            <a:r>
              <a:rPr lang="en-US" altLang="zh-TW" dirty="0" smtClean="0"/>
              <a:t>"</a:t>
            </a:r>
            <a:r>
              <a:rPr lang="zh-TW" altLang="en-US" dirty="0" smtClean="0"/>
              <a:t>而不是</a:t>
            </a:r>
            <a:r>
              <a:rPr lang="en-US" altLang="zh-TW" dirty="0" smtClean="0"/>
              <a:t>"</a:t>
            </a:r>
            <a:r>
              <a:rPr lang="zh-TW" altLang="en-US" dirty="0" smtClean="0"/>
              <a:t>的確</a:t>
            </a:r>
            <a:r>
              <a:rPr lang="en-US" altLang="zh-TW" dirty="0" smtClean="0"/>
              <a:t>"</a:t>
            </a:r>
            <a:r>
              <a:rPr lang="zh-TW" altLang="en-US" dirty="0" smtClean="0"/>
              <a:t>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但當修改一個字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途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"&gt;"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段的詞就不一樣了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semiword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是指很少被用到的一個字詞，例如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家庭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被斷開為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“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家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” “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庭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”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 ，而這個 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“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庭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”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字就是</a:t>
            </a:r>
            <a:endParaRPr lang="en-US" altLang="zh-TW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itchFamily="2" charset="2"/>
            </a:endParaRPr>
          </a:p>
          <a:p>
            <a:endParaRPr lang="en-US" altLang="zh-TW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itchFamily="2" charset="2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在所提出的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BOC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分割方法，單字符單詞函數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被定義如下：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itchFamily="2" charset="2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：作為單字詞的出現頻率</a:t>
            </a:r>
            <a:b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𝐶𝑈𝑇 ：低於閥值頻率範圍，被認定為</a:t>
            </a:r>
            <a:r>
              <a:rPr lang="en-US" altLang="zh-TW" sz="1200" dirty="0" err="1" smtClean="0"/>
              <a:t>semiwords</a:t>
            </a:r>
            <a:r>
              <a:rPr lang="zh-TW" altLang="en-US" sz="1200" dirty="0" smtClean="0"/>
              <a:t> 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切錯時出現</a:t>
            </a:r>
            <a:r>
              <a:rPr lang="en-US" altLang="zh-TW" sz="1200" dirty="0" smtClean="0"/>
              <a:t>)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𝑆𝐴𝑇 ： 高於閥值頻率範圍，被認定為它確實是一個單一字詞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的、是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1741A-508E-4A91-9E74-9D957C56115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99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2688038" cy="1628800"/>
          </a:xfrm>
        </p:spPr>
        <p:txBody>
          <a:bodyPr>
            <a:normAutofit/>
          </a:bodyPr>
          <a:lstStyle/>
          <a:p>
            <a:r>
              <a:rPr lang="en-US" altLang="zh-TW" dirty="0"/>
              <a:t>Kin Hong </a:t>
            </a:r>
            <a:r>
              <a:rPr lang="en-US" altLang="zh-TW" dirty="0" smtClean="0"/>
              <a:t>Lee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Mau </a:t>
            </a:r>
            <a:r>
              <a:rPr lang="en-US" altLang="zh-TW" dirty="0"/>
              <a:t>Kit Michael Ng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2426" y="908720"/>
            <a:ext cx="7680960" cy="1554831"/>
          </a:xfrm>
        </p:spPr>
        <p:txBody>
          <a:bodyPr>
            <a:normAutofit/>
          </a:bodyPr>
          <a:lstStyle/>
          <a:p>
            <a:pPr algn="ctr"/>
            <a:r>
              <a:rPr lang="en-US" altLang="zh-TW" sz="2800" dirty="0"/>
              <a:t>Text Segmentation for Chinese Spell Checking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5364088" y="5706834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/>
              <a:t>Department of Computer Science and </a:t>
            </a:r>
            <a:r>
              <a:rPr lang="en-US" altLang="zh-TW" sz="1200" dirty="0" smtClean="0"/>
              <a:t>Engineering,</a:t>
            </a:r>
          </a:p>
          <a:p>
            <a:r>
              <a:rPr lang="en-US" altLang="zh-TW" sz="1200" dirty="0" smtClean="0"/>
              <a:t>The </a:t>
            </a:r>
            <a:r>
              <a:rPr lang="en-US" altLang="zh-TW" sz="1200" dirty="0"/>
              <a:t>Chinese University of Hong Kong</a:t>
            </a:r>
            <a:endParaRPr lang="zh-TW" altLang="en-US" sz="1200" dirty="0"/>
          </a:p>
        </p:txBody>
      </p:sp>
      <p:sp>
        <p:nvSpPr>
          <p:cNvPr id="5" name="矩形 4"/>
          <p:cNvSpPr/>
          <p:nvPr/>
        </p:nvSpPr>
        <p:spPr>
          <a:xfrm>
            <a:off x="3851920" y="2575937"/>
            <a:ext cx="5256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b="1" dirty="0">
                <a:solidFill>
                  <a:srgbClr val="FFFF00"/>
                </a:solidFill>
              </a:rPr>
              <a:t>JOURNAL OF THE AMERICAN SOCIETY FOR INFORMATION SCIENCE’</a:t>
            </a:r>
            <a:r>
              <a:rPr lang="zh-TW" altLang="en-US" sz="1200" b="1" dirty="0">
                <a:solidFill>
                  <a:srgbClr val="FFFF00"/>
                </a:solidFill>
              </a:rPr>
              <a:t> </a:t>
            </a:r>
            <a:r>
              <a:rPr lang="en-US" altLang="zh-TW" sz="1200" b="1" dirty="0">
                <a:solidFill>
                  <a:srgbClr val="FFFF00"/>
                </a:solidFill>
              </a:rPr>
              <a:t>1999</a:t>
            </a:r>
            <a:endParaRPr lang="zh-TW" altLang="en-US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 smtClean="0"/>
              <a:t>The score of a segmentation is defined as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:</a:t>
            </a:r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 smtClean="0"/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best segmentation is the one with the smallest Score-S.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 marL="457200" lvl="1" indent="-285750">
              <a:buFont typeface="Wingdings" pitchFamily="2" charset="2"/>
              <a:buChar char="u"/>
            </a:pPr>
            <a:endParaRPr lang="en-US" altLang="zh-TW" sz="2200" dirty="0" smtClean="0"/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9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123728" y="2461040"/>
                <a:ext cx="5290679" cy="823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4400" dirty="0" smtClean="0"/>
                  <a:t>Score-S = ∑( 1 – U(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4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44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sz="4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4400" dirty="0" smtClean="0"/>
                  <a:t>) </a:t>
                </a:r>
                <a:r>
                  <a:rPr lang="en-US" altLang="zh-TW" sz="4400" dirty="0"/>
                  <a:t>)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461040"/>
                <a:ext cx="5290679" cy="823944"/>
              </a:xfrm>
              <a:prstGeom prst="rect">
                <a:avLst/>
              </a:prstGeom>
              <a:blipFill rotWithShape="1">
                <a:blip r:embed="rId3"/>
                <a:stretch>
                  <a:fillRect l="-4608" t="-14074" r="-3802" b="-288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5335488" y="3286725"/>
            <a:ext cx="3366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chemeClr val="accent2"/>
                </a:solidFill>
              </a:rPr>
              <a:t>j : single </a:t>
            </a:r>
            <a:r>
              <a:rPr lang="en-US" altLang="zh-TW" dirty="0">
                <a:solidFill>
                  <a:schemeClr val="accent2"/>
                </a:solidFill>
              </a:rPr>
              <a:t>character appearing in the segmentation.</a:t>
            </a:r>
          </a:p>
        </p:txBody>
      </p:sp>
    </p:spTree>
    <p:extLst>
      <p:ext uri="{BB962C8B-B14F-4D97-AF65-F5344CB8AC3E}">
        <p14:creationId xmlns:p14="http://schemas.microsoft.com/office/powerpoint/2010/main" val="9875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000" dirty="0"/>
              <a:t>Theoretically, any sequence of Chinese characters can </a:t>
            </a:r>
            <a:r>
              <a:rPr lang="en-US" altLang="zh-TW" sz="2000" dirty="0" smtClean="0"/>
              <a:t>form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 </a:t>
            </a:r>
            <a:r>
              <a:rPr lang="en-US" altLang="zh-TW" sz="2000" dirty="0"/>
              <a:t>word, if unknown words are also considered</a:t>
            </a:r>
            <a:r>
              <a:rPr lang="en-US" altLang="zh-TW" sz="2000" dirty="0" smtClean="0"/>
              <a:t>.</a:t>
            </a:r>
          </a:p>
          <a:p>
            <a:endParaRPr lang="en-US" altLang="zh-TW" sz="800" dirty="0"/>
          </a:p>
          <a:p>
            <a:r>
              <a:rPr lang="en-US" altLang="zh-TW" sz="2000" dirty="0" smtClean="0"/>
              <a:t>For </a:t>
            </a:r>
            <a:r>
              <a:rPr lang="en-US" altLang="zh-TW" sz="2000" dirty="0"/>
              <a:t>a phrase of length 1, the maximum number of different segmentation is 1. </a:t>
            </a:r>
          </a:p>
          <a:p>
            <a:r>
              <a:rPr lang="en-US" altLang="zh-TW" sz="2000" dirty="0" smtClean="0"/>
              <a:t>For </a:t>
            </a:r>
            <a:r>
              <a:rPr lang="en-US" altLang="zh-TW" sz="2000" dirty="0"/>
              <a:t>a phrase of L characters, the maximum number of segmentations is:</a:t>
            </a:r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zh-TW" altLang="en-US" sz="2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2800" dirty="0"/>
              <a:t>Heuristic for Finding the Best Segmentation</a:t>
            </a:r>
            <a:endParaRPr lang="zh-TW" altLang="en-US" sz="28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10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578" y="3933056"/>
            <a:ext cx="6089798" cy="273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6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Thus, the maximum number of segmentations for a phrase of L characters is:</a:t>
            </a: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11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148758" y="2636912"/>
            <a:ext cx="6167658" cy="3397670"/>
            <a:chOff x="1763688" y="2852936"/>
            <a:chExt cx="6167658" cy="339767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2852936"/>
              <a:ext cx="6167658" cy="33976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870" y="3382000"/>
              <a:ext cx="2374191" cy="13279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3131839" y="3382000"/>
              <a:ext cx="2374191" cy="13279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1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It is observed that although there are long-distance dependency phenomena in Chinese, most of the ambiguities can be solved by considering a few adjacent characters</a:t>
            </a:r>
            <a:r>
              <a:rPr lang="en-US" altLang="zh-TW" sz="2400" dirty="0" smtClean="0"/>
              <a:t>.</a:t>
            </a:r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Instead of considering all the combinations of a long phrase at one time, the segmentation process considers text under a sliding window.</a:t>
            </a: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12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In each iteration, the process looks ahead several characters and generates combinations to choose the best solution</a:t>
            </a:r>
            <a:r>
              <a:rPr lang="en-US" altLang="zh-TW" sz="2400" dirty="0" smtClean="0"/>
              <a:t>.</a:t>
            </a:r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A Terminator is the starting position of the words that follow the words considered in the current iteration.</a:t>
            </a: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13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13176"/>
            <a:ext cx="651559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47664" y="1463040"/>
                <a:ext cx="7488832" cy="4724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r>
                  <a:rPr lang="en-US" altLang="zh-TW" sz="2000" dirty="0"/>
                  <a:t>T</a:t>
                </a:r>
                <a:r>
                  <a:rPr lang="en-US" altLang="zh-TW" sz="2000" dirty="0" smtClean="0"/>
                  <a:t>he length of all the words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/>
                          </a:rPr>
                          <m:t>𝑀𝑎𝑥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or </a:t>
                </a:r>
                <a:r>
                  <a:rPr lang="en-US" altLang="zh-TW" sz="2000" dirty="0"/>
                  <a:t>less, and </a:t>
                </a:r>
                <a:r>
                  <a:rPr lang="en-US" altLang="zh-TW" sz="2000" dirty="0" smtClean="0"/>
                  <a:t>P </a:t>
                </a:r>
                <a:r>
                  <a:rPr lang="en-US" altLang="zh-TW" sz="2000" dirty="0"/>
                  <a:t>is the ﬁrst character considered in the current iteration. </a:t>
                </a:r>
                <a:endParaRPr lang="en-US" altLang="zh-TW" sz="2000" dirty="0" smtClean="0"/>
              </a:p>
              <a:p>
                <a:endParaRPr lang="en-US" altLang="zh-TW" sz="2000" dirty="0"/>
              </a:p>
              <a:p>
                <a:r>
                  <a:rPr lang="en-US" altLang="zh-TW" sz="2000" dirty="0" smtClean="0"/>
                  <a:t>EX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: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“</a:t>
                </a:r>
                <a:r>
                  <a:rPr lang="zh-TW" altLang="en-US" sz="2000" dirty="0" smtClean="0"/>
                  <a:t>發展中國家庭電器換取外匯</a:t>
                </a:r>
                <a:r>
                  <a:rPr lang="en-US" altLang="zh-TW" sz="2000" dirty="0" smtClean="0"/>
                  <a:t>”</a:t>
                </a:r>
              </a:p>
              <a:p>
                <a:pPr marL="687388" lvl="2" indent="-342900">
                  <a:buFont typeface="Wingdings" pitchFamily="2" charset="2"/>
                  <a:buChar char="Ø"/>
                </a:pPr>
                <a:r>
                  <a:rPr lang="en-US" altLang="zh-TW" dirty="0"/>
                  <a:t>The corresponding words in the dictionary </a:t>
                </a:r>
                <a:r>
                  <a:rPr lang="en-US" altLang="zh-TW" dirty="0" smtClean="0"/>
                  <a:t>are</a:t>
                </a:r>
                <a:r>
                  <a:rPr lang="zh-TW" altLang="en-US" dirty="0" smtClean="0"/>
                  <a:t> </a:t>
                </a:r>
                <a:endParaRPr lang="en-US" altLang="zh-TW" dirty="0" smtClean="0"/>
              </a:p>
              <a:p>
                <a:pPr marL="860425" lvl="3" indent="-342900">
                  <a:buFont typeface="Wingdings" pitchFamily="2" charset="2"/>
                  <a:buChar char="ü"/>
                </a:pPr>
                <a:r>
                  <a:rPr lang="en-US" altLang="zh-TW" dirty="0" smtClean="0"/>
                  <a:t>“</a:t>
                </a:r>
                <a:r>
                  <a:rPr lang="zh-TW" altLang="en-US" dirty="0" smtClean="0">
                    <a:solidFill>
                      <a:srgbClr val="FFFF00"/>
                    </a:solidFill>
                  </a:rPr>
                  <a:t>發展</a:t>
                </a:r>
                <a:r>
                  <a:rPr lang="zh-TW" altLang="en-US" dirty="0">
                    <a:solidFill>
                      <a:srgbClr val="FFFF00"/>
                    </a:solidFill>
                  </a:rPr>
                  <a:t>中</a:t>
                </a:r>
                <a:r>
                  <a:rPr lang="zh-TW" altLang="en-US" dirty="0" smtClean="0">
                    <a:solidFill>
                      <a:srgbClr val="FFFF00"/>
                    </a:solidFill>
                  </a:rPr>
                  <a:t>國家</a:t>
                </a:r>
                <a:r>
                  <a:rPr lang="en-US" altLang="zh-TW" dirty="0" smtClean="0"/>
                  <a:t>”</a:t>
                </a:r>
                <a:r>
                  <a:rPr lang="zh-TW" altLang="en-US" dirty="0" smtClean="0"/>
                  <a:t>、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發展</a:t>
                </a:r>
                <a:r>
                  <a:rPr lang="en-US" altLang="zh-TW" dirty="0" smtClean="0"/>
                  <a:t>”</a:t>
                </a:r>
                <a:r>
                  <a:rPr lang="zh-TW" altLang="en-US" dirty="0" smtClean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中國</a:t>
                </a:r>
                <a:r>
                  <a:rPr lang="en-US" altLang="zh-TW" dirty="0" smtClean="0"/>
                  <a:t>”</a:t>
                </a:r>
                <a:r>
                  <a:rPr lang="zh-TW" altLang="en-US" dirty="0" smtClean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國家</a:t>
                </a:r>
                <a:r>
                  <a:rPr lang="en-US" altLang="zh-TW" dirty="0" smtClean="0"/>
                  <a:t>”</a:t>
                </a:r>
                <a:r>
                  <a:rPr lang="zh-TW" altLang="en-US" dirty="0" smtClean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/>
                  <a:t>家庭電器</a:t>
                </a:r>
                <a:r>
                  <a:rPr lang="en-US" altLang="zh-TW" dirty="0" smtClean="0"/>
                  <a:t>”</a:t>
                </a:r>
                <a:r>
                  <a:rPr lang="zh-TW" altLang="en-US" dirty="0"/>
                  <a:t> 、 </a:t>
                </a:r>
                <a:r>
                  <a:rPr lang="en-US" altLang="zh-TW" dirty="0"/>
                  <a:t>“</a:t>
                </a:r>
                <a:r>
                  <a:rPr lang="zh-TW" altLang="en-US" dirty="0" smtClean="0"/>
                  <a:t>家庭</a:t>
                </a:r>
                <a:r>
                  <a:rPr lang="en-US" altLang="zh-TW" dirty="0" smtClean="0"/>
                  <a:t>”</a:t>
                </a:r>
                <a:endParaRPr lang="en-US" altLang="zh-TW" dirty="0"/>
              </a:p>
              <a:p>
                <a:pPr lvl="3" indent="0">
                  <a:buNone/>
                </a:pPr>
                <a:r>
                  <a:rPr lang="zh-TW" altLang="en-US" dirty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電器</a:t>
                </a:r>
                <a:r>
                  <a:rPr lang="en-US" altLang="zh-TW" dirty="0" smtClean="0"/>
                  <a:t>” </a:t>
                </a:r>
                <a:r>
                  <a:rPr lang="zh-TW" altLang="en-US" dirty="0" smtClean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換取</a:t>
                </a:r>
                <a:r>
                  <a:rPr lang="en-US" altLang="zh-TW" dirty="0" smtClean="0"/>
                  <a:t>”</a:t>
                </a:r>
                <a:r>
                  <a:rPr lang="zh-TW" altLang="en-US" dirty="0" smtClean="0"/>
                  <a:t>、 </a:t>
                </a:r>
                <a:r>
                  <a:rPr lang="en-US" altLang="zh-TW" dirty="0" smtClean="0"/>
                  <a:t>“</a:t>
                </a:r>
                <a:r>
                  <a:rPr lang="zh-TW" altLang="en-US" dirty="0" smtClean="0"/>
                  <a:t>外匯</a:t>
                </a:r>
                <a:r>
                  <a:rPr lang="en-US" altLang="zh-TW" dirty="0" smtClean="0"/>
                  <a:t>”</a:t>
                </a:r>
              </a:p>
              <a:p>
                <a:pPr lvl="3" indent="0">
                  <a:buNone/>
                </a:pPr>
                <a:endParaRPr lang="en-US" altLang="zh-TW" dirty="0" smtClean="0"/>
              </a:p>
              <a:p>
                <a:pPr lvl="3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𝑀𝑎𝑥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5</a:t>
                </a:r>
                <a:endParaRPr lang="en-US" altLang="zh-TW" dirty="0"/>
              </a:p>
              <a:p>
                <a:pPr lvl="3" indent="0">
                  <a:buNone/>
                </a:pPr>
                <a:r>
                  <a:rPr lang="en-US" altLang="zh-TW" dirty="0"/>
                  <a:t>That is, if a word of six or more characters is encountered, the word will be chosen as the result of that iteration.</a:t>
                </a:r>
              </a:p>
              <a:p>
                <a:pPr marL="860425" lvl="3" indent="-342900">
                  <a:buFont typeface="Wingdings" pitchFamily="2" charset="2"/>
                  <a:buChar char="ü"/>
                </a:pPr>
                <a:endParaRPr lang="en-US" altLang="zh-TW" dirty="0" smtClean="0"/>
              </a:p>
              <a:p>
                <a:pPr marL="687388" lvl="2" indent="-342900">
                  <a:buFont typeface="Wingdings" pitchFamily="2" charset="2"/>
                  <a:buChar char="Ø"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47664" y="1463040"/>
                <a:ext cx="7488832" cy="4724400"/>
              </a:xfrm>
              <a:blipFill rotWithShape="1">
                <a:blip r:embed="rId3"/>
                <a:stretch>
                  <a:fillRect l="-896" t="-6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2600" dirty="0"/>
              <a:t>Maximum Number of Combinations in Each Iteration</a:t>
            </a:r>
            <a:endParaRPr lang="zh-TW" altLang="en-US" sz="26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14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321746"/>
            <a:ext cx="2664296" cy="118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0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The larger the maximum length, the more combinations have to be considered, and hence, the more computation time is needed</a:t>
            </a:r>
            <a:r>
              <a:rPr lang="en-US" altLang="zh-TW" sz="2400" dirty="0" smtClean="0"/>
              <a:t>.</a:t>
            </a:r>
          </a:p>
          <a:p>
            <a:pPr marL="285750" indent="-285750">
              <a:buFont typeface="Wingdings" pitchFamily="2" charset="2"/>
              <a:buChar char="u"/>
            </a:pPr>
            <a:endParaRPr lang="en-US" altLang="zh-TW" sz="2400" dirty="0"/>
          </a:p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As the algorithm uses adjacent </a:t>
            </a:r>
            <a:r>
              <a:rPr lang="en-US" altLang="zh-TW" sz="2400" dirty="0" err="1"/>
              <a:t>multicharacter</a:t>
            </a:r>
            <a:r>
              <a:rPr lang="en-US" altLang="zh-TW" sz="2400" dirty="0"/>
              <a:t> words for solving ambiguities, at least two more characters have to be considered. </a:t>
            </a: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15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384376" y="6237312"/>
                <a:ext cx="48600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dirty="0" smtClean="0">
                    <a:solidFill>
                      <a:schemeClr val="accent2"/>
                    </a:solidFill>
                  </a:rPr>
                  <a:t>the preferable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𝑀𝑎𝑥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𝑊</m:t>
                        </m:r>
                      </m:sub>
                    </m:sSub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dirty="0">
                    <a:solidFill>
                      <a:schemeClr val="accent2"/>
                    </a:solidFill>
                  </a:rPr>
                  <a:t>should be at least </a:t>
                </a:r>
                <a:r>
                  <a:rPr lang="en-US" altLang="zh-TW" dirty="0" smtClean="0">
                    <a:solidFill>
                      <a:schemeClr val="accent2"/>
                    </a:solidFill>
                  </a:rPr>
                  <a:t>5</a:t>
                </a:r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76" y="6237312"/>
                <a:ext cx="486003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004" t="-8197" r="-62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50864"/>
            <a:ext cx="5256584" cy="178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3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400" dirty="0"/>
              <a:t>In this paper used a total of 100 ambiguities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Among the 100 ambiguities, 68 of them can be solved correctly by both methods, and 5 of them cannot be solved correctly by both methods. 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en-US" altLang="zh-TW" sz="2400" dirty="0"/>
              <a:t>Among the remaining 27 ambiguities, 19 of them can only be solved by BOC, while 8 of them can only be solved by Forward Maximum Match.</a:t>
            </a:r>
            <a:endParaRPr lang="zh-TW" altLang="en-US" sz="2400" dirty="0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/>
              <a:t>Conclusions</a:t>
            </a:r>
            <a:endParaRPr lang="zh-TW" altLang="en-US" sz="32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16 </a:t>
            </a:r>
            <a:r>
              <a:rPr lang="en-US" altLang="zh-TW" dirty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剪去對角線角落矩形 12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Overview</a:t>
            </a:r>
            <a:endParaRPr lang="zh-TW" altLang="en-US" sz="1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剪去對角線角落矩形 13"/>
          <p:cNvSpPr/>
          <p:nvPr/>
        </p:nvSpPr>
        <p:spPr>
          <a:xfrm>
            <a:off x="72008" y="1700808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/>
                </a:solidFill>
              </a:rPr>
              <a:t>EXPERIMENTS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90872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3200" dirty="0"/>
              <a:t>Speed</a:t>
            </a:r>
            <a:endParaRPr lang="zh-TW" altLang="en-US" sz="32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17 </a:t>
            </a:r>
            <a:r>
              <a:rPr lang="en-US" altLang="zh-TW" dirty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剪去對角線角落矩形 12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Overview</a:t>
            </a:r>
            <a:endParaRPr lang="zh-TW" altLang="en-US" sz="1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剪去對角線角落矩形 13"/>
          <p:cNvSpPr/>
          <p:nvPr/>
        </p:nvSpPr>
        <p:spPr>
          <a:xfrm>
            <a:off x="72008" y="1700808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/>
                </a:solidFill>
              </a:rPr>
              <a:t>EXPERIMENTS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2636913"/>
            <a:ext cx="8892479" cy="305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en-US" altLang="zh-TW" sz="2400" dirty="0"/>
              <a:t>Chinese text has no natural delimiters such as spaces between words, which are meaningful sequences of characters. </a:t>
            </a:r>
          </a:p>
          <a:p>
            <a:pPr marL="342900" indent="-342900">
              <a:buFont typeface="Wingdings" pitchFamily="2" charset="2"/>
              <a:buChar char="l"/>
            </a:pPr>
            <a:endParaRPr lang="en-US" altLang="zh-TW" sz="2400" dirty="0"/>
          </a:p>
          <a:p>
            <a:pPr marL="342900" indent="-342900">
              <a:buFont typeface="Wingdings" pitchFamily="2" charset="2"/>
              <a:buChar char="l"/>
            </a:pPr>
            <a:r>
              <a:rPr lang="en-US" altLang="zh-TW" sz="2400" dirty="0"/>
              <a:t>Every Chinese character input must be a valid ideograph, but the sequence of Chinese characters may not make sense</a:t>
            </a:r>
            <a:r>
              <a:rPr lang="en-US" altLang="zh-TW" sz="2400" dirty="0" smtClean="0"/>
              <a:t>.</a:t>
            </a:r>
          </a:p>
          <a:p>
            <a:pPr lvl="2" indent="0">
              <a:buNone/>
            </a:pPr>
            <a:r>
              <a:rPr lang="en-US" altLang="zh-TW" dirty="0" smtClean="0"/>
              <a:t>(EX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時</a:t>
            </a:r>
            <a:r>
              <a:rPr lang="zh-TW" altLang="en-US" u="sng" dirty="0" smtClean="0"/>
              <a:t>間</a:t>
            </a:r>
            <a:r>
              <a:rPr lang="en-US" altLang="zh-TW" dirty="0" smtClean="0"/>
              <a:t>“</a:t>
            </a:r>
            <a:r>
              <a:rPr lang="zh-TW" altLang="en-US" dirty="0" smtClean="0"/>
              <a:t> </a:t>
            </a:r>
            <a:r>
              <a:rPr lang="en-US" altLang="zh-TW" dirty="0" smtClean="0"/>
              <a:t>is </a:t>
            </a:r>
            <a:r>
              <a:rPr lang="en-US" altLang="zh-TW" dirty="0"/>
              <a:t>mistyped as</a:t>
            </a:r>
            <a:r>
              <a:rPr lang="zh-TW" altLang="en-US" dirty="0" smtClean="0"/>
              <a:t> 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時</a:t>
            </a:r>
            <a:r>
              <a:rPr lang="zh-TW" altLang="en-US" u="sng" dirty="0" smtClean="0"/>
              <a:t>閒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, </a:t>
            </a:r>
            <a:r>
              <a:rPr lang="zh-TW" altLang="en-US" dirty="0"/>
              <a:t>時</a:t>
            </a:r>
            <a:r>
              <a:rPr lang="en-US" altLang="zh-TW" dirty="0" smtClean="0"/>
              <a:t>and</a:t>
            </a:r>
            <a:r>
              <a:rPr lang="zh-TW" altLang="en-US" dirty="0" smtClean="0"/>
              <a:t>閒</a:t>
            </a:r>
            <a:r>
              <a:rPr lang="en-US" altLang="zh-TW" dirty="0"/>
              <a:t>are correct characters , although</a:t>
            </a:r>
          </a:p>
          <a:p>
            <a:pPr lvl="2" indent="0">
              <a:buNone/>
            </a:pPr>
            <a:r>
              <a:rPr lang="en-US" altLang="zh-TW" dirty="0"/>
              <a:t>the character sequence is not a correct word.)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/>
          <a:lstStyle/>
          <a:p>
            <a:pPr algn="ctr"/>
            <a:r>
              <a:rPr lang="en-US" altLang="zh-TW" dirty="0"/>
              <a:t>Abstract</a:t>
            </a:r>
            <a:endParaRPr lang="zh-TW" altLang="en-US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 smtClean="0">
                <a:solidFill>
                  <a:schemeClr val="bg1"/>
                </a:solidFill>
              </a:rPr>
              <a:t>Introduction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5" name="剪去對角線角落矩形 4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Overview</a:t>
            </a:r>
            <a:endParaRPr lang="zh-TW" alt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 </a:t>
            </a:r>
            <a:r>
              <a:rPr lang="en-US" altLang="zh-TW" smtClean="0">
                <a:solidFill>
                  <a:schemeClr val="bg1"/>
                </a:solidFill>
              </a:rPr>
              <a:t>/ </a:t>
            </a:r>
            <a:r>
              <a:rPr lang="en-US" altLang="zh-TW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剪去對角線角落矩形 10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en-US" altLang="zh-TW" sz="2000" dirty="0" smtClean="0"/>
              <a:t>In Chinese spell checking, it cannot be assumed that texts are free of errors.</a:t>
            </a:r>
          </a:p>
          <a:p>
            <a:pPr marL="342900" indent="-342900">
              <a:buFont typeface="Wingdings" pitchFamily="2" charset="2"/>
              <a:buChar char="l"/>
            </a:pPr>
            <a:endParaRPr lang="en-US" altLang="zh-TW" sz="2000" dirty="0" smtClean="0"/>
          </a:p>
          <a:p>
            <a:pPr marL="342900" indent="-342900">
              <a:buFont typeface="Wingdings" pitchFamily="2" charset="2"/>
              <a:buChar char="l"/>
            </a:pPr>
            <a:endParaRPr lang="en-US" altLang="zh-TW" sz="2000" dirty="0"/>
          </a:p>
          <a:p>
            <a:pPr marL="342900" indent="-342900">
              <a:buFont typeface="Wingdings" pitchFamily="2" charset="2"/>
              <a:buChar char="l"/>
            </a:pPr>
            <a:r>
              <a:rPr lang="en-US" altLang="zh-TW" sz="2000" dirty="0"/>
              <a:t>There are four main kinds of errors</a:t>
            </a:r>
            <a:r>
              <a:rPr lang="en-US" altLang="zh-TW" sz="2000" dirty="0" smtClean="0"/>
              <a:t>.</a:t>
            </a:r>
          </a:p>
          <a:p>
            <a:pPr marL="514350" lvl="1" indent="-342900">
              <a:buFont typeface="Wingdings" pitchFamily="2" charset="2"/>
              <a:buChar char="ü"/>
            </a:pPr>
            <a:r>
              <a:rPr lang="en-US" altLang="zh-TW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Misuses of characters due to same or similar 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sounds</a:t>
            </a:r>
          </a:p>
          <a:p>
            <a:pPr marL="687388" lvl="2" indent="-342900">
              <a:buFont typeface="Wingdings" pitchFamily="2" charset="2"/>
              <a:buChar char="p"/>
            </a:pPr>
            <a:r>
              <a:rPr lang="en-US" altLang="zh-TW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按</a:t>
            </a:r>
            <a:r>
              <a:rPr lang="zh-TW" altLang="en-US" strike="sngStrik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步</a:t>
            </a:r>
            <a:r>
              <a:rPr lang="zh-TW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就班 </a:t>
            </a:r>
            <a:r>
              <a:rPr lang="en-US" altLang="zh-TW" dirty="0" smtClean="0">
                <a:solidFill>
                  <a:schemeClr val="accent1">
                    <a:lumMod val="40000"/>
                    <a:lumOff val="60000"/>
                  </a:schemeClr>
                </a:solidFill>
                <a:sym typeface="Wingdings" pitchFamily="2" charset="2"/>
              </a:rPr>
              <a:t>  </a:t>
            </a:r>
            <a:r>
              <a:rPr lang="zh-TW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按</a:t>
            </a:r>
            <a:r>
              <a:rPr lang="zh-TW" altLang="en-US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部</a:t>
            </a:r>
            <a:r>
              <a:rPr lang="zh-TW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就班</a:t>
            </a:r>
            <a:r>
              <a:rPr lang="en-US" altLang="zh-TW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514350" lvl="1" indent="-342900">
              <a:buFont typeface="Wingdings" pitchFamily="2" charset="2"/>
              <a:buChar char="ü"/>
            </a:pP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Misuses </a:t>
            </a:r>
            <a:r>
              <a:rPr lang="en-US" altLang="zh-TW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 characters due to similar 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shapes</a:t>
            </a:r>
          </a:p>
          <a:p>
            <a:pPr marL="687388" lvl="2" indent="-342900">
              <a:buFont typeface="Wingdings" pitchFamily="2" charset="2"/>
              <a:buChar char="p"/>
            </a:pP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茶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荼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514350" lvl="1" indent="-342900">
              <a:buFont typeface="Wingdings" pitchFamily="2" charset="2"/>
              <a:buChar char="ü"/>
            </a:pP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Misuses </a:t>
            </a:r>
            <a:r>
              <a:rPr lang="en-US" altLang="zh-TW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 characters due to similar 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meanings</a:t>
            </a:r>
          </a:p>
          <a:p>
            <a:pPr marL="687388" lvl="2" indent="-342900">
              <a:buFont typeface="Wingdings" pitchFamily="2" charset="2"/>
              <a:buChar char="p"/>
            </a:pP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名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『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符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』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其實，名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『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副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』</a:t>
            </a:r>
            <a:r>
              <a:rPr lang="zh-TW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其實</a:t>
            </a:r>
            <a:r>
              <a:rPr lang="en-US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514350" lvl="1" indent="-342900">
              <a:buFont typeface="Wingdings" pitchFamily="2" charset="2"/>
              <a:buChar char="ü"/>
            </a:pP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Typing </a:t>
            </a:r>
            <a:r>
              <a:rPr lang="en-US" altLang="zh-TW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errors related to Chinese input methods.</a:t>
            </a:r>
            <a:endParaRPr lang="zh-TW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剪去對角線角落矩形 3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 smtClean="0">
                <a:solidFill>
                  <a:schemeClr val="bg1"/>
                </a:solidFill>
              </a:rPr>
              <a:t>Introduction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5" name="剪去對角線角落矩形 4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Overview</a:t>
            </a:r>
            <a:endParaRPr lang="zh-TW" alt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2 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剪去對角線角落矩形 10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altLang="zh-TW" sz="2000" dirty="0"/>
              <a:t>When a piece of text is to be handled, it is ﬁrst </a:t>
            </a:r>
            <a:r>
              <a:rPr lang="en-US" altLang="zh-TW" sz="2000" dirty="0" smtClean="0"/>
              <a:t>divided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into </a:t>
            </a:r>
            <a:r>
              <a:rPr lang="en-US" altLang="zh-TW" sz="2000" dirty="0"/>
              <a:t>sentences</a:t>
            </a:r>
            <a:r>
              <a:rPr lang="en-US" altLang="zh-TW" sz="2000" dirty="0" smtClean="0"/>
              <a:t>.</a:t>
            </a:r>
          </a:p>
          <a:p>
            <a:pPr marL="628650" lvl="1" indent="-457200">
              <a:buFont typeface="Wingdings" pitchFamily="2" charset="2"/>
              <a:buChar char="u"/>
            </a:pPr>
            <a:r>
              <a:rPr lang="en-US" altLang="zh-TW" sz="1400" dirty="0"/>
              <a:t>Punctuation marks are used as delimiters to separate sentences. </a:t>
            </a:r>
          </a:p>
          <a:p>
            <a:pPr marL="628650" lvl="1" indent="-457200">
              <a:buFont typeface="Wingdings" pitchFamily="2" charset="2"/>
              <a:buChar char="u"/>
            </a:pPr>
            <a:r>
              <a:rPr lang="en-US" altLang="zh-TW" sz="1400" dirty="0"/>
              <a:t>Some of the sentences may contain symbols, alphabetic symbols, and </a:t>
            </a:r>
            <a:r>
              <a:rPr lang="en-US" altLang="zh-TW" sz="1400" dirty="0" smtClean="0"/>
              <a:t>numerals.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These </a:t>
            </a:r>
            <a:r>
              <a:rPr lang="en-US" altLang="zh-TW" sz="1400" dirty="0"/>
              <a:t>types of characters are skipped without checking, and are used as unnatural delimiters to further divide sentences into phrases</a:t>
            </a:r>
            <a:r>
              <a:rPr lang="en-US" altLang="zh-TW" sz="1400" dirty="0" smtClean="0"/>
              <a:t>.</a:t>
            </a:r>
          </a:p>
          <a:p>
            <a:pPr marL="628650" lvl="1" indent="-457200">
              <a:buFont typeface="Wingdings" pitchFamily="2" charset="2"/>
              <a:buChar char="u"/>
            </a:pPr>
            <a:endParaRPr lang="en-US" altLang="zh-TW" dirty="0"/>
          </a:p>
          <a:p>
            <a:pPr marL="457200" indent="-457200">
              <a:buFont typeface="Arial" pitchFamily="34" charset="0"/>
              <a:buAutoNum type="arabicParenR"/>
            </a:pPr>
            <a:r>
              <a:rPr lang="en-US" altLang="zh-TW" sz="2000" dirty="0"/>
              <a:t>To reduce false alarms, occurrences of the ﬁrst 200 most frequently used single-character words such as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的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of),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一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one),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是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is),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不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not),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有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have),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在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in), 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個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unit, quantity) should not be considered as suspected errors.</a:t>
            </a:r>
            <a:endParaRPr lang="zh-TW" altLang="en-US" sz="2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2400" dirty="0"/>
              <a:t>The Segmentation Process and </a:t>
            </a:r>
            <a:r>
              <a:rPr lang="en-US" altLang="zh-TW" sz="2400" dirty="0" smtClean="0"/>
              <a:t>System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Interaction </a:t>
            </a:r>
            <a:r>
              <a:rPr lang="en-US" altLang="zh-TW" sz="2400" dirty="0"/>
              <a:t>Model</a:t>
            </a:r>
            <a:endParaRPr lang="zh-TW" altLang="en-US" sz="24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3 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000" dirty="0" smtClean="0"/>
              <a:t>Unlike </a:t>
            </a:r>
            <a:r>
              <a:rPr lang="en-US" altLang="zh-TW" sz="2000" dirty="0"/>
              <a:t>text analysis for translation or semantic analysis, sometimes it is not necessary for a spelling checker to ﬁnd a unique segmentation solution.</a:t>
            </a:r>
            <a:endParaRPr lang="zh-TW" altLang="en-US" sz="20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4 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"/>
          <a:stretch/>
        </p:blipFill>
        <p:spPr bwMode="auto">
          <a:xfrm>
            <a:off x="2339752" y="2780928"/>
            <a:ext cx="5606381" cy="36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5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000" dirty="0"/>
              <a:t>In this article, a Block-of-Combinations (BOC) segmentation method based on frequency of word usage is proposed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/>
          </a:p>
          <a:p>
            <a:r>
              <a:rPr lang="en-US" altLang="zh-TW" sz="2000" dirty="0"/>
              <a:t>To make the method more suitable for spell checking, user interaction is also introduced into the </a:t>
            </a:r>
            <a:r>
              <a:rPr lang="en-US" altLang="zh-TW" sz="2000" dirty="0" err="1" smtClean="0"/>
              <a:t>system.Based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on the user’s response, the segmentation can be refined to fit the user’s interpretation, and unknown words can also be learned by the system during the spell checking process.</a:t>
            </a:r>
            <a:endParaRPr lang="zh-TW" altLang="en-US" sz="20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r>
              <a:rPr lang="en-US" altLang="zh-TW" dirty="0" smtClean="0">
                <a:solidFill>
                  <a:schemeClr val="bg1"/>
                </a:solidFill>
              </a:rPr>
              <a:t> 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000" dirty="0" smtClean="0"/>
              <a:t>“</a:t>
            </a:r>
            <a:r>
              <a:rPr lang="zh-TW" altLang="en-US" sz="2000" dirty="0" smtClean="0"/>
              <a:t>誰都不知道他的確實用途</a:t>
            </a:r>
            <a:r>
              <a:rPr lang="en-US" altLang="zh-TW" sz="2000" dirty="0" smtClean="0"/>
              <a:t>”</a:t>
            </a:r>
            <a:endParaRPr lang="zh-TW" altLang="en-US" sz="2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748883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600" dirty="0"/>
              <a:t>Block-of-Combinations (BOC) Segmentation Method</a:t>
            </a:r>
            <a:endParaRPr lang="zh-TW" altLang="en-US" sz="36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6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5353481" cy="10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195735" y="3573016"/>
            <a:ext cx="53534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This may be deduced from so-called word formation power, in which the word formation power of the character is higher than that of the character </a:t>
            </a:r>
            <a:r>
              <a:rPr lang="zh-TW" altLang="en-US" dirty="0" smtClean="0"/>
              <a:t> 的</a:t>
            </a:r>
            <a:r>
              <a:rPr lang="en-US" altLang="zh-TW" dirty="0" smtClean="0"/>
              <a:t>, </a:t>
            </a:r>
            <a:r>
              <a:rPr lang="en-US" altLang="zh-TW" dirty="0"/>
              <a:t>and so it is more likely that the character sequence </a:t>
            </a:r>
            <a:r>
              <a:rPr lang="zh-TW" altLang="en-US" dirty="0" smtClean="0"/>
              <a:t>確實 </a:t>
            </a:r>
            <a:r>
              <a:rPr lang="en-US" altLang="zh-TW" dirty="0" smtClean="0"/>
              <a:t>is </a:t>
            </a:r>
            <a:r>
              <a:rPr lang="en-US" altLang="zh-TW" dirty="0"/>
              <a:t>a word.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904" y="5229200"/>
            <a:ext cx="5255228" cy="45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5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TW" sz="2800" dirty="0"/>
              <a:t>“</a:t>
            </a:r>
            <a:r>
              <a:rPr lang="zh-TW" altLang="en-US" sz="2800" dirty="0"/>
              <a:t>誰都不知道他的確</a:t>
            </a:r>
            <a:r>
              <a:rPr lang="zh-TW" altLang="en-US" sz="2800" dirty="0" smtClean="0"/>
              <a:t>實用</a:t>
            </a:r>
            <a:r>
              <a:rPr lang="zh-TW" altLang="en-US" sz="2800" dirty="0" smtClean="0">
                <a:solidFill>
                  <a:srgbClr val="00B0F0"/>
                </a:solidFill>
              </a:rPr>
              <a:t>嗎</a:t>
            </a:r>
            <a:r>
              <a:rPr lang="en-US" altLang="zh-TW" sz="2800" dirty="0" smtClean="0"/>
              <a:t>”</a:t>
            </a:r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last character is changed </a:t>
            </a:r>
            <a:r>
              <a:rPr lang="en-US" altLang="zh-TW" sz="2000" dirty="0" smtClean="0"/>
              <a:t>from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“</a:t>
            </a:r>
            <a:r>
              <a:rPr lang="zh-TW" altLang="en-US" sz="2000" dirty="0" smtClean="0"/>
              <a:t>途</a:t>
            </a:r>
            <a:r>
              <a:rPr lang="en-US" altLang="zh-TW" sz="2000" dirty="0" smtClean="0"/>
              <a:t>” </a:t>
            </a:r>
            <a:r>
              <a:rPr lang="en-US" altLang="zh-TW" sz="2000" dirty="0"/>
              <a:t>to </a:t>
            </a:r>
            <a:r>
              <a:rPr lang="en-US" altLang="zh-TW" sz="2000" dirty="0" smtClean="0"/>
              <a:t>“</a:t>
            </a:r>
            <a:r>
              <a:rPr lang="zh-TW" altLang="en-US" sz="2000" dirty="0" smtClean="0"/>
              <a:t>嗎</a:t>
            </a:r>
            <a:r>
              <a:rPr lang="en-US" altLang="zh-TW" sz="2000" dirty="0" smtClean="0"/>
              <a:t>”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en-US" altLang="zh-TW" sz="1400" dirty="0" smtClean="0"/>
              <a:t>(</a:t>
            </a:r>
            <a:r>
              <a:rPr lang="en-US" altLang="zh-TW" sz="1400" dirty="0"/>
              <a:t>no one knows its real use</a:t>
            </a:r>
            <a:r>
              <a:rPr lang="en-US" altLang="zh-TW" sz="1400" dirty="0" smtClean="0"/>
              <a:t>)</a:t>
            </a:r>
            <a:endParaRPr lang="en-US" altLang="zh-TW" sz="1400" dirty="0"/>
          </a:p>
          <a:p>
            <a:endParaRPr lang="en-US" altLang="zh-TW" sz="2000" dirty="0"/>
          </a:p>
          <a:p>
            <a:r>
              <a:rPr lang="en-US" altLang="zh-TW" sz="2000" dirty="0" smtClean="0"/>
              <a:t> </a:t>
            </a:r>
          </a:p>
          <a:p>
            <a:endParaRPr lang="en-US" altLang="zh-TW" sz="2000" dirty="0" smtClean="0"/>
          </a:p>
          <a:p>
            <a:r>
              <a:rPr lang="en-US" altLang="zh-TW" sz="1400" dirty="0" smtClean="0"/>
              <a:t>(</a:t>
            </a:r>
            <a:r>
              <a:rPr lang="en-US" altLang="zh-TW" sz="1400" dirty="0"/>
              <a:t>Does no one know that it is really practical?)</a:t>
            </a:r>
            <a:endParaRPr lang="zh-TW" altLang="en-US" sz="1400" dirty="0"/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7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764" y="4655567"/>
            <a:ext cx="6912906" cy="42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5" b="24654"/>
          <a:stretch/>
        </p:blipFill>
        <p:spPr bwMode="auto">
          <a:xfrm>
            <a:off x="1475656" y="3068960"/>
            <a:ext cx="6921014" cy="37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向下箭號 1"/>
          <p:cNvSpPr/>
          <p:nvPr/>
        </p:nvSpPr>
        <p:spPr>
          <a:xfrm>
            <a:off x="4716016" y="3789040"/>
            <a:ext cx="576064" cy="43204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5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47664" y="1463040"/>
            <a:ext cx="7488832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Recall that a </a:t>
            </a:r>
            <a:r>
              <a:rPr lang="en-US" altLang="zh-TW" sz="2400" dirty="0" err="1"/>
              <a:t>semiword</a:t>
            </a:r>
            <a:r>
              <a:rPr lang="en-US" altLang="zh-TW" sz="2400" dirty="0"/>
              <a:t> is a one-character word that is seldom used as a word.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en-US" altLang="zh-TW" sz="2400" dirty="0"/>
              <a:t>In the BOC segmentation method proposed, single-character-word function U is defined as follows:</a:t>
            </a:r>
          </a:p>
        </p:txBody>
      </p:sp>
      <p:sp>
        <p:nvSpPr>
          <p:cNvPr id="10" name="流程圖: 人工輸入 9"/>
          <p:cNvSpPr/>
          <p:nvPr/>
        </p:nvSpPr>
        <p:spPr>
          <a:xfrm>
            <a:off x="8244408" y="6428184"/>
            <a:ext cx="914400" cy="457200"/>
          </a:xfrm>
          <a:prstGeom prst="flowChartManualInpu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8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/ </a:t>
            </a:r>
            <a:r>
              <a:rPr lang="en-US" altLang="zh-TW" dirty="0" smtClean="0">
                <a:solidFill>
                  <a:schemeClr val="bg1"/>
                </a:solidFill>
              </a:rPr>
              <a:t>17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剪去對角線角落矩形 7"/>
          <p:cNvSpPr/>
          <p:nvPr/>
        </p:nvSpPr>
        <p:spPr>
          <a:xfrm>
            <a:off x="72008" y="548680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  <a:endParaRPr lang="zh-TW" alt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剪去對角線角落矩形 8"/>
          <p:cNvSpPr/>
          <p:nvPr/>
        </p:nvSpPr>
        <p:spPr>
          <a:xfrm>
            <a:off x="72008" y="1124744"/>
            <a:ext cx="1403648" cy="504056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700" dirty="0">
                <a:solidFill>
                  <a:schemeClr val="bg1"/>
                </a:solidFill>
              </a:rPr>
              <a:t>Overview</a:t>
            </a:r>
            <a:endParaRPr lang="zh-TW" altLang="en-US" sz="1700" dirty="0">
              <a:solidFill>
                <a:schemeClr val="bg1"/>
              </a:solidFill>
            </a:endParaRPr>
          </a:p>
        </p:txBody>
      </p:sp>
      <p:sp>
        <p:nvSpPr>
          <p:cNvPr id="12" name="剪去對角線角落矩形 11"/>
          <p:cNvSpPr/>
          <p:nvPr/>
        </p:nvSpPr>
        <p:spPr>
          <a:xfrm>
            <a:off x="102890" y="1700808"/>
            <a:ext cx="1403648" cy="504056"/>
          </a:xfrm>
          <a:prstGeom prst="snip2Diag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EXPERIMENTS</a:t>
            </a:r>
            <a:endParaRPr lang="zh-TW" alt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6192688" cy="121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051720" y="4607257"/>
                <a:ext cx="7092280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1600" dirty="0" smtClean="0"/>
                  <a:t>f </a:t>
                </a:r>
                <a:r>
                  <a:rPr lang="zh-TW" altLang="en-US" sz="1600" dirty="0" smtClean="0"/>
                  <a:t> </a:t>
                </a:r>
                <a:r>
                  <a:rPr lang="en-US" altLang="zh-TW" sz="1600" dirty="0" smtClean="0"/>
                  <a:t>:</a:t>
                </a:r>
                <a:r>
                  <a:rPr lang="zh-TW" altLang="en-US" sz="1600" dirty="0" smtClean="0"/>
                  <a:t>  </a:t>
                </a:r>
                <a:r>
                  <a:rPr lang="en-US" altLang="zh-TW" sz="1600" dirty="0" smtClean="0"/>
                  <a:t>occurrence </a:t>
                </a:r>
                <a:r>
                  <a:rPr lang="en-US" altLang="zh-TW" sz="1600" dirty="0"/>
                  <a:t>frequency of the character as a single-character </a:t>
                </a:r>
                <a:r>
                  <a:rPr lang="en-US" altLang="zh-TW" sz="1600" dirty="0" smtClean="0"/>
                  <a:t>word</a:t>
                </a:r>
              </a:p>
              <a:p>
                <a:endParaRPr lang="en-US" altLang="zh-TW" sz="1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sz="1600" b="0" i="1" smtClean="0">
                            <a:latin typeface="Cambria Math"/>
                          </a:rPr>
                          <m:t>𝐶𝑈𝑇</m:t>
                        </m:r>
                      </m:sub>
                    </m:sSub>
                  </m:oMath>
                </a14:m>
                <a:r>
                  <a:rPr lang="en-US" altLang="zh-TW" sz="1600" dirty="0" smtClean="0"/>
                  <a:t> :</a:t>
                </a:r>
                <a:r>
                  <a:rPr lang="zh-TW" altLang="en-US" sz="1600" dirty="0" smtClean="0"/>
                  <a:t> </a:t>
                </a:r>
                <a:r>
                  <a:rPr lang="en-US" altLang="zh-TW" sz="1600" dirty="0" smtClean="0"/>
                  <a:t>threshold </a:t>
                </a:r>
                <a:r>
                  <a:rPr lang="en-US" altLang="zh-TW" sz="1600" dirty="0"/>
                  <a:t>frequency below the range in which the characters are considered as </a:t>
                </a:r>
                <a:r>
                  <a:rPr lang="en-US" altLang="zh-TW" sz="1600" dirty="0" err="1" smtClean="0"/>
                  <a:t>semiwords</a:t>
                </a:r>
                <a:endParaRPr lang="en-US" altLang="zh-TW" sz="1600" dirty="0" smtClean="0"/>
              </a:p>
              <a:p>
                <a:endParaRPr lang="en-US" altLang="zh-TW" sz="1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sz="1600" b="0" i="1" smtClean="0">
                            <a:latin typeface="Cambria Math"/>
                          </a:rPr>
                          <m:t>𝑆𝐴𝑇</m:t>
                        </m:r>
                      </m:sub>
                    </m:sSub>
                  </m:oMath>
                </a14:m>
                <a:r>
                  <a:rPr lang="en-US" altLang="zh-TW" sz="1600" dirty="0" smtClean="0"/>
                  <a:t> : threshold </a:t>
                </a:r>
                <a:r>
                  <a:rPr lang="en-US" altLang="zh-TW" sz="1600" dirty="0"/>
                  <a:t>frequency above which the characters often appear a single-character </a:t>
                </a:r>
                <a:r>
                  <a:rPr lang="en-US" altLang="zh-TW" sz="1600" dirty="0" smtClean="0"/>
                  <a:t>words</a:t>
                </a:r>
              </a:p>
              <a:p>
                <a:endParaRPr lang="en-US" altLang="zh-TW" sz="16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607257"/>
                <a:ext cx="7092280" cy="2062103"/>
              </a:xfrm>
              <a:prstGeom prst="rect">
                <a:avLst/>
              </a:prstGeom>
              <a:blipFill rotWithShape="1">
                <a:blip r:embed="rId4"/>
                <a:stretch>
                  <a:fillRect l="-516" t="-888" r="-34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4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反光薄膜</Template>
  <TotalTime>400</TotalTime>
  <Words>2054</Words>
  <Application>Microsoft Office PowerPoint</Application>
  <PresentationFormat>如螢幕大小 (4:3)</PresentationFormat>
  <Paragraphs>288</Paragraphs>
  <Slides>18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Mylar</vt:lpstr>
      <vt:lpstr>Text Segmentation for Chinese Spell Checking</vt:lpstr>
      <vt:lpstr>Abstract</vt:lpstr>
      <vt:lpstr>PowerPoint 簡報</vt:lpstr>
      <vt:lpstr>The Segmentation Process and System Interaction Model</vt:lpstr>
      <vt:lpstr>PowerPoint 簡報</vt:lpstr>
      <vt:lpstr>PowerPoint 簡報</vt:lpstr>
      <vt:lpstr>Block-of-Combinations (BOC) Segmentation Method</vt:lpstr>
      <vt:lpstr>PowerPoint 簡報</vt:lpstr>
      <vt:lpstr>PowerPoint 簡報</vt:lpstr>
      <vt:lpstr>PowerPoint 簡報</vt:lpstr>
      <vt:lpstr>Heuristic for Finding the Best Segmentation</vt:lpstr>
      <vt:lpstr>PowerPoint 簡報</vt:lpstr>
      <vt:lpstr>PowerPoint 簡報</vt:lpstr>
      <vt:lpstr>PowerPoint 簡報</vt:lpstr>
      <vt:lpstr>Maximum Number of Combinations in Each Iteration</vt:lpstr>
      <vt:lpstr>PowerPoint 簡報</vt:lpstr>
      <vt:lpstr>Conclusions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Segmentation for Chinese Spell Checking</dc:title>
  <dc:creator>chyang</dc:creator>
  <cp:lastModifiedBy>chyang</cp:lastModifiedBy>
  <cp:revision>12</cp:revision>
  <cp:lastPrinted>2014-08-27T14:24:57Z</cp:lastPrinted>
  <dcterms:created xsi:type="dcterms:W3CDTF">2014-08-21T08:14:06Z</dcterms:created>
  <dcterms:modified xsi:type="dcterms:W3CDTF">2014-08-27T14:28:06Z</dcterms:modified>
</cp:coreProperties>
</file>