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5" r:id="rId49"/>
    <p:sldId id="308" r:id="rId50"/>
    <p:sldId id="306" r:id="rId51"/>
    <p:sldId id="309" r:id="rId52"/>
    <p:sldId id="310" r:id="rId53"/>
    <p:sldId id="307" r:id="rId5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85000" autoAdjust="0"/>
  </p:normalViewPr>
  <p:slideViewPr>
    <p:cSldViewPr>
      <p:cViewPr>
        <p:scale>
          <a:sx n="100" d="100"/>
          <a:sy n="100" d="100"/>
        </p:scale>
        <p:origin x="-246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A68EA-8975-4D17-83C2-E8181E31B6DE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1741A-508E-4A91-9E74-9D957C561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27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ju.edu.c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政大</a:t>
            </a:r>
            <a:endParaRPr lang="en-US" altLang="zh-TW" dirty="0" smtClean="0"/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應用結構信息識別類似中文字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HLT : Human Language Technologies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869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一個框框代表一個字的組件，一個字最多可以用</a:t>
            </a:r>
            <a:r>
              <a:rPr lang="en-US" altLang="zh-TW" dirty="0" smtClean="0"/>
              <a:t>3</a:t>
            </a:r>
            <a:r>
              <a:rPr lang="zh-TW" altLang="en-US" dirty="0" smtClean="0"/>
              <a:t>個框框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792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他們回復了原本的倉頡，使他們做出來的</a:t>
            </a:r>
            <a:r>
              <a:rPr lang="en-US" altLang="zh-TW" dirty="0" smtClean="0"/>
              <a:t>table2</a:t>
            </a:r>
            <a:r>
              <a:rPr lang="zh-TW" altLang="en-US" dirty="0" smtClean="0"/>
              <a:t>比簡化的</a:t>
            </a:r>
            <a:r>
              <a:rPr lang="en-US" altLang="zh-TW" dirty="0" smtClean="0"/>
              <a:t>table1</a:t>
            </a:r>
            <a:r>
              <a:rPr lang="zh-TW" altLang="en-US" dirty="0" smtClean="0"/>
              <a:t>還要更能比較出相似的文字，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41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有一些特殊的字，它的定義不明確，這種很難利用倉頡來做相似度比對，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例如分、兑 看起來分割類型應該是一樣的</a:t>
            </a:r>
            <a:endParaRPr lang="en-US" altLang="zh-TW" dirty="0" smtClean="0"/>
          </a:p>
          <a:p>
            <a:r>
              <a:rPr lang="zh-TW" altLang="en-US" dirty="0" smtClean="0"/>
              <a:t>分是上下切割，是</a:t>
            </a:r>
            <a:r>
              <a:rPr lang="en-US" altLang="zh-TW" dirty="0" smtClean="0"/>
              <a:t>layout5</a:t>
            </a:r>
            <a:r>
              <a:rPr lang="zh-TW" altLang="en-US" dirty="0" smtClean="0"/>
              <a:t>的屬性，</a:t>
            </a:r>
            <a:endParaRPr lang="en-US" altLang="zh-TW" dirty="0" smtClean="0"/>
          </a:p>
          <a:p>
            <a:r>
              <a:rPr lang="zh-TW" altLang="en-US" dirty="0" smtClean="0"/>
              <a:t>兑是整體沒有切割，是屬於</a:t>
            </a:r>
            <a:r>
              <a:rPr lang="en-US" altLang="zh-TW" dirty="0" smtClean="0"/>
              <a:t>layout1</a:t>
            </a:r>
            <a:r>
              <a:rPr lang="zh-TW" altLang="en-US" dirty="0" smtClean="0"/>
              <a:t>的屬性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701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他們採用倉頡但是不是用簡化過後的倉頡，然後用他們定義的</a:t>
            </a:r>
            <a:r>
              <a:rPr lang="en-US" altLang="zh-TW" dirty="0" smtClean="0"/>
              <a:t>Layout</a:t>
            </a:r>
            <a:r>
              <a:rPr lang="zh-TW" altLang="en-US" dirty="0" smtClean="0"/>
              <a:t>去註解每一個字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雖然他們提出的方法不是非常完美，但是比起直接用圖像資訊來說，能更有效率地找出相似字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575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浙江大学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基於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LSH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的大型中文書法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辨識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86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現在越來越多的書法作品數位化，方便保存和展出的在數位圖書館。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但對於一般人來說，有些字很難辨認，如圖一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但是傳統</a:t>
            </a:r>
            <a:r>
              <a:rPr lang="en-US" altLang="zh-TW" dirty="0" smtClean="0"/>
              <a:t>OCR</a:t>
            </a:r>
            <a:r>
              <a:rPr lang="zh-TW" altLang="en-US" dirty="0" smtClean="0"/>
              <a:t>對於書法沒辦法很好的識別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他們用漢王</a:t>
            </a:r>
            <a:r>
              <a:rPr lang="en-US" altLang="zh-TW" dirty="0" smtClean="0"/>
              <a:t>(OCR)</a:t>
            </a:r>
            <a:r>
              <a:rPr lang="zh-TW" altLang="en-US" dirty="0" smtClean="0"/>
              <a:t>辨識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個，只有</a:t>
            </a:r>
            <a:r>
              <a:rPr lang="en-US" altLang="zh-TW" dirty="0" smtClean="0"/>
              <a:t>7</a:t>
            </a:r>
            <a:r>
              <a:rPr lang="zh-TW" altLang="en-US" dirty="0" smtClean="0"/>
              <a:t>個可以認出來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所以一般</a:t>
            </a:r>
            <a:r>
              <a:rPr lang="en-US" altLang="zh-TW" dirty="0" smtClean="0"/>
              <a:t>OCR</a:t>
            </a:r>
            <a:r>
              <a:rPr lang="zh-TW" altLang="en-US" dirty="0" smtClean="0"/>
              <a:t>不適合用來作書法字辨識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1)Complexity(</a:t>
            </a:r>
            <a:r>
              <a:rPr lang="zh-TW" altLang="en-US" dirty="0" smtClean="0"/>
              <a:t>複雜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在中國存在著不同的寫作風格書法，如篆書，隸書，楷書，行書和草書，有些還會互相混雜，此外作者也會用不同的寫作風格寫同一個字</a:t>
            </a:r>
          </a:p>
          <a:p>
            <a:endParaRPr lang="zh-TW" altLang="en-US" dirty="0" smtClean="0"/>
          </a:p>
          <a:p>
            <a:endParaRPr lang="zh-TW" altLang="en-US" dirty="0" smtClean="0"/>
          </a:p>
          <a:p>
            <a:r>
              <a:rPr lang="en-US" altLang="zh-TW" dirty="0" smtClean="0"/>
              <a:t>2)Deformation(</a:t>
            </a:r>
            <a:r>
              <a:rPr lang="zh-TW" altLang="en-US" dirty="0" smtClean="0"/>
              <a:t>變形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筆劃是不正規的書法字，在某些筆劃彼此連接和一些被破壞。</a:t>
            </a:r>
          </a:p>
          <a:p>
            <a:endParaRPr lang="zh-TW" altLang="en-US" dirty="0" smtClean="0"/>
          </a:p>
          <a:p>
            <a:endParaRPr lang="zh-TW" altLang="en-US" dirty="0" smtClean="0"/>
          </a:p>
          <a:p>
            <a:r>
              <a:rPr lang="en-US" altLang="zh-TW" dirty="0" smtClean="0"/>
              <a:t>3)Degradation(</a:t>
            </a:r>
            <a:r>
              <a:rPr lang="zh-TW" altLang="en-US" dirty="0" smtClean="0"/>
              <a:t>簡化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毛筆字往往會自然的化簡一些筆畫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1)</a:t>
            </a:r>
            <a:r>
              <a:rPr lang="zh-TW" altLang="en-US" dirty="0" smtClean="0"/>
              <a:t>圖片二質化</a:t>
            </a:r>
            <a:r>
              <a:rPr lang="en-US" altLang="zh-TW" dirty="0" smtClean="0"/>
              <a:t>(Bi)</a:t>
            </a:r>
          </a:p>
          <a:p>
            <a:r>
              <a:rPr lang="en-US" altLang="zh-TW" dirty="0" smtClean="0"/>
              <a:t>2)</a:t>
            </a:r>
            <a:r>
              <a:rPr lang="zh-TW" altLang="en-US" dirty="0" smtClean="0"/>
              <a:t>處理 </a:t>
            </a:r>
            <a:r>
              <a:rPr lang="en-US" altLang="zh-TW" dirty="0" smtClean="0"/>
              <a:t>: </a:t>
            </a:r>
            <a:r>
              <a:rPr lang="zh-TW" altLang="en-US" dirty="0" smtClean="0"/>
              <a:t>取得</a:t>
            </a:r>
            <a:r>
              <a:rPr lang="en-US" altLang="zh-TW" dirty="0" smtClean="0"/>
              <a:t>Bi</a:t>
            </a:r>
            <a:r>
              <a:rPr lang="zh-TW" altLang="en-US" dirty="0" smtClean="0"/>
              <a:t>的特徵紀錄為</a:t>
            </a:r>
            <a:r>
              <a:rPr lang="en-US" altLang="zh-TW" dirty="0" smtClean="0"/>
              <a:t>Pi</a:t>
            </a:r>
          </a:p>
          <a:p>
            <a:r>
              <a:rPr lang="en-US" altLang="zh-TW" dirty="0" smtClean="0"/>
              <a:t>3)</a:t>
            </a:r>
            <a:r>
              <a:rPr lang="zh-TW" altLang="en-US" dirty="0" smtClean="0"/>
              <a:t>保存 </a:t>
            </a:r>
            <a:r>
              <a:rPr lang="en-US" altLang="zh-TW" dirty="0" smtClean="0"/>
              <a:t>: </a:t>
            </a:r>
            <a:r>
              <a:rPr lang="zh-TW" altLang="en-US" dirty="0" smtClean="0"/>
              <a:t>把</a:t>
            </a:r>
            <a:r>
              <a:rPr lang="en-US" altLang="zh-TW" dirty="0" smtClean="0"/>
              <a:t>pi</a:t>
            </a:r>
            <a:r>
              <a:rPr lang="zh-TW" altLang="en-US" dirty="0" smtClean="0"/>
              <a:t>放到 </a:t>
            </a:r>
            <a:r>
              <a:rPr lang="en-US" altLang="zh-TW" dirty="0" smtClean="0"/>
              <a:t>Hash </a:t>
            </a:r>
            <a:r>
              <a:rPr lang="zh-TW" altLang="en-US" dirty="0" smtClean="0"/>
              <a:t>裡面，在 </a:t>
            </a:r>
            <a:r>
              <a:rPr lang="en-US" altLang="zh-TW" dirty="0" smtClean="0"/>
              <a:t>3.3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4.1</a:t>
            </a:r>
            <a:r>
              <a:rPr lang="zh-TW" altLang="en-US" dirty="0" smtClean="0"/>
              <a:t>有詳細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GIST </a:t>
            </a:r>
            <a:r>
              <a:rPr lang="zh-TW" altLang="en-US" dirty="0" smtClean="0"/>
              <a:t>是一種局部特徵萃取的方法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書法字影像的表示法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在開始前都先等化為</a:t>
            </a:r>
            <a:r>
              <a:rPr lang="en-US" altLang="zh-TW" dirty="0" smtClean="0"/>
              <a:t>60X60</a:t>
            </a:r>
            <a:r>
              <a:rPr lang="zh-TW" altLang="en-US" dirty="0" smtClean="0"/>
              <a:t>像素，它們說這樣就夠表達這個字了，不需要圖像的細節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在本篇利用</a:t>
            </a:r>
            <a:r>
              <a:rPr lang="en-US" altLang="zh-TW" dirty="0" smtClean="0"/>
              <a:t>8</a:t>
            </a:r>
            <a:r>
              <a:rPr lang="zh-TW" altLang="en-US" dirty="0" smtClean="0"/>
              <a:t>個方向與三種尺度，然後將輸出放在</a:t>
            </a:r>
            <a:r>
              <a:rPr lang="en-US" altLang="zh-TW" dirty="0" smtClean="0"/>
              <a:t>3*3</a:t>
            </a:r>
            <a:r>
              <a:rPr lang="zh-TW" altLang="en-US" dirty="0" smtClean="0"/>
              <a:t>的網格中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所以會用</a:t>
            </a:r>
            <a:r>
              <a:rPr lang="en-US" altLang="zh-TW" dirty="0" smtClean="0"/>
              <a:t>3*8*9=216</a:t>
            </a:r>
            <a:r>
              <a:rPr lang="zh-TW" altLang="en-US" dirty="0" smtClean="0"/>
              <a:t>個維度代表一個字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中文字在讀音或內部結構上具有相似性，但如果直接用基於影像的方法，代價會相當高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他們提出的方法，打算採納倉頡作為基礎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q : </a:t>
            </a:r>
            <a:r>
              <a:rPr lang="zh-TW" altLang="en-US" dirty="0" smtClean="0"/>
              <a:t>查詢點</a:t>
            </a:r>
          </a:p>
          <a:p>
            <a:r>
              <a:rPr lang="en-US" altLang="zh-TW" dirty="0" smtClean="0"/>
              <a:t>d : </a:t>
            </a:r>
            <a:r>
              <a:rPr lang="zh-TW" altLang="en-US" dirty="0" smtClean="0"/>
              <a:t>特徵維度 </a:t>
            </a:r>
            <a:r>
              <a:rPr lang="en-US" altLang="zh-TW" dirty="0" smtClean="0"/>
              <a:t>j = 1~d</a:t>
            </a:r>
          </a:p>
          <a:p>
            <a:r>
              <a:rPr lang="en-US" altLang="zh-TW" dirty="0" smtClean="0"/>
              <a:t>Pi : </a:t>
            </a:r>
            <a:r>
              <a:rPr lang="zh-TW" altLang="en-US" dirty="0" smtClean="0"/>
              <a:t>所有二質化圖片特徵紀錄為</a:t>
            </a:r>
            <a:r>
              <a:rPr lang="en-US" altLang="zh-TW" dirty="0" smtClean="0"/>
              <a:t>Pi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計算權重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Wi</a:t>
            </a:r>
            <a:r>
              <a:rPr lang="zh-TW" altLang="en-US" dirty="0" smtClean="0"/>
              <a:t> 是權重</a:t>
            </a:r>
            <a:endParaRPr lang="en-US" altLang="zh-TW" dirty="0" smtClean="0"/>
          </a:p>
          <a:p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zh-TW" altLang="en-US" dirty="0" smtClean="0"/>
              <a:t>是排第幾順位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假設有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個註解文字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12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12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 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）的候選字符圖像。</a:t>
                </a:r>
                <a:b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/>
                </a:r>
                <a:b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圖像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12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TW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1200" dirty="0" smtClean="0"/>
                  <a:t>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</a:rPr>
                              <m:t>𝑛𝑖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的書法字圖像是在註釋字符𝐴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 。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張圖是在講同一個字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以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字舉例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個候選字，他有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離、雖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&gt;X=2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但是有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-&gt;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雖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-&gt;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假設有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個註解文字</a:t>
                </a:r>
                <a:r>
                  <a:rPr lang="en-US" altLang="zh-TW" sz="1200" i="0" smtClean="0">
                    <a:latin typeface="Cambria Math"/>
                  </a:rPr>
                  <a:t>〖</a:t>
                </a:r>
                <a:r>
                  <a:rPr lang="zh-TW" altLang="en-US" sz="1200" b="0" i="0" smtClean="0">
                    <a:latin typeface="Cambria Math"/>
                  </a:rPr>
                  <a:t> </a:t>
                </a:r>
                <a:r>
                  <a:rPr lang="en-US" altLang="zh-TW" sz="1200" b="0" i="0" smtClean="0">
                    <a:latin typeface="Cambria Math"/>
                  </a:rPr>
                  <a:t>𝐴</a:t>
                </a:r>
                <a:r>
                  <a:rPr lang="en-US" altLang="zh-TW" sz="1200" b="0" i="0" smtClean="0">
                    <a:latin typeface="Cambria Math"/>
                  </a:rPr>
                  <a:t>〗_</a:t>
                </a:r>
                <a:r>
                  <a:rPr lang="en-US" altLang="zh-TW" sz="1200" b="0" i="0" smtClean="0">
                    <a:latin typeface="Cambria Math"/>
                  </a:rPr>
                  <a:t>1~</a:t>
                </a:r>
                <a:r>
                  <a:rPr lang="en-US" altLang="zh-TW" sz="1200" i="0">
                    <a:latin typeface="Cambria Math"/>
                  </a:rPr>
                  <a:t>𝐴_</a:t>
                </a:r>
                <a:r>
                  <a:rPr lang="en-US" altLang="zh-TW" sz="1200" b="0" i="0" smtClean="0">
                    <a:latin typeface="Cambria Math"/>
                  </a:rPr>
                  <a:t>𝑋</a:t>
                </a:r>
                <a:r>
                  <a:rPr lang="zh-TW" altLang="en-US" dirty="0" smtClean="0"/>
                  <a:t>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 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）的候選字符圖像。</a:t>
                </a:r>
                <a:b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/>
                </a:r>
                <a:b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altLang="zh-TW" sz="1200" b="0" i="0" smtClean="0">
                    <a:latin typeface="Cambria Math"/>
                  </a:rPr>
                  <a:t>𝑛</a:t>
                </a:r>
                <a:r>
                  <a:rPr lang="en-US" altLang="zh-TW" sz="1200" b="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𝑖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圖像</a:t>
                </a:r>
                <a:r>
                  <a:rPr lang="en-US" altLang="zh-TW" sz="1200" i="0" smtClean="0">
                    <a:latin typeface="Cambria Math"/>
                  </a:rPr>
                  <a:t>〖</a:t>
                </a:r>
                <a:r>
                  <a:rPr lang="en-US" altLang="zh-TW" sz="1200" b="0" i="0" smtClean="0">
                    <a:latin typeface="Cambria Math"/>
                  </a:rPr>
                  <a:t>  </a:t>
                </a:r>
                <a:r>
                  <a:rPr lang="en-US" altLang="zh-TW" sz="1200" b="0" i="0" smtClean="0">
                    <a:latin typeface="Cambria Math"/>
                  </a:rPr>
                  <a:t>𝐶</a:t>
                </a:r>
                <a:r>
                  <a:rPr lang="en-US" altLang="zh-TW" sz="1200" b="0" i="0" smtClean="0">
                    <a:latin typeface="Cambria Math"/>
                  </a:rPr>
                  <a:t>〗_(</a:t>
                </a:r>
                <a:r>
                  <a:rPr lang="en-US" altLang="zh-TW" sz="1200" b="0" i="0" smtClean="0">
                    <a:latin typeface="Cambria Math"/>
                  </a:rPr>
                  <a:t>𝑖_1 </a:t>
                </a:r>
                <a:r>
                  <a:rPr lang="en-US" altLang="zh-TW" sz="1200" b="0" i="0" smtClean="0">
                    <a:latin typeface="Cambria Math"/>
                  </a:rPr>
                  <a:t>)</a:t>
                </a:r>
                <a:r>
                  <a:rPr lang="en-US" altLang="zh-TW" sz="1200" dirty="0" smtClean="0"/>
                  <a:t>~ </a:t>
                </a:r>
                <a:r>
                  <a:rPr lang="en-US" altLang="zh-TW" sz="1200" i="0">
                    <a:latin typeface="Cambria Math"/>
                  </a:rPr>
                  <a:t>𝐶_(𝑖_</a:t>
                </a:r>
                <a:r>
                  <a:rPr lang="en-US" altLang="zh-TW" sz="1200" b="0" i="0" smtClean="0">
                    <a:latin typeface="Cambria Math"/>
                  </a:rPr>
                  <a:t>𝑛𝑖 </a:t>
                </a:r>
                <a:r>
                  <a:rPr lang="en-US" altLang="zh-TW" sz="1200" b="0" i="0">
                    <a:latin typeface="Cambria Math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的書法字圖像是在註釋字符𝐴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 。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張圖是在講同一個字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以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字舉例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個候選字，他有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離、雖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&gt;X=2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但是有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-&gt;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雖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-&gt;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Resources and Evaluation Conference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拼寫檢查中國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869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在本文中，提出了一種基於最短路徑分割的一個簡潔算法來降低成本，適應目前的中文輸入系統的需求。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通常情況下， </a:t>
            </a:r>
            <a:r>
              <a:rPr lang="en-US" altLang="zh-TW" dirty="0" smtClean="0"/>
              <a:t>2500</a:t>
            </a:r>
            <a:r>
              <a:rPr lang="zh-TW" altLang="en-US" dirty="0" smtClean="0"/>
              <a:t>最廣泛的字符可以覆蓋文字的</a:t>
            </a:r>
            <a:r>
              <a:rPr lang="en-US" altLang="zh-TW" dirty="0" smtClean="0"/>
              <a:t>97.97 </a:t>
            </a:r>
            <a:r>
              <a:rPr lang="zh-TW" altLang="en-US" dirty="0" smtClean="0"/>
              <a:t>％，而</a:t>
            </a:r>
            <a:r>
              <a:rPr lang="en-US" altLang="zh-TW" dirty="0" smtClean="0"/>
              <a:t>3500</a:t>
            </a:r>
            <a:r>
              <a:rPr lang="zh-TW" altLang="en-US" dirty="0" smtClean="0"/>
              <a:t>可以覆蓋文字的</a:t>
            </a:r>
            <a:r>
              <a:rPr lang="en-US" altLang="zh-TW" dirty="0" smtClean="0"/>
              <a:t>99.48 </a:t>
            </a:r>
            <a:r>
              <a:rPr lang="zh-TW" altLang="en-US" dirty="0" smtClean="0"/>
              <a:t>％ 。</a:t>
            </a:r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中文錯誤大致上分為兩種</a:t>
            </a:r>
          </a:p>
          <a:p>
            <a:r>
              <a:rPr lang="en-US" altLang="zh-TW" dirty="0" smtClean="0"/>
              <a:t>1) non-word spelling error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這種事明確的錯誤，無法在任何的字典中找到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2) real-word spelling error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是一個詞，但是用法不對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中文的錯誤通常是因為輸入法的關係，而不是對中文的掌握不足。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中國常用的輸入法是利用羅馬拼音，這個通知有很多相同拼音的字，很容易選錯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研究者觀察到如果拼音越長越可以增加確定性，所以輸入長的拼音可以極大的減少輸入錯誤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如果輸入 </a:t>
            </a:r>
            <a:r>
              <a:rPr lang="en-US" altLang="zh-TW" dirty="0" smtClean="0"/>
              <a:t>tong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會有符合的九個結果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 smtClean="0"/>
              <a:t>Tongyi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會有五個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 smtClean="0"/>
              <a:t>Tongyide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只有一個結果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最短路徑法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Wi </a:t>
            </a:r>
            <a:r>
              <a:rPr lang="zh-TW" altLang="en-US" dirty="0" smtClean="0"/>
              <a:t>是合法的字</a:t>
            </a:r>
          </a:p>
          <a:p>
            <a:r>
              <a:rPr lang="en-US" altLang="zh-TW" dirty="0" smtClean="0"/>
              <a:t>S* </a:t>
            </a:r>
            <a:r>
              <a:rPr lang="zh-TW" altLang="en-US" dirty="0" smtClean="0"/>
              <a:t>是文章</a:t>
            </a:r>
            <a:r>
              <a:rPr lang="en-US" altLang="zh-TW" dirty="0" smtClean="0"/>
              <a:t>T</a:t>
            </a:r>
            <a:r>
              <a:rPr lang="zh-TW" altLang="en-US" dirty="0" smtClean="0"/>
              <a:t>的最佳分割</a:t>
            </a:r>
          </a:p>
          <a:p>
            <a:r>
              <a:rPr lang="en-US" altLang="zh-TW" dirty="0" smtClean="0"/>
              <a:t>n   </a:t>
            </a:r>
            <a:r>
              <a:rPr lang="zh-TW" altLang="en-US" dirty="0" smtClean="0"/>
              <a:t>是分割路徑的長度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在中文中，時常會打錯字</a:t>
            </a:r>
            <a:endParaRPr lang="en-US" altLang="zh-TW" dirty="0" smtClean="0"/>
          </a:p>
          <a:p>
            <a:r>
              <a:rPr lang="zh-TW" altLang="en-US" dirty="0" smtClean="0"/>
              <a:t>上面是拼音相似，底部是字型的相似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786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該算法首先需要輸出的最小路徑分詞，目的是盡量減少基於字典的單詞數。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然後找一些相似的字做替換，減少路徑的長度，如果路徑有確實簡短，表示該句中有誤用的字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使用統計標準的方法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使用這種方法需要大量的文件去計算對數機率，此外他們還要一組混亂的集合來取得錯誤候選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他們利用拼音建立混亂集合，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如果兩個字詞但是拼音一樣，那就會在同一個混亂集合內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因為如果出現錯誤的字，那他的</a:t>
            </a:r>
            <a:r>
              <a:rPr lang="en-US" altLang="zh-TW" dirty="0" smtClean="0"/>
              <a:t>bi-gram</a:t>
            </a:r>
            <a:r>
              <a:rPr lang="zh-TW" altLang="en-US" dirty="0" smtClean="0"/>
              <a:t> 機率就會有顯著的變化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舉例來說有字串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我是誰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，用 </a:t>
            </a:r>
            <a:r>
              <a:rPr lang="en-US" altLang="zh-TW" dirty="0" smtClean="0"/>
              <a:t>bi-gram</a:t>
            </a:r>
            <a:r>
              <a:rPr lang="zh-TW" altLang="en-US" dirty="0" smtClean="0"/>
              <a:t>切割，那會出現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我是</a:t>
            </a:r>
            <a:r>
              <a:rPr lang="en-US" altLang="zh-TW" dirty="0" smtClean="0"/>
              <a:t>”</a:t>
            </a:r>
            <a:r>
              <a:rPr lang="zh-TW" altLang="en-US" dirty="0" smtClean="0"/>
              <a:t>、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是誰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，當用一個錯誤的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視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取代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是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，那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我視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視誰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頻率就會下降。</a:t>
            </a:r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用兩個字的交互資訊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L1L2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是代表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h(-1)h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hh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(+1)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這兩組的可能性</a:t>
            </a:r>
          </a:p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這個字的候選字，放進去後取出一個最大的可能性</a:t>
            </a:r>
          </a:p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L1'-L1 &gt;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閥值，且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L2'-L2 &gt;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閥值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這個字就是一個錯字</a:t>
            </a:r>
          </a:p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如果兩個都大於</a:t>
            </a:r>
            <a:r>
              <a:rPr lang="en-US" altLang="zh-TW" dirty="0" smtClean="0"/>
              <a:t>β</a:t>
            </a:r>
            <a:r>
              <a:rPr lang="zh-TW" altLang="en-US" dirty="0" smtClean="0"/>
              <a:t>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那麼我們說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可以是一個拼寫錯誤。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 :  </a:t>
            </a:r>
            <a:r>
              <a:rPr lang="zh-TW" altLang="en-US" dirty="0" smtClean="0"/>
              <a:t>是所有拼寫錯誤和檢測出有錯誤的字的比率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P : </a:t>
            </a:r>
            <a:r>
              <a:rPr lang="zh-TW" altLang="en-US" dirty="0" smtClean="0"/>
              <a:t>精度是指檢測錯誤率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 Interest Group</a:t>
            </a:r>
            <a:r>
              <a:rPr lang="zh-TW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漢</a:t>
            </a:r>
            <a:endParaRPr lang="en-US" altLang="zh-TW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中研院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清華大學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869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他們為了做錯字檢測，做了兩套系統</a:t>
            </a:r>
          </a:p>
          <a:p>
            <a:r>
              <a:rPr lang="zh-TW" altLang="en-US" dirty="0" smtClean="0"/>
              <a:t>第一套</a:t>
            </a:r>
          </a:p>
          <a:p>
            <a:r>
              <a:rPr lang="en-US" altLang="zh-TW" dirty="0" smtClean="0"/>
              <a:t>CKIP-WS,</a:t>
            </a:r>
            <a:r>
              <a:rPr lang="zh-TW" altLang="en-US" dirty="0" smtClean="0"/>
              <a:t>是利用</a:t>
            </a:r>
            <a:r>
              <a:rPr lang="en-US" altLang="zh-TW" dirty="0" smtClean="0"/>
              <a:t>CKIP</a:t>
            </a:r>
            <a:r>
              <a:rPr lang="zh-TW" altLang="en-US" dirty="0" smtClean="0"/>
              <a:t>的中文分詞系統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第二套</a:t>
            </a:r>
          </a:p>
          <a:p>
            <a:r>
              <a:rPr lang="en-US" altLang="zh-TW" dirty="0" smtClean="0"/>
              <a:t>G1-WS,</a:t>
            </a:r>
            <a:r>
              <a:rPr lang="zh-TW" altLang="en-US" dirty="0" smtClean="0"/>
              <a:t>是利用</a:t>
            </a:r>
            <a:r>
              <a:rPr lang="en-US" altLang="zh-TW" dirty="0" smtClean="0"/>
              <a:t>Google 1T </a:t>
            </a:r>
            <a:r>
              <a:rPr lang="en-US" altLang="zh-TW" dirty="0" err="1" smtClean="0"/>
              <a:t>uni</a:t>
            </a:r>
            <a:r>
              <a:rPr lang="en-US" altLang="zh-TW" dirty="0" smtClean="0"/>
              <a:t>-gram</a:t>
            </a:r>
          </a:p>
          <a:p>
            <a:r>
              <a:rPr lang="zh-TW" altLang="en-US" dirty="0" smtClean="0"/>
              <a:t>來提取對潛在的錯誤字和糾正候選人字典。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大多數的中文檢測，是基於混亂集</a:t>
            </a:r>
            <a:r>
              <a:rPr lang="en-US" altLang="zh-TW" dirty="0" smtClean="0"/>
              <a:t>(</a:t>
            </a:r>
            <a:r>
              <a:rPr lang="zh-TW" altLang="en-US" dirty="0" smtClean="0"/>
              <a:t>容易搞混的一些詞庫集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和語言模型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近年來一些新的系統通常會結合一些自然語言處理的技術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lexicon </a:t>
            </a:r>
            <a:r>
              <a:rPr lang="zh-TW" altLang="en-US" dirty="0" smtClean="0"/>
              <a:t>辭典</a:t>
            </a:r>
          </a:p>
          <a:p>
            <a:r>
              <a:rPr lang="en-US" altLang="zh-TW" dirty="0" smtClean="0"/>
              <a:t>morpheme </a:t>
            </a:r>
            <a:r>
              <a:rPr lang="zh-TW" altLang="en-US" dirty="0" smtClean="0"/>
              <a:t>詞態</a:t>
            </a:r>
          </a:p>
          <a:p>
            <a:r>
              <a:rPr lang="en-US" altLang="zh-TW" dirty="0" smtClean="0"/>
              <a:t>generate </a:t>
            </a:r>
            <a:r>
              <a:rPr lang="zh-TW" altLang="en-US" dirty="0" smtClean="0"/>
              <a:t>產生</a:t>
            </a:r>
          </a:p>
          <a:p>
            <a:r>
              <a:rPr lang="en-US" altLang="zh-TW" dirty="0" smtClean="0"/>
              <a:t>validation </a:t>
            </a:r>
            <a:r>
              <a:rPr lang="zh-TW" altLang="en-US" dirty="0" smtClean="0"/>
              <a:t>驗證</a:t>
            </a:r>
          </a:p>
          <a:p>
            <a:r>
              <a:rPr lang="en-US" altLang="zh-TW" dirty="0" smtClean="0"/>
              <a:t>merge </a:t>
            </a:r>
            <a:r>
              <a:rPr lang="zh-TW" altLang="en-US" dirty="0" smtClean="0"/>
              <a:t>合併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系統架構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發現未知的字</a:t>
            </a:r>
          </a:p>
          <a:p>
            <a:r>
              <a:rPr lang="zh-TW" altLang="en-US" dirty="0" smtClean="0"/>
              <a:t>第一步驟需要將字做分割找出可能的錯字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EX : </a:t>
            </a:r>
            <a:r>
              <a:rPr lang="zh-TW" altLang="en-US" dirty="0" smtClean="0"/>
              <a:t>不怕措折地奮鬥</a:t>
            </a:r>
          </a:p>
          <a:p>
            <a:r>
              <a:rPr lang="zh-TW" altLang="en-US" dirty="0" smtClean="0"/>
              <a:t>“不</a:t>
            </a:r>
            <a:r>
              <a:rPr lang="en-US" altLang="zh-TW" dirty="0" smtClean="0"/>
              <a:t>() </a:t>
            </a:r>
            <a:r>
              <a:rPr lang="zh-TW" altLang="en-US" dirty="0" smtClean="0"/>
              <a:t>怕</a:t>
            </a:r>
            <a:r>
              <a:rPr lang="en-US" altLang="zh-TW" dirty="0" smtClean="0"/>
              <a:t>() </a:t>
            </a:r>
            <a:r>
              <a:rPr lang="zh-TW" altLang="en-US" dirty="0" smtClean="0"/>
              <a:t>措</a:t>
            </a:r>
            <a:r>
              <a:rPr lang="en-US" altLang="zh-TW" dirty="0" smtClean="0"/>
              <a:t>(?) </a:t>
            </a:r>
            <a:r>
              <a:rPr lang="zh-TW" altLang="en-US" dirty="0" smtClean="0"/>
              <a:t>折</a:t>
            </a:r>
            <a:r>
              <a:rPr lang="en-US" altLang="zh-TW" dirty="0" smtClean="0"/>
              <a:t>(?) </a:t>
            </a:r>
            <a:r>
              <a:rPr lang="zh-TW" altLang="en-US" dirty="0" smtClean="0"/>
              <a:t>地</a:t>
            </a:r>
            <a:r>
              <a:rPr lang="en-US" altLang="zh-TW" dirty="0" smtClean="0"/>
              <a:t>() </a:t>
            </a:r>
            <a:r>
              <a:rPr lang="zh-TW" altLang="en-US" dirty="0" smtClean="0"/>
              <a:t>奮鬥</a:t>
            </a:r>
            <a:r>
              <a:rPr lang="en-US" altLang="zh-TW" dirty="0" smtClean="0"/>
              <a:t>()”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那些</a:t>
            </a:r>
            <a:r>
              <a:rPr lang="en-US" altLang="zh-TW" dirty="0" smtClean="0"/>
              <a:t>?</a:t>
            </a:r>
            <a:r>
              <a:rPr lang="zh-TW" altLang="en-US" dirty="0" smtClean="0"/>
              <a:t>的地方就是未知單詞，然後把焦點放在</a:t>
            </a:r>
            <a:r>
              <a:rPr lang="en-US" altLang="zh-TW" dirty="0" smtClean="0"/>
              <a:t>?</a:t>
            </a:r>
            <a:r>
              <a:rPr lang="zh-TW" altLang="en-US" dirty="0" smtClean="0"/>
              <a:t>的地方，利用混亂字集和</a:t>
            </a:r>
            <a:r>
              <a:rPr lang="en-US" altLang="zh-TW" dirty="0" smtClean="0"/>
              <a:t>CKIP</a:t>
            </a:r>
            <a:r>
              <a:rPr lang="zh-TW" altLang="en-US" dirty="0" smtClean="0"/>
              <a:t>辭典去做檢測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三種容易讓人搞混的中文字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第一部分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差別在於多一點少一點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第二部分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每個字都有部分相同，且讀音不一定同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第三部分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讀音和字形相似，這種最容易被使用者搞混</a:t>
            </a:r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606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建立建議辭典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它們在做</a:t>
            </a:r>
            <a:r>
              <a:rPr lang="en-US" altLang="zh-TW" dirty="0" smtClean="0"/>
              <a:t>G1-WS</a:t>
            </a:r>
            <a:r>
              <a:rPr lang="zh-TW" altLang="en-US" dirty="0" smtClean="0"/>
              <a:t>的時候，第一步需要先建立潛在的錯字建議辭典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他們用</a:t>
            </a:r>
            <a:r>
              <a:rPr lang="en-US" altLang="zh-TW" dirty="0" err="1" smtClean="0"/>
              <a:t>google</a:t>
            </a:r>
            <a:r>
              <a:rPr lang="en-US" altLang="zh-TW" dirty="0" smtClean="0"/>
              <a:t> 1T </a:t>
            </a:r>
            <a:r>
              <a:rPr lang="en-US" altLang="zh-TW" dirty="0" err="1" smtClean="0"/>
              <a:t>uni</a:t>
            </a:r>
            <a:r>
              <a:rPr lang="en-US" altLang="zh-TW" dirty="0" smtClean="0"/>
              <a:t>-gram </a:t>
            </a:r>
            <a:r>
              <a:rPr lang="zh-TW" altLang="en-US" dirty="0" smtClean="0"/>
              <a:t>來找出相似的詞對，與將其作頻率的排序，用頻率高的取代頻率低的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但是這種建議很粗淺，會有很多的雜訊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所以他們需要做進階的篩選</a:t>
            </a:r>
          </a:p>
          <a:p>
            <a:r>
              <a:rPr lang="en-US" altLang="zh-TW" dirty="0" smtClean="0"/>
              <a:t>1)</a:t>
            </a:r>
            <a:r>
              <a:rPr lang="zh-TW" altLang="en-US" dirty="0" smtClean="0"/>
              <a:t>首先他們用分詞語料庫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2)</a:t>
            </a:r>
            <a:r>
              <a:rPr lang="zh-TW" altLang="en-US" dirty="0" smtClean="0"/>
              <a:t>然後他們將所有的字與建議的字作加總，如果</a:t>
            </a:r>
            <a:r>
              <a:rPr lang="en-US" altLang="zh-TW" dirty="0" err="1" smtClean="0"/>
              <a:t>freq</a:t>
            </a:r>
            <a:r>
              <a:rPr lang="en-US" altLang="zh-TW" dirty="0" smtClean="0"/>
              <a:t>(word)/</a:t>
            </a:r>
            <a:r>
              <a:rPr lang="en-US" altLang="zh-TW" dirty="0" err="1" smtClean="0"/>
              <a:t>freq</a:t>
            </a:r>
            <a:r>
              <a:rPr lang="en-US" altLang="zh-TW" dirty="0" smtClean="0"/>
              <a:t>(suggestion) &gt; 0.1</a:t>
            </a:r>
            <a:r>
              <a:rPr lang="zh-TW" altLang="en-US" dirty="0" smtClean="0"/>
              <a:t>，那他們忽略建議字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用</a:t>
            </a:r>
            <a:r>
              <a:rPr lang="en-US" altLang="zh-TW" dirty="0" smtClean="0"/>
              <a:t>n-gram </a:t>
            </a:r>
            <a:r>
              <a:rPr lang="zh-TW" altLang="en-US" dirty="0" smtClean="0"/>
              <a:t>做校正與驗證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基於錯誤的標記他們計算了這些字的包含潛在錯誤的頻率，他們選擇了詞頻最高的做替換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c : “</a:t>
            </a:r>
            <a:r>
              <a:rPr lang="zh-TW" altLang="en-US" dirty="0" smtClean="0"/>
              <a:t>也在一夕之門”</a:t>
            </a:r>
          </a:p>
          <a:p>
            <a:r>
              <a:rPr lang="en-US" altLang="zh-TW" dirty="0" smtClean="0"/>
              <a:t>L :   left</a:t>
            </a:r>
          </a:p>
          <a:p>
            <a:r>
              <a:rPr lang="en-US" altLang="zh-TW" dirty="0" smtClean="0"/>
              <a:t>R :   right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討論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最終結果還是有一些問題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recall problems: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1)</a:t>
                </a:r>
                <a:r>
                  <a:rPr lang="zh-TW" altLang="en-US" dirty="0" smtClean="0"/>
                  <a:t>一些要矯正的字，但是不再混亂集中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2)</a:t>
                </a:r>
                <a:r>
                  <a:rPr lang="zh-TW" altLang="en-US" dirty="0" smtClean="0"/>
                  <a:t>一些有爭議的</a:t>
                </a:r>
                <a:r>
                  <a:rPr lang="en-US" altLang="zh-TW" dirty="0" smtClean="0"/>
                  <a:t>"</a:t>
                </a:r>
                <a:r>
                  <a:rPr lang="zh-TW" altLang="en-US" dirty="0" smtClean="0"/>
                  <a:t>糊塗</a:t>
                </a:r>
                <a:r>
                  <a:rPr lang="en-US" altLang="zh-TW" dirty="0" smtClean="0"/>
                  <a:t>"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"</a:t>
                </a:r>
                <a:r>
                  <a:rPr lang="zh-TW" altLang="en-US" dirty="0" smtClean="0"/>
                  <a:t>胡塗</a:t>
                </a:r>
                <a:r>
                  <a:rPr lang="en-US" altLang="zh-TW" dirty="0" smtClean="0"/>
                  <a:t>"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[</a:t>
                </a:r>
                <a:r>
                  <a:rPr lang="zh-TW" altLang="en-US" dirty="0" smtClean="0"/>
                  <a:t>禁</a:t>
                </a:r>
                <a:r>
                  <a:rPr lang="en-US" altLang="zh-TW" dirty="0" smtClean="0"/>
                  <a:t>]</a:t>
                </a:r>
                <a:r>
                  <a:rPr lang="zh-TW" altLang="en-US" dirty="0" smtClean="0"/>
                  <a:t>不起、</a:t>
                </a:r>
                <a:r>
                  <a:rPr lang="en-US" altLang="zh-TW" dirty="0" smtClean="0"/>
                  <a:t>[</a:t>
                </a:r>
                <a:r>
                  <a:rPr lang="zh-TW" altLang="en-US" dirty="0" smtClean="0"/>
                  <a:t>經</a:t>
                </a:r>
                <a:r>
                  <a:rPr lang="en-US" altLang="zh-TW" dirty="0" smtClean="0"/>
                  <a:t>]</a:t>
                </a:r>
                <a:r>
                  <a:rPr lang="zh-TW" altLang="en-US" dirty="0" smtClean="0"/>
                  <a:t>不起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3)</a:t>
                </a:r>
                <a:r>
                  <a:rPr lang="zh-TW" altLang="en-US" dirty="0" smtClean="0"/>
                  <a:t>有一些不能區分的字對 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再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在</a:t>
                </a:r>
                <a:r>
                  <a:rPr lang="en-US" altLang="zh-TW" dirty="0" smtClean="0"/>
                  <a:t>),(</a:t>
                </a:r>
                <a:r>
                  <a:rPr lang="zh-TW" altLang="en-US" dirty="0" smtClean="0"/>
                  <a:t>得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的</a:t>
                </a:r>
                <a:r>
                  <a:rPr lang="en-US" altLang="zh-TW" dirty="0" smtClean="0"/>
                  <a:t>)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4)</a:t>
                </a:r>
                <a:r>
                  <a:rPr lang="zh-TW" altLang="en-US" dirty="0" smtClean="0"/>
                  <a:t>一些相關的詞，但是對應的沒有資訊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(“</a:t>
                </a:r>
                <a:r>
                  <a:rPr lang="zh-TW" altLang="en-US" dirty="0" smtClean="0"/>
                  <a:t>圈差” “圈叉”</a:t>
                </a:r>
                <a:r>
                  <a:rPr lang="en-US" altLang="zh-TW" dirty="0" smtClean="0"/>
                  <a:t>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(“</a:t>
                </a:r>
                <a:r>
                  <a:rPr lang="zh-TW" altLang="en-US" dirty="0" smtClean="0"/>
                  <a:t>二連罷”“二連霸”</a:t>
                </a:r>
                <a:r>
                  <a:rPr lang="en-US" altLang="zh-TW" dirty="0" smtClean="0"/>
                  <a:t>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假設有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個註解文字</a:t>
                </a:r>
                <a:r>
                  <a:rPr lang="en-US" altLang="zh-TW" sz="1200" i="0" smtClean="0">
                    <a:latin typeface="Cambria Math"/>
                  </a:rPr>
                  <a:t>〖</a:t>
                </a:r>
                <a:r>
                  <a:rPr lang="zh-TW" altLang="en-US" sz="1200" b="0" i="0" smtClean="0">
                    <a:latin typeface="Cambria Math"/>
                  </a:rPr>
                  <a:t> </a:t>
                </a:r>
                <a:r>
                  <a:rPr lang="en-US" altLang="zh-TW" sz="1200" b="0" i="0" smtClean="0">
                    <a:latin typeface="Cambria Math"/>
                  </a:rPr>
                  <a:t>𝐴</a:t>
                </a:r>
                <a:r>
                  <a:rPr lang="en-US" altLang="zh-TW" sz="1200" b="0" i="0" smtClean="0">
                    <a:latin typeface="Cambria Math"/>
                  </a:rPr>
                  <a:t>〗_</a:t>
                </a:r>
                <a:r>
                  <a:rPr lang="en-US" altLang="zh-TW" sz="1200" b="0" i="0" smtClean="0">
                    <a:latin typeface="Cambria Math"/>
                  </a:rPr>
                  <a:t>1~</a:t>
                </a:r>
                <a:r>
                  <a:rPr lang="en-US" altLang="zh-TW" sz="1200" i="0">
                    <a:latin typeface="Cambria Math"/>
                  </a:rPr>
                  <a:t>𝐴_</a:t>
                </a:r>
                <a:r>
                  <a:rPr lang="en-US" altLang="zh-TW" sz="1200" b="0" i="0" smtClean="0">
                    <a:latin typeface="Cambria Math"/>
                  </a:rPr>
                  <a:t>𝑋</a:t>
                </a:r>
                <a:r>
                  <a:rPr lang="zh-TW" altLang="en-US" dirty="0" smtClean="0"/>
                  <a:t>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 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）的候選字符圖像。</a:t>
                </a:r>
                <a:b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/>
                </a:r>
                <a:b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altLang="zh-TW" sz="1200" b="0" i="0" smtClean="0">
                    <a:latin typeface="Cambria Math"/>
                  </a:rPr>
                  <a:t>𝑛</a:t>
                </a:r>
                <a:r>
                  <a:rPr lang="en-US" altLang="zh-TW" sz="1200" b="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𝑖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圖像</a:t>
                </a:r>
                <a:r>
                  <a:rPr lang="en-US" altLang="zh-TW" sz="1200" i="0" smtClean="0">
                    <a:latin typeface="Cambria Math"/>
                  </a:rPr>
                  <a:t>〖</a:t>
                </a:r>
                <a:r>
                  <a:rPr lang="en-US" altLang="zh-TW" sz="1200" b="0" i="0" smtClean="0">
                    <a:latin typeface="Cambria Math"/>
                  </a:rPr>
                  <a:t>  </a:t>
                </a:r>
                <a:r>
                  <a:rPr lang="en-US" altLang="zh-TW" sz="1200" b="0" i="0" smtClean="0">
                    <a:latin typeface="Cambria Math"/>
                  </a:rPr>
                  <a:t>𝐶</a:t>
                </a:r>
                <a:r>
                  <a:rPr lang="en-US" altLang="zh-TW" sz="1200" b="0" i="0" smtClean="0">
                    <a:latin typeface="Cambria Math"/>
                  </a:rPr>
                  <a:t>〗_(</a:t>
                </a:r>
                <a:r>
                  <a:rPr lang="en-US" altLang="zh-TW" sz="1200" b="0" i="0" smtClean="0">
                    <a:latin typeface="Cambria Math"/>
                  </a:rPr>
                  <a:t>𝑖_1 </a:t>
                </a:r>
                <a:r>
                  <a:rPr lang="en-US" altLang="zh-TW" sz="1200" b="0" i="0" smtClean="0">
                    <a:latin typeface="Cambria Math"/>
                  </a:rPr>
                  <a:t>)</a:t>
                </a:r>
                <a:r>
                  <a:rPr lang="en-US" altLang="zh-TW" sz="1200" dirty="0" smtClean="0"/>
                  <a:t>~ </a:t>
                </a:r>
                <a:r>
                  <a:rPr lang="en-US" altLang="zh-TW" sz="1200" i="0">
                    <a:latin typeface="Cambria Math"/>
                  </a:rPr>
                  <a:t>𝐶_(𝑖_</a:t>
                </a:r>
                <a:r>
                  <a:rPr lang="en-US" altLang="zh-TW" sz="1200" b="0" i="0" smtClean="0">
                    <a:latin typeface="Cambria Math"/>
                  </a:rPr>
                  <a:t>𝑛𝑖 </a:t>
                </a:r>
                <a:r>
                  <a:rPr lang="en-US" altLang="zh-TW" sz="1200" b="0" i="0">
                    <a:latin typeface="Cambria Math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的書法字圖像是在註釋字符𝐴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 。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張圖是在講同一個字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以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字舉例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個候選字，他有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離、雖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&gt;X=2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但是有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-&gt;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雖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-&gt;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精度問題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他們注重在混亂集和</a:t>
                </a:r>
                <a:r>
                  <a:rPr lang="en-US" altLang="zh-TW" dirty="0" smtClean="0"/>
                  <a:t>n-gram</a:t>
                </a:r>
                <a:r>
                  <a:rPr lang="zh-TW" altLang="en-US" dirty="0" smtClean="0"/>
                  <a:t>語言模型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1)</a:t>
                </a:r>
                <a:r>
                  <a:rPr lang="zh-TW" altLang="en-US" dirty="0" smtClean="0"/>
                  <a:t>有很多不相關的字符在混亂集之中。需要找出一些方法過濾掉這些不相干的字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2)</a:t>
                </a:r>
                <a:r>
                  <a:rPr lang="zh-TW" altLang="en-US" dirty="0" smtClean="0"/>
                  <a:t>需要開發一個更好的</a:t>
                </a:r>
                <a:r>
                  <a:rPr lang="en-US" altLang="zh-TW" dirty="0" smtClean="0"/>
                  <a:t>n-gram</a:t>
                </a:r>
                <a:r>
                  <a:rPr lang="zh-TW" altLang="en-US" smtClean="0"/>
                  <a:t>語言模型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假設有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個註解文字</a:t>
                </a:r>
                <a:r>
                  <a:rPr lang="en-US" altLang="zh-TW" sz="1200" i="0" smtClean="0">
                    <a:latin typeface="Cambria Math"/>
                  </a:rPr>
                  <a:t>〖</a:t>
                </a:r>
                <a:r>
                  <a:rPr lang="zh-TW" altLang="en-US" sz="1200" b="0" i="0" smtClean="0">
                    <a:latin typeface="Cambria Math"/>
                  </a:rPr>
                  <a:t> </a:t>
                </a:r>
                <a:r>
                  <a:rPr lang="en-US" altLang="zh-TW" sz="1200" b="0" i="0" smtClean="0">
                    <a:latin typeface="Cambria Math"/>
                  </a:rPr>
                  <a:t>𝐴</a:t>
                </a:r>
                <a:r>
                  <a:rPr lang="en-US" altLang="zh-TW" sz="1200" b="0" i="0" smtClean="0">
                    <a:latin typeface="Cambria Math"/>
                  </a:rPr>
                  <a:t>〗_</a:t>
                </a:r>
                <a:r>
                  <a:rPr lang="en-US" altLang="zh-TW" sz="1200" b="0" i="0" smtClean="0">
                    <a:latin typeface="Cambria Math"/>
                  </a:rPr>
                  <a:t>1~</a:t>
                </a:r>
                <a:r>
                  <a:rPr lang="en-US" altLang="zh-TW" sz="1200" i="0">
                    <a:latin typeface="Cambria Math"/>
                  </a:rPr>
                  <a:t>𝐴_</a:t>
                </a:r>
                <a:r>
                  <a:rPr lang="en-US" altLang="zh-TW" sz="1200" b="0" i="0" smtClean="0">
                    <a:latin typeface="Cambria Math"/>
                  </a:rPr>
                  <a:t>𝑋</a:t>
                </a:r>
                <a:r>
                  <a:rPr lang="zh-TW" altLang="en-US" dirty="0" smtClean="0"/>
                  <a:t>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 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）的候選字符圖像。</a:t>
                </a:r>
                <a:b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/>
                </a:r>
                <a:b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altLang="zh-TW" sz="1200" b="0" i="0" smtClean="0">
                    <a:latin typeface="Cambria Math"/>
                  </a:rPr>
                  <a:t>𝑛</a:t>
                </a:r>
                <a:r>
                  <a:rPr lang="en-US" altLang="zh-TW" sz="1200" b="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𝑖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圖像</a:t>
                </a:r>
                <a:r>
                  <a:rPr lang="en-US" altLang="zh-TW" sz="1200" i="0" smtClean="0">
                    <a:latin typeface="Cambria Math"/>
                  </a:rPr>
                  <a:t>〖</a:t>
                </a:r>
                <a:r>
                  <a:rPr lang="en-US" altLang="zh-TW" sz="1200" b="0" i="0" smtClean="0">
                    <a:latin typeface="Cambria Math"/>
                  </a:rPr>
                  <a:t>  </a:t>
                </a:r>
                <a:r>
                  <a:rPr lang="en-US" altLang="zh-TW" sz="1200" b="0" i="0" smtClean="0">
                    <a:latin typeface="Cambria Math"/>
                  </a:rPr>
                  <a:t>𝐶</a:t>
                </a:r>
                <a:r>
                  <a:rPr lang="en-US" altLang="zh-TW" sz="1200" b="0" i="0" smtClean="0">
                    <a:latin typeface="Cambria Math"/>
                  </a:rPr>
                  <a:t>〗_(</a:t>
                </a:r>
                <a:r>
                  <a:rPr lang="en-US" altLang="zh-TW" sz="1200" b="0" i="0" smtClean="0">
                    <a:latin typeface="Cambria Math"/>
                  </a:rPr>
                  <a:t>𝑖_1 </a:t>
                </a:r>
                <a:r>
                  <a:rPr lang="en-US" altLang="zh-TW" sz="1200" b="0" i="0" smtClean="0">
                    <a:latin typeface="Cambria Math"/>
                  </a:rPr>
                  <a:t>)</a:t>
                </a:r>
                <a:r>
                  <a:rPr lang="en-US" altLang="zh-TW" sz="1200" dirty="0" smtClean="0"/>
                  <a:t>~ </a:t>
                </a:r>
                <a:r>
                  <a:rPr lang="en-US" altLang="zh-TW" sz="1200" i="0">
                    <a:latin typeface="Cambria Math"/>
                  </a:rPr>
                  <a:t>𝐶_(𝑖_</a:t>
                </a:r>
                <a:r>
                  <a:rPr lang="en-US" altLang="zh-TW" sz="1200" b="0" i="0" smtClean="0">
                    <a:latin typeface="Cambria Math"/>
                  </a:rPr>
                  <a:t>𝑛𝑖 </a:t>
                </a:r>
                <a:r>
                  <a:rPr lang="en-US" altLang="zh-TW" sz="1200" b="0" i="0">
                    <a:latin typeface="Cambria Math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的書法字圖像是在註釋字符𝐴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 。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張圖是在講同一個字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以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字舉例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個候選字，他有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離、雖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&gt;X=2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但是有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-&gt;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雖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-&gt;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THE AMERICAN SOCIETY FOR INFORMATION SCIENCE.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869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中文不像英文有空白分割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且每個中文字都有他的意義，但如果放在句子中意思又可能不太一樣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時間打錯為時閒，但時、閒兩個字都有他的意思，但如果把兩個字放在一起那他就是錯字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在中國拼寫檢查，它不能被假定文本有沒有錯誤。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細部切割可以分為</a:t>
            </a:r>
            <a:r>
              <a:rPr lang="en-US" altLang="zh-TW" dirty="0" smtClean="0"/>
              <a:t>4</a:t>
            </a:r>
            <a:r>
              <a:rPr lang="zh-TW" altLang="en-US" dirty="0" smtClean="0"/>
              <a:t>種錯誤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相同拼音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相似字形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因為相似的辭意而字符的誤用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輸入法所造成的錯誤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分割過程和系統的互動模型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第一步是先將句字做切割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標點符號做分段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有些句子包含符號，字母符號和數字。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這些類型的字符被跳過而不檢查，並作為異常的符號，可以進一步劃分成句短語。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為了減少誤報，他們將最多使用的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個常用字剔除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錯字校正不像文字翻譯或語意，有時候不需要為了拼字檢查而做獨特的細分解決方案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我們可以用圖形處理的方法，但是對於</a:t>
            </a:r>
            <a:r>
              <a:rPr lang="en-US" altLang="zh-TW" dirty="0" smtClean="0"/>
              <a:t>22000</a:t>
            </a:r>
            <a:r>
              <a:rPr lang="zh-TW" altLang="en-US" dirty="0" smtClean="0"/>
              <a:t>個中文字來說，處理會相當耗時，必須處理到約</a:t>
            </a:r>
            <a:r>
              <a:rPr lang="en-US" altLang="zh-TW" dirty="0" smtClean="0"/>
              <a:t>4.9</a:t>
            </a:r>
            <a:r>
              <a:rPr lang="zh-TW" altLang="en-US" dirty="0" smtClean="0"/>
              <a:t>億次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在台灣教育部提供的</a:t>
            </a:r>
            <a:r>
              <a:rPr lang="en-US" altLang="zh-TW" dirty="0" smtClean="0"/>
              <a:t>5000</a:t>
            </a:r>
            <a:r>
              <a:rPr lang="zh-TW" altLang="en-US" dirty="0" smtClean="0"/>
              <a:t>常用字，需要處理</a:t>
            </a:r>
            <a:r>
              <a:rPr lang="en-US" altLang="zh-TW" dirty="0" smtClean="0"/>
              <a:t>2500</a:t>
            </a:r>
            <a:r>
              <a:rPr lang="zh-TW" altLang="en-US" dirty="0" smtClean="0"/>
              <a:t>萬次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所以需要適當的移動位置，來尋找共同的部分來使的圖像處理的方式更有效率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4733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根據字典做斷詞法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字符構成的詞有比較高的權重，所以分割出來會是 的</a:t>
            </a:r>
            <a:r>
              <a:rPr lang="en-US" altLang="zh-TW" dirty="0" smtClean="0"/>
              <a:t>"</a:t>
            </a:r>
            <a:r>
              <a:rPr lang="zh-TW" altLang="en-US" dirty="0" smtClean="0"/>
              <a:t>確實</a:t>
            </a:r>
            <a:r>
              <a:rPr lang="en-US" altLang="zh-TW" dirty="0" smtClean="0"/>
              <a:t>"</a:t>
            </a:r>
            <a:r>
              <a:rPr lang="zh-TW" altLang="en-US" dirty="0" smtClean="0"/>
              <a:t>而不是</a:t>
            </a:r>
            <a:r>
              <a:rPr lang="en-US" altLang="zh-TW" dirty="0" smtClean="0"/>
              <a:t>"</a:t>
            </a:r>
            <a:r>
              <a:rPr lang="zh-TW" altLang="en-US" dirty="0" smtClean="0"/>
              <a:t>的確</a:t>
            </a:r>
            <a:r>
              <a:rPr lang="en-US" altLang="zh-TW" dirty="0" smtClean="0"/>
              <a:t>"</a:t>
            </a:r>
            <a:r>
              <a:rPr lang="zh-TW" altLang="en-US" dirty="0" smtClean="0"/>
              <a:t>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啟發式的尋找最佳的分割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從理論上說，中國字符的任何序列都能形成一個單詞，如果不知道的話，也算。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對一個短詞來說，如果詞的最大限制長度為</a:t>
            </a:r>
            <a:r>
              <a:rPr lang="en-US" altLang="zh-TW" dirty="0" smtClean="0"/>
              <a:t>M</a:t>
            </a:r>
            <a:r>
              <a:rPr lang="zh-TW" altLang="en-US" dirty="0" smtClean="0"/>
              <a:t>，那將會有</a:t>
            </a:r>
            <a:r>
              <a:rPr lang="en-US" altLang="zh-TW" dirty="0" smtClean="0"/>
              <a:t>M</a:t>
            </a:r>
            <a:r>
              <a:rPr lang="zh-TW" altLang="en-US" dirty="0" smtClean="0"/>
              <a:t>種可能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EX: </a:t>
            </a:r>
            <a:r>
              <a:rPr lang="zh-TW" altLang="en-US" dirty="0" smtClean="0"/>
              <a:t>天鵝湖是 </a:t>
            </a:r>
            <a:r>
              <a:rPr lang="en-US" altLang="zh-TW" dirty="0" smtClean="0"/>
              <a:t>,m = 3</a:t>
            </a:r>
          </a:p>
          <a:p>
            <a:r>
              <a:rPr lang="en-US" altLang="zh-TW" dirty="0" smtClean="0"/>
              <a:t>&gt;</a:t>
            </a:r>
            <a:r>
              <a:rPr lang="zh-TW" altLang="en-US" dirty="0" smtClean="0"/>
              <a:t>天鵝湖</a:t>
            </a:r>
          </a:p>
          <a:p>
            <a:r>
              <a:rPr lang="en-US" altLang="zh-TW" dirty="0" smtClean="0"/>
              <a:t>&gt;</a:t>
            </a:r>
            <a:r>
              <a:rPr lang="zh-TW" altLang="en-US" dirty="0" smtClean="0"/>
              <a:t>天鵝</a:t>
            </a:r>
          </a:p>
          <a:p>
            <a:r>
              <a:rPr lang="en-US" altLang="zh-TW" dirty="0" smtClean="0"/>
              <a:t>&gt;</a:t>
            </a:r>
            <a:r>
              <a:rPr lang="zh-TW" altLang="en-US" dirty="0" smtClean="0"/>
              <a:t>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最大跌代組合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所有的話的長度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𝑀𝑎𝑥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〗 _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𝑊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少，而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是在當前迭代認為網絡第一個字符。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也就是說，如果遇到的六個或更多個字符的單詞，該單詞將被選擇作為該次迭代的結果。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結果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精確性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它們使用</a:t>
                </a:r>
                <a:r>
                  <a:rPr lang="en-US" altLang="zh-TW" dirty="0" smtClean="0"/>
                  <a:t>100</a:t>
                </a:r>
                <a:r>
                  <a:rPr lang="zh-TW" altLang="en-US" dirty="0" smtClean="0"/>
                  <a:t>個有歧異的句子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68</a:t>
                </a:r>
                <a:r>
                  <a:rPr lang="zh-TW" altLang="en-US" dirty="0" smtClean="0"/>
                  <a:t>個用兩種方法可以正確做出矯正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5</a:t>
                </a:r>
                <a:r>
                  <a:rPr lang="zh-TW" altLang="en-US" dirty="0" smtClean="0"/>
                  <a:t>種兩個都不行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假設有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個註解文字</a:t>
                </a:r>
                <a:r>
                  <a:rPr lang="en-US" altLang="zh-TW" sz="1200" i="0" smtClean="0">
                    <a:latin typeface="Cambria Math"/>
                  </a:rPr>
                  <a:t>〖</a:t>
                </a:r>
                <a:r>
                  <a:rPr lang="zh-TW" altLang="en-US" sz="1200" b="0" i="0" smtClean="0">
                    <a:latin typeface="Cambria Math"/>
                  </a:rPr>
                  <a:t> </a:t>
                </a:r>
                <a:r>
                  <a:rPr lang="en-US" altLang="zh-TW" sz="1200" b="0" i="0" smtClean="0">
                    <a:latin typeface="Cambria Math"/>
                  </a:rPr>
                  <a:t>𝐴</a:t>
                </a:r>
                <a:r>
                  <a:rPr lang="en-US" altLang="zh-TW" sz="1200" b="0" i="0" smtClean="0">
                    <a:latin typeface="Cambria Math"/>
                  </a:rPr>
                  <a:t>〗_</a:t>
                </a:r>
                <a:r>
                  <a:rPr lang="en-US" altLang="zh-TW" sz="1200" b="0" i="0" smtClean="0">
                    <a:latin typeface="Cambria Math"/>
                  </a:rPr>
                  <a:t>1~</a:t>
                </a:r>
                <a:r>
                  <a:rPr lang="en-US" altLang="zh-TW" sz="1200" i="0">
                    <a:latin typeface="Cambria Math"/>
                  </a:rPr>
                  <a:t>𝐴_</a:t>
                </a:r>
                <a:r>
                  <a:rPr lang="en-US" altLang="zh-TW" sz="1200" b="0" i="0" smtClean="0">
                    <a:latin typeface="Cambria Math"/>
                  </a:rPr>
                  <a:t>𝑋</a:t>
                </a:r>
                <a:r>
                  <a:rPr lang="zh-TW" altLang="en-US" dirty="0" smtClean="0"/>
                  <a:t>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（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 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）的候選字符圖像。</a:t>
                </a:r>
                <a:b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/>
                </a:r>
                <a:b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altLang="zh-TW" sz="1200" b="0" i="0" smtClean="0">
                    <a:latin typeface="Cambria Math"/>
                  </a:rPr>
                  <a:t>𝑛</a:t>
                </a:r>
                <a:r>
                  <a:rPr lang="en-US" altLang="zh-TW" sz="1200" b="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𝑖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圖像</a:t>
                </a:r>
                <a:r>
                  <a:rPr lang="en-US" altLang="zh-TW" sz="1200" i="0" smtClean="0">
                    <a:latin typeface="Cambria Math"/>
                  </a:rPr>
                  <a:t>〖</a:t>
                </a:r>
                <a:r>
                  <a:rPr lang="en-US" altLang="zh-TW" sz="1200" b="0" i="0" smtClean="0">
                    <a:latin typeface="Cambria Math"/>
                  </a:rPr>
                  <a:t>  </a:t>
                </a:r>
                <a:r>
                  <a:rPr lang="en-US" altLang="zh-TW" sz="1200" b="0" i="0" smtClean="0">
                    <a:latin typeface="Cambria Math"/>
                  </a:rPr>
                  <a:t>𝐶</a:t>
                </a:r>
                <a:r>
                  <a:rPr lang="en-US" altLang="zh-TW" sz="1200" b="0" i="0" smtClean="0">
                    <a:latin typeface="Cambria Math"/>
                  </a:rPr>
                  <a:t>〗_(</a:t>
                </a:r>
                <a:r>
                  <a:rPr lang="en-US" altLang="zh-TW" sz="1200" b="0" i="0" smtClean="0">
                    <a:latin typeface="Cambria Math"/>
                  </a:rPr>
                  <a:t>𝑖_1 </a:t>
                </a:r>
                <a:r>
                  <a:rPr lang="en-US" altLang="zh-TW" sz="1200" b="0" i="0" smtClean="0">
                    <a:latin typeface="Cambria Math"/>
                  </a:rPr>
                  <a:t>)</a:t>
                </a:r>
                <a:r>
                  <a:rPr lang="en-US" altLang="zh-TW" sz="1200" dirty="0" smtClean="0"/>
                  <a:t>~ </a:t>
                </a:r>
                <a:r>
                  <a:rPr lang="en-US" altLang="zh-TW" sz="1200" i="0">
                    <a:latin typeface="Cambria Math"/>
                  </a:rPr>
                  <a:t>𝐶_(𝑖_</a:t>
                </a:r>
                <a:r>
                  <a:rPr lang="en-US" altLang="zh-TW" sz="1200" b="0" i="0" smtClean="0">
                    <a:latin typeface="Cambria Math"/>
                  </a:rPr>
                  <a:t>𝑛𝑖 </a:t>
                </a:r>
                <a:r>
                  <a:rPr lang="en-US" altLang="zh-TW" sz="1200" b="0" i="0">
                    <a:latin typeface="Cambria Math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的書法字圖像是在註釋字符𝐴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 。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張圖是在講同一個字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以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字舉例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個候選字，他有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離、雖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&gt;X=2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但是有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離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-&gt;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A(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雖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有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TW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個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-&gt;</a:t>
                </a:r>
                <a:r>
                  <a:rPr lang="en-US" altLang="zh-TW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dirty="0" smtClean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9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我們可以發現有些字的部分是相同的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像頸跟勁做邊是一樣的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46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中文字編碼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中文字的倉頡編碼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倉頡是利用中文</a:t>
            </a:r>
            <a:r>
              <a:rPr lang="en-US" altLang="zh-TW" dirty="0" smtClean="0"/>
              <a:t>24</a:t>
            </a:r>
            <a:r>
              <a:rPr lang="zh-TW" altLang="en-US" dirty="0" smtClean="0"/>
              <a:t>個字符的基本要素，並使用一套規則分解中文字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92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每個中文字都可被分解為倉頡序列，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這些元素都是這個字的重要組成部分。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倉頡法不適合用在只有些微差別的字上面 </a:t>
            </a:r>
            <a:r>
              <a:rPr lang="en-US" altLang="zh-TW" dirty="0" smtClean="0"/>
              <a:t>EX: </a:t>
            </a:r>
            <a:r>
              <a:rPr lang="zh-TW" altLang="en-US" dirty="0" smtClean="0"/>
              <a:t>士土工干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倉頡碼是已經被簡化處理過，方便使用者輸入，所以最長不超過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個符號來代表一個字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簡化導致字符與實際看起來相差甚遠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36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關於中文圖形的結構可以拆解</a:t>
            </a:r>
          </a:p>
          <a:p>
            <a:r>
              <a:rPr lang="zh-TW" altLang="en-US" dirty="0" smtClean="0"/>
              <a:t>例如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垂直</a:t>
            </a:r>
            <a:r>
              <a:rPr lang="en-US" altLang="zh-TW" dirty="0" smtClean="0"/>
              <a:t>)</a:t>
            </a:r>
            <a:r>
              <a:rPr lang="zh-TW" altLang="en-US" dirty="0" smtClean="0"/>
              <a:t>盅 </a:t>
            </a:r>
            <a:r>
              <a:rPr lang="en-US" altLang="zh-TW" dirty="0" smtClean="0"/>
              <a:t>--&gt; </a:t>
            </a:r>
            <a:r>
              <a:rPr lang="zh-TW" altLang="en-US" dirty="0" smtClean="0"/>
              <a:t>中皿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水平</a:t>
            </a:r>
            <a:r>
              <a:rPr lang="en-US" altLang="zh-TW" dirty="0" smtClean="0"/>
              <a:t>)</a:t>
            </a:r>
            <a:r>
              <a:rPr lang="zh-TW" altLang="en-US" dirty="0" smtClean="0"/>
              <a:t>現 </a:t>
            </a:r>
            <a:r>
              <a:rPr lang="en-US" altLang="zh-TW" dirty="0" smtClean="0"/>
              <a:t>--&gt; </a:t>
            </a:r>
            <a:r>
              <a:rPr lang="zh-TW" altLang="en-US" dirty="0" smtClean="0"/>
              <a:t>王見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封閉</a:t>
            </a:r>
            <a:r>
              <a:rPr lang="en-US" altLang="zh-TW" dirty="0" smtClean="0"/>
              <a:t>)</a:t>
            </a:r>
            <a:r>
              <a:rPr lang="zh-TW" altLang="en-US" dirty="0" smtClean="0"/>
              <a:t>囚 </a:t>
            </a:r>
            <a:r>
              <a:rPr lang="en-US" altLang="zh-TW" dirty="0" smtClean="0"/>
              <a:t>--&gt; </a:t>
            </a:r>
            <a:r>
              <a:rPr lang="zh-TW" altLang="en-US" dirty="0" smtClean="0"/>
              <a:t>人口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因此可以考慮，分解位置、共享組件數量來確定字的相似程度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741A-508E-4A91-9E74-9D957C56115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28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anli7.net/a/JAVAbiancheng/ANT/20121206/266910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05362" y="5356328"/>
            <a:ext cx="1897062" cy="979414"/>
          </a:xfrm>
        </p:spPr>
        <p:txBody>
          <a:bodyPr/>
          <a:lstStyle/>
          <a:p>
            <a:r>
              <a:rPr lang="en-US" altLang="zh-TW" dirty="0"/>
              <a:t>Chao-Lin </a:t>
            </a:r>
            <a:r>
              <a:rPr lang="en-US" altLang="zh-TW" dirty="0" smtClean="0"/>
              <a:t>Liu</a:t>
            </a:r>
          </a:p>
          <a:p>
            <a:r>
              <a:rPr lang="en-US" altLang="zh-TW" dirty="0"/>
              <a:t>Jen-Hsiang Lin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426" y="908720"/>
            <a:ext cx="7680960" cy="1554831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Using Structural Information 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for </a:t>
            </a:r>
            <a:r>
              <a:rPr lang="en-US" altLang="zh-TW" sz="2800" dirty="0"/>
              <a:t>Identifying Similar Chinese Characters 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078111" y="5706834"/>
            <a:ext cx="286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Department of Computer </a:t>
            </a:r>
            <a:r>
              <a:rPr lang="en-US" altLang="zh-TW" sz="1400" dirty="0" smtClean="0"/>
              <a:t>Science</a:t>
            </a:r>
          </a:p>
          <a:p>
            <a:r>
              <a:rPr lang="en-US" altLang="zh-TW" sz="1400" dirty="0" smtClean="0"/>
              <a:t>National </a:t>
            </a:r>
            <a:r>
              <a:rPr lang="en-US" altLang="zh-TW" sz="1400" dirty="0" err="1"/>
              <a:t>Chengchi</a:t>
            </a:r>
            <a:r>
              <a:rPr lang="en-US" altLang="zh-TW" sz="1400" dirty="0"/>
              <a:t> University</a:t>
            </a:r>
            <a:endParaRPr lang="zh-TW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6588224" y="2492896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HLT’</a:t>
            </a:r>
            <a:r>
              <a:rPr lang="zh-TW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zh-TW" b="1" dirty="0" smtClean="0">
                <a:solidFill>
                  <a:srgbClr val="FFFF00"/>
                </a:solidFill>
              </a:rPr>
              <a:t>08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 box in a layout indicates a component in a character, and there can be at most three components in a character. </a:t>
            </a:r>
            <a:endParaRPr lang="zh-TW" altLang="en-US" sz="2400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Conclusions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9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3726"/>
            <a:ext cx="6064540" cy="318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Conclusions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10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4968552" cy="516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 err="1"/>
              <a:t>Cangjie</a:t>
            </a:r>
            <a:r>
              <a:rPr lang="en-US" altLang="zh-TW" sz="2400" dirty="0"/>
              <a:t> codes for some characters, particular those simple ones, were not assigned without ambiguous principles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r>
              <a:rPr lang="zh-TW" altLang="en-US" sz="4400" dirty="0"/>
              <a:t>“分” </a:t>
            </a:r>
            <a:endParaRPr lang="en-US" altLang="zh-TW" sz="4400" dirty="0" smtClean="0"/>
          </a:p>
          <a:p>
            <a:endParaRPr lang="zh-TW" altLang="en-US" sz="4400" dirty="0" smtClean="0"/>
          </a:p>
          <a:p>
            <a:r>
              <a:rPr lang="zh-TW" altLang="en-US" sz="4400" dirty="0" smtClean="0"/>
              <a:t>“兑”</a:t>
            </a:r>
            <a:endParaRPr lang="zh-TW" altLang="en-US" sz="4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Drawbacks of Using the </a:t>
            </a:r>
            <a:r>
              <a:rPr lang="en-US" altLang="zh-TW" dirty="0" err="1"/>
              <a:t>Cangjie</a:t>
            </a:r>
            <a:r>
              <a:rPr lang="en-US" altLang="zh-TW" dirty="0"/>
              <a:t> Codes </a:t>
            </a:r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Conclusions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11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1152128" cy="116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1152128" cy="116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In this paper </a:t>
            </a:r>
            <a:r>
              <a:rPr lang="en-US" altLang="zh-TW" sz="2400" dirty="0"/>
              <a:t>adopt the </a:t>
            </a:r>
            <a:r>
              <a:rPr lang="en-US" altLang="zh-TW" sz="2400" dirty="0" err="1"/>
              <a:t>Cangjie</a:t>
            </a:r>
            <a:r>
              <a:rPr lang="en-US" altLang="zh-TW" sz="2400" dirty="0"/>
              <a:t> alphabet to encode Chinese characters, but choose not to simplify the code sequences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and </a:t>
            </a:r>
            <a:r>
              <a:rPr lang="en-US" altLang="zh-TW" sz="2400" dirty="0"/>
              <a:t>annotate the characters with the layout information of their components. 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resulting method is not perfect, but allows us to find visually similar characters more efficient than employing the image-based methods. </a:t>
            </a:r>
            <a:endParaRPr lang="zh-TW" altLang="en-US" sz="2400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Conclusions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12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23928" y="4770730"/>
            <a:ext cx="2183982" cy="2087270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Yuan Lin</a:t>
            </a:r>
            <a:endParaRPr lang="en-US" altLang="zh-TW" dirty="0" smtClean="0"/>
          </a:p>
          <a:p>
            <a:r>
              <a:rPr lang="en-US" altLang="zh-TW" dirty="0" err="1"/>
              <a:t>Jiangqin</a:t>
            </a:r>
            <a:r>
              <a:rPr lang="en-US" altLang="zh-TW" dirty="0"/>
              <a:t> </a:t>
            </a:r>
            <a:r>
              <a:rPr lang="en-US" altLang="zh-TW" dirty="0" smtClean="0"/>
              <a:t>Wu</a:t>
            </a:r>
          </a:p>
          <a:p>
            <a:r>
              <a:rPr lang="en-US" altLang="zh-TW" dirty="0" err="1"/>
              <a:t>Pengcheng</a:t>
            </a:r>
            <a:r>
              <a:rPr lang="en-US" altLang="zh-TW" dirty="0"/>
              <a:t> </a:t>
            </a:r>
            <a:r>
              <a:rPr lang="en-US" altLang="zh-TW" dirty="0" err="1" smtClean="0"/>
              <a:t>Gao</a:t>
            </a:r>
            <a:endParaRPr lang="en-US" altLang="zh-TW" dirty="0" smtClean="0"/>
          </a:p>
          <a:p>
            <a:r>
              <a:rPr lang="en-US" altLang="zh-TW" dirty="0"/>
              <a:t>Yang Xia</a:t>
            </a:r>
          </a:p>
          <a:p>
            <a:r>
              <a:rPr lang="en-US" altLang="zh-TW" dirty="0" err="1"/>
              <a:t>Tianjiao</a:t>
            </a:r>
            <a:r>
              <a:rPr lang="en-US" altLang="zh-TW" dirty="0"/>
              <a:t> Mao 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426" y="908720"/>
            <a:ext cx="7680960" cy="1554831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LSH-Based Large Scale Chinese Calligraphic  </a:t>
            </a:r>
            <a:br>
              <a:rPr lang="en-US" altLang="zh-TW" sz="2800" dirty="0"/>
            </a:br>
            <a:r>
              <a:rPr lang="en-US" altLang="zh-TW" sz="2800" dirty="0"/>
              <a:t>Character Recognition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078111" y="5706834"/>
            <a:ext cx="286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College of Computer </a:t>
            </a:r>
            <a:r>
              <a:rPr lang="en-US" altLang="zh-TW" sz="1400" dirty="0" smtClean="0"/>
              <a:t>Science </a:t>
            </a:r>
          </a:p>
          <a:p>
            <a:r>
              <a:rPr lang="en-US" altLang="zh-TW" sz="1400" dirty="0"/>
              <a:t>Zhejiang University Hangzhou</a:t>
            </a:r>
            <a:endParaRPr lang="zh-TW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6660232" y="2492896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FF00"/>
                </a:solidFill>
              </a:rPr>
              <a:t>JCDL’13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Nowadays more and more calligraphic works are digitized, preserved and exhibited in digital libraries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But, for common users sometimes recognizing some of the calligraphic characters is somewhat difficult. 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65" y="4350117"/>
            <a:ext cx="5341224" cy="156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835696" y="4530665"/>
            <a:ext cx="603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1)</a:t>
            </a:r>
            <a:r>
              <a:rPr lang="zh-TW" altLang="en-US" dirty="0" smtClean="0"/>
              <a:t>風</a:t>
            </a:r>
            <a:endParaRPr lang="en-US" altLang="zh-TW" dirty="0" smtClean="0"/>
          </a:p>
          <a:p>
            <a:r>
              <a:rPr lang="en-US" altLang="zh-TW" dirty="0" smtClean="0"/>
              <a:t>2)</a:t>
            </a:r>
            <a:r>
              <a:rPr lang="zh-TW" altLang="en-US" dirty="0" smtClean="0"/>
              <a:t>有</a:t>
            </a:r>
            <a:endParaRPr lang="en-US" altLang="zh-TW" dirty="0" smtClean="0"/>
          </a:p>
          <a:p>
            <a:r>
              <a:rPr lang="en-US" altLang="zh-TW" dirty="0" smtClean="0"/>
              <a:t>3)</a:t>
            </a:r>
            <a:r>
              <a:rPr lang="zh-TW" altLang="en-US" dirty="0" smtClean="0"/>
              <a:t>類</a:t>
            </a:r>
            <a:endParaRPr lang="en-US" altLang="zh-TW" dirty="0" smtClean="0"/>
          </a:p>
          <a:p>
            <a:r>
              <a:rPr lang="en-US" altLang="zh-TW" dirty="0" smtClean="0"/>
              <a:t>4)</a:t>
            </a:r>
            <a:r>
              <a:rPr lang="zh-TW" altLang="en-US" dirty="0" smtClean="0"/>
              <a:t>長</a:t>
            </a:r>
            <a:endParaRPr lang="zh-TW" altLang="en-US" dirty="0"/>
          </a:p>
        </p:txBody>
      </p:sp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This paper </a:t>
            </a:r>
            <a:r>
              <a:rPr lang="en-US" altLang="zh-TW" sz="2400" dirty="0"/>
              <a:t>used commercial software </a:t>
            </a:r>
            <a:r>
              <a:rPr lang="en-US" altLang="zh-TW" sz="2400" dirty="0" err="1" smtClean="0"/>
              <a:t>Hanvon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漢王</a:t>
            </a:r>
            <a:r>
              <a:rPr lang="en-US" altLang="zh-TW" sz="2400" dirty="0" smtClean="0"/>
              <a:t>) </a:t>
            </a:r>
            <a:r>
              <a:rPr lang="en-US" altLang="zh-TW" sz="2400" dirty="0"/>
              <a:t>to recognize 100 binary character images randomly selected from the Internet, only seven of these characters were correctly recognized. 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2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93" y="3556367"/>
            <a:ext cx="7292416" cy="147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 OCR technology is not suitable for Chinese calligraphic recognition. 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This </a:t>
            </a:r>
            <a:r>
              <a:rPr lang="en-US" altLang="zh-TW" sz="2400" dirty="0"/>
              <a:t>is mainly due to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2"/>
            <a:r>
              <a:rPr lang="en-US" altLang="zh-TW" sz="2200" dirty="0" smtClean="0">
                <a:solidFill>
                  <a:schemeClr val="accent2"/>
                </a:solidFill>
              </a:rPr>
              <a:t>1)Complexity</a:t>
            </a:r>
          </a:p>
          <a:p>
            <a:pPr lvl="3"/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Different writing styles exist in Chinese </a:t>
            </a:r>
            <a:r>
              <a:rPr lang="en-US" altLang="zh-TW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calligraphy</a:t>
            </a:r>
            <a:endParaRPr lang="zh-TW" alt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altLang="zh-TW" sz="2200" dirty="0" smtClean="0">
                <a:solidFill>
                  <a:schemeClr val="accent2"/>
                </a:solidFill>
              </a:rPr>
              <a:t>2)Deformation</a:t>
            </a:r>
          </a:p>
          <a:p>
            <a:pPr lvl="3"/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Strokes are not regular in </a:t>
            </a:r>
            <a:r>
              <a:rPr lang="en-US" altLang="zh-TW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calligraphic </a:t>
            </a:r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characters(connected with each other or broken).</a:t>
            </a:r>
            <a:endParaRPr lang="zh-TW" alt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altLang="zh-TW" sz="2200" dirty="0" smtClean="0">
                <a:solidFill>
                  <a:schemeClr val="accent2"/>
                </a:solidFill>
              </a:rPr>
              <a:t>3)Degradation</a:t>
            </a:r>
          </a:p>
          <a:p>
            <a:pPr lvl="3"/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Calligraphic works tend to be degraded by natural changes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3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0" y="2946885"/>
            <a:ext cx="3048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0" y="2204864"/>
            <a:ext cx="3048000" cy="6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47664" y="1463040"/>
                <a:ext cx="7488832" cy="4724400"/>
              </a:xfrm>
            </p:spPr>
            <p:txBody>
              <a:bodyPr>
                <a:normAutofit/>
              </a:bodyPr>
              <a:lstStyle/>
              <a:p>
                <a:pPr marL="514350" lvl="1" indent="-342900">
                  <a:buFont typeface="Wingdings" pitchFamily="2" charset="2"/>
                  <a:buChar char="ü"/>
                </a:pPr>
                <a:r>
                  <a:rPr lang="en-US" altLang="zh-TW" sz="2200" dirty="0" err="1" smtClean="0">
                    <a:solidFill>
                      <a:schemeClr val="tx1">
                        <a:lumMod val="75000"/>
                      </a:schemeClr>
                    </a:solidFill>
                  </a:rPr>
                  <a:t>Binaryzation</a:t>
                </a:r>
                <a:r>
                  <a:rPr lang="en-US" altLang="zh-TW" sz="2200" dirty="0">
                    <a:solidFill>
                      <a:schemeClr val="tx1">
                        <a:lumMod val="75000"/>
                      </a:schemeClr>
                    </a:solidFill>
                  </a:rPr>
                  <a:t>: </a:t>
                </a:r>
                <a:r>
                  <a:rPr lang="en-US" altLang="zh-TW" sz="2200" dirty="0" err="1">
                    <a:solidFill>
                      <a:schemeClr val="tx1">
                        <a:lumMod val="75000"/>
                      </a:schemeClr>
                    </a:solidFill>
                  </a:rPr>
                  <a:t>Binarize</a:t>
                </a:r>
                <a:r>
                  <a:rPr lang="en-US" altLang="zh-TW" sz="2200" dirty="0">
                    <a:solidFill>
                      <a:schemeClr val="tx1">
                        <a:lumMod val="75000"/>
                      </a:schemeClr>
                    </a:solidFill>
                  </a:rPr>
                  <a:t> all the calligraphic character images </a:t>
                </a:r>
                <a:endParaRPr lang="en-US" altLang="zh-TW" sz="2200" dirty="0" smtClean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687388" lvl="2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chemeClr val="tx1">
                        <a:lumMod val="95000"/>
                      </a:schemeClr>
                    </a:solidFill>
                  </a:rPr>
                  <a:t>( </a:t>
                </a:r>
                <a:r>
                  <a:rPr lang="en-US" altLang="zh-TW" sz="2000" dirty="0" err="1">
                    <a:solidFill>
                      <a:schemeClr val="tx1">
                        <a:lumMod val="95000"/>
                      </a:schemeClr>
                    </a:solidFill>
                  </a:rPr>
                  <a:t>i</a:t>
                </a:r>
                <a:r>
                  <a:rPr lang="en-US" altLang="zh-TW" sz="2000" dirty="0" smtClean="0">
                    <a:solidFill>
                      <a:schemeClr val="tx1">
                        <a:lumMod val="95000"/>
                      </a:schemeClr>
                    </a:solidFill>
                  </a:rPr>
                  <a:t> = 1~m) in CCD into binary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chemeClr val="tx1">
                        <a:lumMod val="95000"/>
                      </a:schemeClr>
                    </a:solidFill>
                  </a:rPr>
                  <a:t> ( </a:t>
                </a:r>
                <a:r>
                  <a:rPr lang="en-US" altLang="zh-TW" sz="2000" dirty="0" err="1" smtClean="0">
                    <a:solidFill>
                      <a:schemeClr val="tx1">
                        <a:lumMod val="95000"/>
                      </a:schemeClr>
                    </a:solidFill>
                  </a:rPr>
                  <a:t>i</a:t>
                </a:r>
                <a:r>
                  <a:rPr lang="en-US" altLang="zh-TW" sz="2000" dirty="0" smtClean="0">
                    <a:solidFill>
                      <a:schemeClr val="tx1">
                        <a:lumMod val="95000"/>
                      </a:schemeClr>
                    </a:solidFill>
                  </a:rPr>
                  <a:t> = 1~m)</a:t>
                </a:r>
              </a:p>
              <a:p>
                <a:pPr marL="687388" lvl="2" indent="-342900">
                  <a:buFont typeface="Wingdings" pitchFamily="2" charset="2"/>
                  <a:buChar char="Ø"/>
                </a:pPr>
                <a:endParaRPr lang="en-US" altLang="zh-TW" sz="2000" dirty="0" smtClean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514350" lvl="1" indent="-342900">
                  <a:buFont typeface="Wingdings" pitchFamily="2" charset="2"/>
                  <a:buChar char="ü"/>
                </a:pPr>
                <a:r>
                  <a:rPr lang="en-US" altLang="zh-TW" sz="2200" dirty="0">
                    <a:solidFill>
                      <a:schemeClr val="tx1">
                        <a:lumMod val="75000"/>
                      </a:schemeClr>
                    </a:solidFill>
                  </a:rPr>
                  <a:t>Representation: </a:t>
                </a:r>
              </a:p>
              <a:p>
                <a:pPr marL="687388" lvl="2" indent="-342900">
                  <a:buFont typeface="Wingdings" pitchFamily="2" charset="2"/>
                  <a:buChar char="Ø"/>
                </a:pPr>
                <a:r>
                  <a:rPr lang="en-US" altLang="zh-TW" sz="2000" dirty="0">
                    <a:solidFill>
                      <a:schemeClr val="tx1">
                        <a:lumMod val="95000"/>
                      </a:schemeClr>
                    </a:solidFill>
                  </a:rPr>
                  <a:t>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sz="200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>
                        <a:lumMod val="95000"/>
                      </a:schemeClr>
                    </a:solidFill>
                  </a:rPr>
                  <a:t>’ s GIST feature represented as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  <a:r>
                  <a:rPr lang="en-US" altLang="zh-TW" sz="2000" dirty="0">
                    <a:solidFill>
                      <a:schemeClr val="tx1">
                        <a:lumMod val="95000"/>
                      </a:schemeClr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2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US" altLang="zh-TW" sz="2000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TW" sz="2000" dirty="0" smtClean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687388" lvl="2" indent="-342900">
                  <a:buFont typeface="Wingdings" pitchFamily="2" charset="2"/>
                  <a:buChar char="Ø"/>
                </a:pPr>
                <a:r>
                  <a:rPr lang="en-US" altLang="zh-TW" sz="2000" dirty="0">
                    <a:solidFill>
                      <a:schemeClr val="tx1">
                        <a:lumMod val="95000"/>
                      </a:schemeClr>
                    </a:solidFill>
                  </a:rPr>
                  <a:t>d is dimension of </a:t>
                </a:r>
                <a:r>
                  <a:rPr lang="en-US" altLang="zh-TW" sz="2000" dirty="0" smtClean="0">
                    <a:solidFill>
                      <a:schemeClr val="tx1">
                        <a:lumMod val="95000"/>
                      </a:schemeClr>
                    </a:solidFill>
                    <a:hlinkClick r:id="rId3"/>
                  </a:rPr>
                  <a:t>GIST</a:t>
                </a:r>
                <a:r>
                  <a:rPr lang="en-US" altLang="zh-TW" sz="2000" dirty="0" smtClean="0">
                    <a:solidFill>
                      <a:schemeClr val="tx1">
                        <a:lumMod val="95000"/>
                      </a:schemeClr>
                    </a:solidFill>
                  </a:rPr>
                  <a:t> feature vector</a:t>
                </a:r>
              </a:p>
              <a:p>
                <a:pPr marL="687388" lvl="2" indent="-342900">
                  <a:buFont typeface="Wingdings" pitchFamily="2" charset="2"/>
                  <a:buChar char="Ø"/>
                </a:pPr>
                <a:endParaRPr lang="en-US" altLang="zh-TW" sz="20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514350" lvl="1" indent="-342900">
                  <a:buFont typeface="Wingdings" pitchFamily="2" charset="2"/>
                  <a:buChar char="ü"/>
                </a:pPr>
                <a:r>
                  <a:rPr lang="en-US" altLang="zh-TW" sz="2200" dirty="0" smtClean="0">
                    <a:solidFill>
                      <a:schemeClr val="tx1">
                        <a:lumMod val="75000"/>
                      </a:schemeClr>
                    </a:solidFill>
                  </a:rPr>
                  <a:t>Storage :</a:t>
                </a:r>
                <a:endParaRPr lang="en-US" altLang="zh-TW" sz="22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687388" lvl="2" indent="-342900">
                  <a:buFont typeface="Wingdings" pitchFamily="2" charset="2"/>
                  <a:buChar char="Ø"/>
                </a:pPr>
                <a:r>
                  <a:rPr lang="en-US" altLang="zh-TW" sz="2000" dirty="0">
                    <a:solidFill>
                      <a:schemeClr val="tx1">
                        <a:lumMod val="95000"/>
                      </a:schemeClr>
                    </a:solidFill>
                  </a:rPr>
                  <a:t>Storage: Store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 smtClean="0">
                    <a:solidFill>
                      <a:schemeClr val="tx1">
                        <a:lumMod val="95000"/>
                      </a:schemeClr>
                    </a:solidFill>
                  </a:rPr>
                  <a:t>(</a:t>
                </a:r>
                <a:r>
                  <a:rPr lang="zh-TW" altLang="en-US" sz="2000" dirty="0" smtClean="0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  <a:r>
                  <a:rPr lang="en-US" altLang="zh-TW" sz="2000" dirty="0" err="1" smtClean="0">
                    <a:solidFill>
                      <a:schemeClr val="tx1">
                        <a:lumMod val="95000"/>
                      </a:schemeClr>
                    </a:solidFill>
                  </a:rPr>
                  <a:t>i</a:t>
                </a:r>
                <a:r>
                  <a:rPr lang="en-US" altLang="zh-TW" sz="2000" dirty="0" smtClean="0">
                    <a:solidFill>
                      <a:schemeClr val="tx1">
                        <a:lumMod val="95000"/>
                      </a:schemeClr>
                    </a:solidFill>
                  </a:rPr>
                  <a:t> = 1~m) in </a:t>
                </a:r>
                <a:r>
                  <a:rPr lang="en-US" altLang="zh-TW" sz="2000" dirty="0">
                    <a:solidFill>
                      <a:schemeClr val="tx1">
                        <a:lumMod val="95000"/>
                      </a:schemeClr>
                    </a:solidFill>
                  </a:rPr>
                  <a:t>the </a:t>
                </a:r>
                <a:r>
                  <a:rPr lang="en-US" altLang="zh-TW" sz="2000" dirty="0" smtClean="0">
                    <a:solidFill>
                      <a:schemeClr val="tx1">
                        <a:lumMod val="95000"/>
                      </a:schemeClr>
                    </a:solidFill>
                  </a:rPr>
                  <a:t>bucket</a:t>
                </a:r>
                <a:endParaRPr lang="en-US" altLang="zh-TW" sz="20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514350" lvl="1" indent="-342900">
                  <a:buFont typeface="Wingdings" pitchFamily="2" charset="2"/>
                  <a:buChar char="ü"/>
                </a:pPr>
                <a:endParaRPr lang="en-US" altLang="zh-TW" sz="2000" dirty="0" smtClean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514350" lvl="1" indent="-342900">
                  <a:buFont typeface="Wingdings" pitchFamily="2" charset="2"/>
                  <a:buChar char="ü"/>
                </a:pPr>
                <a:endParaRPr lang="en-US" altLang="zh-TW" sz="20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514350" lvl="1" indent="-342900">
                  <a:buFont typeface="Wingdings" pitchFamily="2" charset="2"/>
                  <a:buChar char="ü"/>
                </a:pPr>
                <a:endParaRPr lang="en-US" altLang="zh-TW" sz="2000" dirty="0" smtClean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514350" lvl="1" indent="-342900">
                  <a:buFont typeface="Wingdings" pitchFamily="2" charset="2"/>
                  <a:buChar char="ü"/>
                </a:pPr>
                <a:endParaRPr lang="en-US" altLang="zh-TW" sz="20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endParaRPr lang="en-US" altLang="zh-TW" sz="2400" dirty="0" smtClean="0">
                  <a:solidFill>
                    <a:schemeClr val="accent2"/>
                  </a:solidFill>
                </a:endParaRPr>
              </a:p>
              <a:p>
                <a:endParaRPr lang="en-US" altLang="zh-TW" sz="2400" dirty="0">
                  <a:solidFill>
                    <a:schemeClr val="accent2"/>
                  </a:solidFill>
                </a:endParaRPr>
              </a:p>
              <a:p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47664" y="1463040"/>
                <a:ext cx="7488832" cy="4724400"/>
              </a:xfrm>
              <a:blipFill rotWithShape="1">
                <a:blip r:embed="rId4"/>
                <a:stretch>
                  <a:fillRect t="-774" r="-5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CHINESE CALLIGRAPHIC </a:t>
            </a:r>
            <a:br>
              <a:rPr lang="en-US" altLang="zh-TW" dirty="0"/>
            </a:br>
            <a:r>
              <a:rPr lang="en-US" altLang="zh-TW" dirty="0"/>
              <a:t>CHARACTER RECOGNITION</a:t>
            </a:r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4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1720" y="62686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CCD : Calligraphic  </a:t>
            </a:r>
            <a:r>
              <a:rPr lang="en-US" altLang="zh-TW" dirty="0">
                <a:solidFill>
                  <a:srgbClr val="FFFF00"/>
                </a:solidFill>
              </a:rPr>
              <a:t>Character  Dictionary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47664" y="1463040"/>
                <a:ext cx="7488832" cy="47244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Before the </a:t>
                </a:r>
                <a:r>
                  <a:rPr lang="en-US" altLang="zh-TW" sz="2400" dirty="0" smtClean="0"/>
                  <a:t>computation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need </a:t>
                </a:r>
                <a:r>
                  <a:rPr lang="en-US" altLang="zh-TW" sz="2400" dirty="0"/>
                  <a:t>to normalize the character images to the same size</a:t>
                </a:r>
                <a:r>
                  <a:rPr lang="en-US" altLang="zh-TW" sz="2400" dirty="0" smtClean="0"/>
                  <a:t>.(60x60)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In </a:t>
                </a:r>
                <a:r>
                  <a:rPr lang="en-US" altLang="zh-TW" sz="2400" dirty="0"/>
                  <a:t>this paper use 8 orientations and 3 scales and output magnitude of each filter is averaged over 9 non-overlapping windows </a:t>
                </a:r>
                <a:r>
                  <a:rPr lang="en-US" altLang="zh-TW" sz="2400" dirty="0" smtClean="0"/>
                  <a:t>arranged on a 3x3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grid.</a:t>
                </a:r>
              </a:p>
              <a:p>
                <a:pPr marL="514350" lvl="1" indent="-342900">
                  <a:buFont typeface="Wingdings" pitchFamily="2" charset="2"/>
                  <a:buChar char="u"/>
                </a:pPr>
                <a:r>
                  <a:rPr lang="en-US" altLang="zh-TW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So the final character image representation is a 3 x 8 x 9 = 216 dimensional vector, which can be seen as a point 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2000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US" altLang="zh-TW" sz="2000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TW" altLang="en-US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(d = 216)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47664" y="1463040"/>
                <a:ext cx="7488832" cy="4724400"/>
              </a:xfrm>
              <a:blipFill rotWithShape="1">
                <a:blip r:embed="rId3"/>
                <a:stretch>
                  <a:fillRect l="-1303" t="-1032" r="-17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596336" cy="1066800"/>
          </a:xfrm>
        </p:spPr>
        <p:txBody>
          <a:bodyPr>
            <a:noAutofit/>
          </a:bodyPr>
          <a:lstStyle/>
          <a:p>
            <a:pPr algn="ctr"/>
            <a:r>
              <a:rPr lang="en-US" altLang="zh-TW" sz="3100" dirty="0"/>
              <a:t>Calligraphic Character </a:t>
            </a:r>
            <a:r>
              <a:rPr lang="en-US" altLang="zh-TW" sz="3100" dirty="0" smtClean="0"/>
              <a:t>Image</a:t>
            </a:r>
            <a:r>
              <a:rPr lang="zh-TW" altLang="en-US" sz="3100" dirty="0" smtClean="0"/>
              <a:t> </a:t>
            </a:r>
            <a:r>
              <a:rPr lang="en-US" altLang="zh-TW" sz="3100" dirty="0" smtClean="0"/>
              <a:t>Representation</a:t>
            </a:r>
            <a:endParaRPr lang="zh-TW" altLang="en-US" sz="3100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5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5472608" cy="163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067944" y="6428184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GIST descriptors</a:t>
            </a:r>
            <a:endParaRPr lang="zh-TW" altLang="en-US" dirty="0"/>
          </a:p>
        </p:txBody>
      </p:sp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It is possible for us to employ image-based methods to identify visually similar characters, the resulting computational costs can be very high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In this </a:t>
            </a:r>
            <a:r>
              <a:rPr lang="en-US" altLang="zh-TW" sz="2400" dirty="0"/>
              <a:t>paper propose methods for identifying visually similar Chinese characters by adopting and extending the basic concepts of a proven Chinese input </a:t>
            </a:r>
            <a:r>
              <a:rPr lang="en-US" altLang="zh-TW" sz="2400" dirty="0" smtClean="0"/>
              <a:t>method—</a:t>
            </a:r>
            <a:r>
              <a:rPr lang="en-US" altLang="zh-TW" sz="2400" dirty="0" err="1" smtClean="0"/>
              <a:t>Cangjie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倉頡</a:t>
            </a:r>
            <a:r>
              <a:rPr lang="en-US" altLang="zh-TW" sz="2400" dirty="0" smtClean="0"/>
              <a:t>).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Conclusions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 Similarity Searching </a:t>
            </a:r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6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60687"/>
            <a:ext cx="4473036" cy="12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211960" y="4221088"/>
                <a:ext cx="3434915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/>
                  <a:t>q</a:t>
                </a:r>
                <a:r>
                  <a:rPr lang="en-US" altLang="zh-TW" dirty="0" smtClean="0"/>
                  <a:t>   : query point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>
                        <a:lumMod val="95000"/>
                      </a:schemeClr>
                    </a:solidFill>
                  </a:rPr>
                  <a:t>’ s GIST feature </a:t>
                </a:r>
                <a:r>
                  <a:rPr lang="en-US" altLang="zh-TW" dirty="0" smtClean="0">
                    <a:solidFill>
                      <a:schemeClr val="tx1">
                        <a:lumMod val="95000"/>
                      </a:schemeClr>
                    </a:solidFill>
                  </a:rPr>
                  <a:t>represented</a:t>
                </a:r>
              </a:p>
              <a:p>
                <a:r>
                  <a:rPr lang="en-US" altLang="zh-TW" dirty="0"/>
                  <a:t>d   : </a:t>
                </a:r>
                <a:r>
                  <a:rPr lang="en-US" altLang="zh-TW" dirty="0" smtClean="0"/>
                  <a:t>dimensional (216)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221088"/>
                <a:ext cx="343491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599" t="-2538" r="-8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47664" y="1463040"/>
                <a:ext cx="7488832" cy="47244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Only  take  the  first  fifteen  similar  character images as the candidate character images if the number of similarities is beyond this.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47664" y="1463040"/>
                <a:ext cx="7488832" cy="4724400"/>
              </a:xfrm>
              <a:blipFill rotWithShape="1">
                <a:blip r:embed="rId3"/>
                <a:stretch>
                  <a:fillRect l="-1303" t="-1032" r="-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Recognition</a:t>
            </a:r>
            <a:endParaRPr lang="zh-TW" altLang="en-US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7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85" y="3573016"/>
            <a:ext cx="3638773" cy="11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剪去對角線角落矩形 10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剪去對角線角落矩形 12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</a:rPr>
              <a:t>EXPERIMENTS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47664" y="1463040"/>
                <a:ext cx="7488832" cy="47244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Suppose there are X annotated characters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sz="2400" dirty="0"/>
                  <a:t>for the </a:t>
                </a:r>
                <a:r>
                  <a:rPr lang="en-US" altLang="zh-TW" sz="2400" dirty="0" smtClean="0"/>
                  <a:t>N(15) </a:t>
                </a:r>
                <a:r>
                  <a:rPr lang="en-US" altLang="zh-TW" sz="2400" dirty="0"/>
                  <a:t>candidate character </a:t>
                </a:r>
                <a:r>
                  <a:rPr lang="en-US" altLang="zh-TW" sz="2400" dirty="0" smtClean="0"/>
                  <a:t>images.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And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images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 smtClean="0"/>
                  <a:t>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𝑛𝑖</m:t>
                            </m:r>
                          </m:sub>
                        </m:sSub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are </a:t>
                </a:r>
                <a:r>
                  <a:rPr lang="en-US" altLang="zh-TW" sz="2400" dirty="0"/>
                  <a:t>the calligraphic character images whose annotated character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47664" y="1463040"/>
                <a:ext cx="7488832" cy="4724400"/>
              </a:xfrm>
              <a:blipFill rotWithShape="1">
                <a:blip r:embed="rId3"/>
                <a:stretch>
                  <a:fillRect l="-1303" t="-1032" r="-1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8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4121666" cy="127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35696" y="3603171"/>
                <a:ext cx="413318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 probability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zh-TW" alt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meaning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is</a:t>
                </a:r>
                <a:endParaRPr lang="zh-TW" alt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603171"/>
                <a:ext cx="4133183" cy="390748"/>
              </a:xfrm>
              <a:prstGeom prst="rect">
                <a:avLst/>
              </a:prstGeom>
              <a:blipFill rotWithShape="1">
                <a:blip r:embed="rId5"/>
                <a:stretch>
                  <a:fillRect l="-1180" t="-6250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剪去對角線角落矩形 11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剪去對角線角落矩形 12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剪去對角線角落矩形 13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</a:rPr>
              <a:t>EXPERIMENTS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chyang\Desktop\圖片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" b="77500"/>
          <a:stretch/>
        </p:blipFill>
        <p:spPr bwMode="auto">
          <a:xfrm>
            <a:off x="3328988" y="5589240"/>
            <a:ext cx="3170238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</a:rPr>
              <a:t>EXPERIMENTS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9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635896" y="328982"/>
            <a:ext cx="3168352" cy="6095528"/>
            <a:chOff x="4302125" y="791964"/>
            <a:chExt cx="2443385" cy="5267325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985" y="791964"/>
              <a:ext cx="1914525" cy="526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791964"/>
              <a:ext cx="539750" cy="526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30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56170" y="4770730"/>
            <a:ext cx="2183982" cy="2087270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Shaohua</a:t>
            </a:r>
            <a:r>
              <a:rPr lang="en-US" altLang="zh-TW" dirty="0"/>
              <a:t> </a:t>
            </a:r>
            <a:r>
              <a:rPr lang="en-US" altLang="zh-TW" dirty="0" smtClean="0"/>
              <a:t>Yang</a:t>
            </a:r>
          </a:p>
          <a:p>
            <a:r>
              <a:rPr lang="en-US" altLang="zh-TW" dirty="0" err="1" smtClean="0"/>
              <a:t>Hai</a:t>
            </a:r>
            <a:r>
              <a:rPr lang="en-US" altLang="zh-TW" dirty="0" smtClean="0"/>
              <a:t> Zhao</a:t>
            </a:r>
          </a:p>
          <a:p>
            <a:r>
              <a:rPr lang="en-US" altLang="zh-TW" dirty="0" err="1" smtClean="0"/>
              <a:t>Xiaolin</a:t>
            </a:r>
            <a:r>
              <a:rPr lang="en-US" altLang="zh-TW" dirty="0" smtClean="0"/>
              <a:t> Wang</a:t>
            </a:r>
          </a:p>
          <a:p>
            <a:r>
              <a:rPr lang="en-US" altLang="zh-TW" dirty="0" err="1" smtClean="0"/>
              <a:t>Bao-liang</a:t>
            </a:r>
            <a:r>
              <a:rPr lang="en-US" altLang="zh-TW" dirty="0" smtClean="0"/>
              <a:t> </a:t>
            </a:r>
            <a:r>
              <a:rPr lang="en-US" altLang="zh-TW" dirty="0"/>
              <a:t>Lu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426" y="908720"/>
            <a:ext cx="7680960" cy="1554831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/>
              <a:t>Spell Checking for Chinese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5796136" y="5706834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Department of Computer Science and </a:t>
            </a:r>
            <a:r>
              <a:rPr lang="en-US" altLang="zh-TW" sz="1200" dirty="0" smtClean="0"/>
              <a:t>Engineering</a:t>
            </a:r>
          </a:p>
          <a:p>
            <a:r>
              <a:rPr lang="en-US" altLang="zh-TW" sz="1200" dirty="0" smtClean="0"/>
              <a:t>Shanghai </a:t>
            </a:r>
            <a:r>
              <a:rPr lang="en-US" altLang="zh-TW" sz="1200" dirty="0"/>
              <a:t>Jiao Tong University</a:t>
            </a:r>
            <a:endParaRPr lang="zh-TW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6660232" y="2492896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LREC’12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In this paper, a concise algorithm based on minimized-path segmentation is proposed to reduce the cost and suit the needs of current Chinese input systems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Typically, the 2,500 most widely characters can cover 97.97% of text, while 3,500 can cover 99.48% of text.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Spelling errors can be roughly put into two main categories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pPr marL="514350" lvl="1" indent="-342900">
              <a:buFont typeface="Wingdings" pitchFamily="2" charset="2"/>
              <a:buChar char="l"/>
            </a:pPr>
            <a:r>
              <a:rPr lang="en-US" altLang="zh-TW" sz="2200" dirty="0"/>
              <a:t>1) </a:t>
            </a:r>
            <a:r>
              <a:rPr lang="en-US" altLang="zh-TW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non-word spelling error</a:t>
            </a:r>
            <a:r>
              <a:rPr lang="en-US" altLang="zh-TW" sz="2200" dirty="0"/>
              <a:t>, in which the input word’s form is deﬁnitely incorrect and cannot be found in any dictionary. </a:t>
            </a:r>
          </a:p>
          <a:p>
            <a:pPr marL="860425" lvl="3" indent="-342900">
              <a:buFont typeface="Wingdings" pitchFamily="2" charset="2"/>
              <a:buChar char="ü"/>
            </a:pPr>
            <a:r>
              <a:rPr lang="en-US" altLang="zh-TW" sz="1800" dirty="0"/>
              <a:t>using ‘</a:t>
            </a:r>
            <a:r>
              <a:rPr lang="en-US" altLang="zh-TW" sz="1800" dirty="0" err="1"/>
              <a:t>fcrm</a:t>
            </a:r>
            <a:r>
              <a:rPr lang="en-US" altLang="zh-TW" sz="1800" dirty="0"/>
              <a:t>’ rather than ‘farm</a:t>
            </a:r>
            <a:r>
              <a:rPr lang="en-US" altLang="zh-TW" sz="1800" dirty="0" smtClean="0"/>
              <a:t>’</a:t>
            </a:r>
          </a:p>
          <a:p>
            <a:pPr marL="860425" lvl="3" indent="-342900">
              <a:buFont typeface="Wingdings" pitchFamily="2" charset="2"/>
              <a:buChar char="ü"/>
            </a:pPr>
            <a:endParaRPr lang="en-US" altLang="zh-TW" sz="2200" dirty="0" smtClean="0"/>
          </a:p>
          <a:p>
            <a:pPr marL="514350" lvl="1" indent="-342900">
              <a:buFont typeface="Wingdings" pitchFamily="2" charset="2"/>
              <a:buChar char="l"/>
            </a:pPr>
            <a:r>
              <a:rPr lang="en-US" altLang="zh-TW" sz="2200" dirty="0"/>
              <a:t>2) </a:t>
            </a:r>
            <a:r>
              <a:rPr lang="en-US" altLang="zh-TW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real-word spelling </a:t>
            </a:r>
            <a:r>
              <a:rPr lang="en-US" altLang="zh-TW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error</a:t>
            </a:r>
            <a:r>
              <a:rPr lang="en-US" altLang="zh-TW" sz="2200" dirty="0" smtClean="0"/>
              <a:t>,</a:t>
            </a:r>
            <a:r>
              <a:rPr lang="en-US" altLang="zh-TW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200" dirty="0" smtClean="0"/>
              <a:t>in </a:t>
            </a:r>
            <a:r>
              <a:rPr lang="en-US" altLang="zh-TW" sz="2200" dirty="0"/>
              <a:t>which the input word’s form can be found in the dictionary but is incorrectly used</a:t>
            </a:r>
            <a:r>
              <a:rPr lang="en-US" altLang="zh-TW" sz="2200" dirty="0" smtClean="0"/>
              <a:t>.</a:t>
            </a:r>
          </a:p>
          <a:p>
            <a:pPr marL="860425" lvl="3" indent="-342900">
              <a:buFont typeface="Wingdings" pitchFamily="2" charset="2"/>
              <a:buChar char="ü"/>
            </a:pPr>
            <a:r>
              <a:rPr lang="en-US" altLang="zh-TW" sz="1800" dirty="0"/>
              <a:t>using ‘come form’ </a:t>
            </a:r>
            <a:r>
              <a:rPr lang="en-US" altLang="zh-TW" sz="1800" dirty="0" err="1"/>
              <a:t>not‘come</a:t>
            </a:r>
            <a:r>
              <a:rPr lang="en-US" altLang="zh-TW" sz="1800" dirty="0"/>
              <a:t> from</a:t>
            </a:r>
            <a:r>
              <a:rPr lang="en-US" altLang="zh-TW" sz="1800" dirty="0" smtClean="0"/>
              <a:t>’</a:t>
            </a:r>
            <a:endParaRPr lang="zh-TW" altLang="en-US" sz="1800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2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Reports </a:t>
            </a:r>
            <a:r>
              <a:rPr lang="en-US" altLang="zh-TW" sz="2400" dirty="0"/>
              <a:t>of empirical studies shows that spelling errors in Chinese text mostly depend on the way Chinese is typed into the computer, not on how well users have mastered this language.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/>
              <a:t>Chinese Input System and </a:t>
            </a:r>
            <a:r>
              <a:rPr lang="en-US" altLang="zh-TW" sz="3200" dirty="0" smtClean="0"/>
              <a:t>Spelling Errors</a:t>
            </a:r>
            <a:endParaRPr lang="zh-TW" altLang="en-US" sz="32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3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5610887" cy="184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剪去對角線角落矩形 8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剪去對角線角落矩形 12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Researchers </a:t>
            </a:r>
            <a:r>
              <a:rPr lang="en-US" altLang="zh-TW" sz="2400" dirty="0"/>
              <a:t>observed that the uncertainty with which a Pinyin sequence is translated into a </a:t>
            </a:r>
            <a:r>
              <a:rPr lang="en-US" altLang="zh-TW" sz="2400" dirty="0" err="1"/>
              <a:t>hanzi</a:t>
            </a:r>
            <a:r>
              <a:rPr lang="en-US" altLang="zh-TW" sz="2400" dirty="0"/>
              <a:t> sequence may be greatly reduced if longer Pinyin sequences are input, thus more and more modern pronunciation-based CIS make use of this fact and handle longer and longer Pinyin sequences.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4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47306"/>
            <a:ext cx="515661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剪去對角線角落矩形 12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4" name="剪去對角線角落矩形 13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剪去對角線角落矩形 14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This is a Viterbi-style algorithm to search for the best segmentation for a given text T 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/>
              <a:t>Approach using Minimized-Path Segmentation</a:t>
            </a:r>
            <a:endParaRPr lang="zh-TW" altLang="en-US" sz="28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5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06686"/>
            <a:ext cx="4657474" cy="148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122895" y="4077072"/>
                <a:ext cx="1594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: legal </a:t>
                </a:r>
                <a:r>
                  <a:rPr lang="en-US" altLang="zh-TW" dirty="0"/>
                  <a:t>word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95" y="4077072"/>
                <a:ext cx="159441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672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8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There are Chinese characters that are pronounced or written alike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Pronounced</a:t>
            </a:r>
            <a:endParaRPr lang="en-US" altLang="zh-TW" sz="24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2"/>
            <a:r>
              <a:rPr lang="en-US" altLang="zh-TW" sz="1800" dirty="0" smtClean="0"/>
              <a:t>In </a:t>
            </a:r>
            <a:r>
              <a:rPr lang="en-US" altLang="zh-TW" sz="1800" dirty="0"/>
              <a:t>Chinese, the sentence “</a:t>
            </a:r>
            <a:r>
              <a:rPr lang="zh-TW" altLang="en-US" sz="1800" dirty="0"/>
              <a:t>今天上午我們來試場買菜” </a:t>
            </a:r>
            <a:r>
              <a:rPr lang="en-US" altLang="zh-TW" sz="1800" dirty="0"/>
              <a:t>contains an incorrect word. </a:t>
            </a:r>
          </a:p>
          <a:p>
            <a:pPr lvl="2"/>
            <a:r>
              <a:rPr lang="en-US" altLang="zh-TW" sz="1800" dirty="0" smtClean="0"/>
              <a:t>We </a:t>
            </a:r>
            <a:r>
              <a:rPr lang="en-US" altLang="zh-TW" sz="1800" dirty="0"/>
              <a:t>should replace “</a:t>
            </a:r>
            <a:r>
              <a:rPr lang="zh-TW" altLang="en-US" sz="1800" dirty="0"/>
              <a:t>試場” </a:t>
            </a:r>
            <a:r>
              <a:rPr lang="en-US" altLang="zh-TW" sz="1800" dirty="0"/>
              <a:t>(a place for taking </a:t>
            </a:r>
            <a:r>
              <a:rPr lang="en-US" altLang="zh-TW" sz="1800" dirty="0" smtClean="0"/>
              <a:t>examinations</a:t>
            </a:r>
            <a:r>
              <a:rPr lang="en-US" altLang="zh-TW" sz="1800" dirty="0"/>
              <a:t>) with “</a:t>
            </a:r>
            <a:r>
              <a:rPr lang="zh-TW" altLang="en-US" sz="1800" dirty="0"/>
              <a:t>市場” </a:t>
            </a:r>
            <a:r>
              <a:rPr lang="en-US" altLang="zh-TW" sz="1800" dirty="0"/>
              <a:t>(a market). </a:t>
            </a:r>
            <a:endParaRPr lang="en-US" altLang="zh-TW" sz="1800" dirty="0" smtClean="0"/>
          </a:p>
          <a:p>
            <a:r>
              <a:rPr lang="en-US" altLang="zh-TW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Written</a:t>
            </a:r>
          </a:p>
          <a:p>
            <a:pPr lvl="2"/>
            <a:r>
              <a:rPr lang="en-US" altLang="zh-TW" sz="1800" dirty="0"/>
              <a:t>The sentence </a:t>
            </a:r>
            <a:r>
              <a:rPr lang="en-US" altLang="zh-TW" sz="1800" dirty="0" smtClean="0"/>
              <a:t>“</a:t>
            </a:r>
            <a:r>
              <a:rPr lang="zh-TW" altLang="en-US" sz="1800" dirty="0" smtClean="0"/>
              <a:t>我</a:t>
            </a:r>
            <a:r>
              <a:rPr lang="zh-TW" altLang="en-US" sz="1800" dirty="0"/>
              <a:t>構買一部計算機” </a:t>
            </a:r>
            <a:r>
              <a:rPr lang="en-US" altLang="zh-TW" sz="1800" dirty="0"/>
              <a:t>also contains an </a:t>
            </a:r>
            <a:r>
              <a:rPr lang="en-US" altLang="zh-TW" sz="1800" dirty="0" smtClean="0"/>
              <a:t>error,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we </a:t>
            </a:r>
            <a:r>
              <a:rPr lang="en-US" altLang="zh-TW" sz="1800" dirty="0"/>
              <a:t>need to replace “</a:t>
            </a:r>
            <a:r>
              <a:rPr lang="zh-TW" altLang="en-US" sz="1800" dirty="0"/>
              <a:t>構買” </a:t>
            </a:r>
            <a:r>
              <a:rPr lang="en-US" altLang="zh-TW" sz="1800" dirty="0"/>
              <a:t>with “</a:t>
            </a:r>
            <a:r>
              <a:rPr lang="zh-TW" altLang="en-US" sz="1800" dirty="0"/>
              <a:t>購買”</a:t>
            </a:r>
            <a:r>
              <a:rPr lang="en-US" altLang="zh-TW" sz="1800" dirty="0"/>
              <a:t>.</a:t>
            </a:r>
          </a:p>
          <a:p>
            <a:pPr lvl="2"/>
            <a:r>
              <a:rPr lang="en-US" altLang="zh-TW" sz="1800" dirty="0"/>
              <a:t> “</a:t>
            </a:r>
            <a:r>
              <a:rPr lang="zh-TW" altLang="en-US" sz="1800" dirty="0"/>
              <a:t>構買” </a:t>
            </a:r>
            <a:r>
              <a:rPr lang="en-US" altLang="zh-TW" sz="1800" dirty="0"/>
              <a:t>is considered an incorrect word, but can be confused with “</a:t>
            </a:r>
            <a:r>
              <a:rPr lang="zh-TW" altLang="en-US" sz="1800" dirty="0"/>
              <a:t>購買” </a:t>
            </a:r>
            <a:r>
              <a:rPr lang="en-US" altLang="zh-TW" sz="1800" dirty="0"/>
              <a:t>because the first characters in these words look similar.</a:t>
            </a:r>
            <a:endParaRPr lang="zh-TW" altLang="en-US" sz="1800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Conclusions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2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 algorithm ﬁrst takes the output of a minimized-path word segmentation which aims to minimize the number of words based on a dictionary.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Then used some similar word replacement from the given word list so that the path length can be reduced.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6</a:t>
            </a:r>
            <a:r>
              <a:rPr lang="en-US" altLang="zh-TW" dirty="0" smtClean="0">
                <a:solidFill>
                  <a:schemeClr val="bg1"/>
                </a:solidFill>
              </a:rPr>
              <a:t>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TW" sz="2400" dirty="0" smtClean="0"/>
              <a:t>Need </a:t>
            </a:r>
            <a:r>
              <a:rPr lang="en-US" altLang="zh-TW" sz="2400" dirty="0"/>
              <a:t>large text sample T to calculate the logarithmic probabilities and a confusion set to get candidate errors</a:t>
            </a:r>
            <a:r>
              <a:rPr lang="en-US" altLang="zh-TW" sz="2400" dirty="0" smtClean="0"/>
              <a:t>.</a:t>
            </a:r>
          </a:p>
          <a:p>
            <a:pPr marL="342900" indent="-342900">
              <a:buFont typeface="Wingdings" pitchFamily="2" charset="2"/>
              <a:buChar char="n"/>
            </a:pPr>
            <a:endParaRPr lang="en-US" altLang="zh-TW" sz="2400" dirty="0"/>
          </a:p>
          <a:p>
            <a:pPr marL="342900" indent="-342900">
              <a:buFont typeface="Wingdings" pitchFamily="2" charset="2"/>
              <a:buChar char="n"/>
            </a:pPr>
            <a:r>
              <a:rPr lang="en-US" altLang="zh-TW" sz="2400" dirty="0" smtClean="0"/>
              <a:t>Build </a:t>
            </a:r>
            <a:r>
              <a:rPr lang="en-US" altLang="zh-TW" sz="2400" dirty="0"/>
              <a:t>the confusion set by utilizing the </a:t>
            </a:r>
            <a:r>
              <a:rPr lang="en-US" altLang="zh-TW" sz="2400" dirty="0" smtClean="0"/>
              <a:t>Pinyin</a:t>
            </a:r>
          </a:p>
          <a:p>
            <a:pPr marL="687388" lvl="2" indent="-342900">
              <a:buFont typeface="Wingdings" pitchFamily="2" charset="2"/>
              <a:buChar char="Ø"/>
            </a:pPr>
            <a:r>
              <a:rPr lang="en-US" altLang="zh-TW" dirty="0"/>
              <a:t>If the Pinyin is the same for two </a:t>
            </a:r>
            <a:r>
              <a:rPr lang="en-US" altLang="zh-TW" dirty="0" err="1"/>
              <a:t>hanzi</a:t>
            </a:r>
            <a:r>
              <a:rPr lang="en-US" altLang="zh-TW" dirty="0"/>
              <a:t> characters, they are in the same confusion set.</a:t>
            </a:r>
            <a:endParaRPr lang="en-US" altLang="zh-TW" dirty="0" smtClean="0"/>
          </a:p>
          <a:p>
            <a:pPr marL="342900" indent="-342900">
              <a:buFont typeface="Wingdings" pitchFamily="2" charset="2"/>
              <a:buChar char="n"/>
            </a:pPr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r>
              <a:rPr lang="en-US" altLang="zh-TW" dirty="0"/>
              <a:t>Approach using Statistical Criteria</a:t>
            </a:r>
            <a:endParaRPr lang="zh-TW" altLang="en-US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7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If a character incorrectly occurs, then it should signiﬁcantly change bigram probabilities (which can be estimated well by a language model) in which it is involved.</a:t>
            </a:r>
            <a:endParaRPr lang="zh-TW" altLang="en-US" sz="24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8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r>
              <a:rPr lang="en-US" altLang="zh-TW" dirty="0" smtClean="0"/>
              <a:t>Language Model(LM)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6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Mutual information of two characters is deﬁned as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9 </a:t>
            </a:r>
            <a:r>
              <a:rPr lang="en-US" altLang="zh-TW" smtClean="0">
                <a:solidFill>
                  <a:schemeClr val="bg1"/>
                </a:solidFill>
              </a:rPr>
              <a:t>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62763"/>
            <a:ext cx="5135864" cy="104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563888" y="3599837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MI indicates how possible two characters are collocated together.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979712" y="4509120"/>
                <a:ext cx="63367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if both MI(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) − MI(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, h) </a:t>
                </a:r>
                <a:r>
                  <a:rPr lang="en-US" altLang="zh-TW" dirty="0"/>
                  <a:t>&gt; β and MI(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) − </a:t>
                </a:r>
                <a:r>
                  <a:rPr lang="en-US" altLang="zh-TW" dirty="0" smtClean="0"/>
                  <a:t>MI(h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) &gt; β for </a:t>
                </a:r>
                <a:r>
                  <a:rPr lang="en-US" altLang="zh-TW" dirty="0" err="1"/>
                  <a:t>hanzi</a:t>
                </a:r>
                <a:r>
                  <a:rPr lang="en-US" altLang="zh-TW" dirty="0"/>
                  <a:t>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h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in </a:t>
                </a:r>
                <a:r>
                  <a:rPr lang="en-US" altLang="zh-TW" dirty="0" smtClean="0"/>
                  <a:t>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FFFF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FF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FF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FFFF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FF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are the values to get the largest mutual information’s value, then we say h may be a spelling error candidate.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09120"/>
                <a:ext cx="6336704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866" t="-2538" b="-7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483748" y="5868094"/>
                <a:ext cx="2249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>
                    <a:solidFill>
                      <a:srgbClr val="FFFF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>
                    <a:solidFill>
                      <a:srgbClr val="FFFFFF"/>
                    </a:solidFill>
                  </a:rPr>
                  <a:t> are h’s candidates</a:t>
                </a:r>
                <a:endParaRPr lang="zh-TW" altLang="en-US" sz="1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748" y="5868094"/>
                <a:ext cx="2249975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</a:rPr>
              <a:t>EXPERIMENTS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10 </a:t>
            </a:r>
            <a:r>
              <a:rPr lang="en-US" altLang="zh-TW" dirty="0">
                <a:solidFill>
                  <a:schemeClr val="bg1"/>
                </a:solidFill>
              </a:rPr>
              <a:t>/ </a:t>
            </a:r>
            <a:r>
              <a:rPr lang="en-US" altLang="zh-TW" dirty="0" smtClean="0">
                <a:solidFill>
                  <a:schemeClr val="bg1"/>
                </a:solidFill>
              </a:rPr>
              <a:t>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16" y="1598129"/>
            <a:ext cx="501078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534816" y="42210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 smtClean="0"/>
              <a:t>F-score = 2RP</a:t>
            </a:r>
            <a:r>
              <a:rPr lang="en-US" altLang="zh-TW" sz="1600" dirty="0"/>
              <a:t>/(R + P </a:t>
            </a:r>
            <a:r>
              <a:rPr lang="en-US" altLang="zh-TW" sz="1600" dirty="0" smtClean="0"/>
              <a:t>)</a:t>
            </a:r>
          </a:p>
          <a:p>
            <a:endParaRPr lang="en-US" altLang="zh-TW" sz="1600" dirty="0"/>
          </a:p>
          <a:p>
            <a:r>
              <a:rPr lang="en-US" altLang="zh-TW" sz="1600" dirty="0"/>
              <a:t>The recall R is the ratio of the correctly identified spelling errors of the checker’s output to all spelling errors in the </a:t>
            </a:r>
            <a:r>
              <a:rPr lang="en-US" altLang="zh-TW" sz="1600" dirty="0" smtClean="0"/>
              <a:t>gold-standard.</a:t>
            </a:r>
          </a:p>
          <a:p>
            <a:endParaRPr lang="en-US" altLang="zh-TW" sz="1600" dirty="0"/>
          </a:p>
          <a:p>
            <a:r>
              <a:rPr lang="en-US" altLang="zh-TW" sz="1600" dirty="0" smtClean="0"/>
              <a:t>The </a:t>
            </a:r>
            <a:r>
              <a:rPr lang="en-US" altLang="zh-TW" sz="1600" dirty="0"/>
              <a:t>precision P refers to the ratio of the correctly identified spelling errors of the checker’s output to all identified errors of the checker’s output.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31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71800" y="5229200"/>
            <a:ext cx="2183982" cy="1628800"/>
          </a:xfrm>
        </p:spPr>
        <p:txBody>
          <a:bodyPr>
            <a:normAutofit/>
          </a:bodyPr>
          <a:lstStyle/>
          <a:p>
            <a:r>
              <a:rPr lang="en-US" altLang="zh-TW" dirty="0"/>
              <a:t>Yu-Ming Hsieh </a:t>
            </a:r>
            <a:endParaRPr lang="en-US" altLang="zh-TW" dirty="0" smtClean="0"/>
          </a:p>
          <a:p>
            <a:r>
              <a:rPr lang="en-US" altLang="zh-TW" dirty="0"/>
              <a:t>Ming-Hong </a:t>
            </a:r>
            <a:r>
              <a:rPr lang="en-US" altLang="zh-TW" dirty="0" err="1"/>
              <a:t>Bai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en-US" altLang="zh-TW" dirty="0" err="1" smtClean="0"/>
              <a:t>Keh-Jiann</a:t>
            </a:r>
            <a:r>
              <a:rPr lang="en-US" altLang="zh-TW" dirty="0" smtClean="0"/>
              <a:t> Chen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426" y="908720"/>
            <a:ext cx="7680960" cy="1554831"/>
          </a:xfrm>
        </p:spPr>
        <p:txBody>
          <a:bodyPr>
            <a:normAutofit/>
          </a:bodyPr>
          <a:lstStyle/>
          <a:p>
            <a:pPr algn="ctr"/>
            <a:r>
              <a:rPr lang="en-US" altLang="zh-TW" sz="2000" dirty="0"/>
              <a:t>Introduction to CKIP Chinese Spelling Check System for SIGHAN </a:t>
            </a:r>
            <a:br>
              <a:rPr lang="en-US" altLang="zh-TW" sz="2000" dirty="0"/>
            </a:br>
            <a:r>
              <a:rPr lang="en-US" altLang="zh-TW" sz="2000" dirty="0"/>
              <a:t>Bakeoff 2013 Evaluation </a:t>
            </a: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364088" y="570683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Institute of Information Science, Academia </a:t>
            </a:r>
            <a:r>
              <a:rPr lang="en-US" altLang="zh-TW" sz="1200" dirty="0" err="1" smtClean="0"/>
              <a:t>Sinica</a:t>
            </a:r>
            <a:r>
              <a:rPr lang="en-US" altLang="zh-TW" sz="1200" dirty="0" smtClean="0"/>
              <a:t> Taiwan</a:t>
            </a:r>
          </a:p>
          <a:p>
            <a:endParaRPr lang="en-US" altLang="zh-TW" sz="1200" dirty="0"/>
          </a:p>
          <a:p>
            <a:r>
              <a:rPr lang="en-US" altLang="zh-TW" sz="1200" dirty="0" smtClean="0"/>
              <a:t>Department </a:t>
            </a:r>
            <a:r>
              <a:rPr lang="en-US" altLang="zh-TW" sz="1200" dirty="0"/>
              <a:t>of Computer Science, National </a:t>
            </a:r>
            <a:r>
              <a:rPr lang="en-US" altLang="zh-TW" sz="1200" dirty="0" err="1"/>
              <a:t>Tsing-Hua</a:t>
            </a:r>
            <a:r>
              <a:rPr lang="en-US" altLang="zh-TW" sz="1200" dirty="0"/>
              <a:t> University, Taiwan</a:t>
            </a:r>
            <a:endParaRPr lang="zh-TW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6300192" y="2492896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rgbClr val="FFFF00"/>
                </a:solidFill>
              </a:rPr>
              <a:t>SIGHAN’</a:t>
            </a:r>
            <a:r>
              <a:rPr lang="zh-TW" altLang="en-US" sz="1400" b="1" dirty="0" smtClean="0">
                <a:solidFill>
                  <a:srgbClr val="FFFF00"/>
                </a:solidFill>
              </a:rPr>
              <a:t> </a:t>
            </a:r>
            <a:r>
              <a:rPr lang="en-US" altLang="zh-TW" sz="1400" b="1" dirty="0" smtClean="0">
                <a:solidFill>
                  <a:srgbClr val="FFFF00"/>
                </a:solidFill>
              </a:rPr>
              <a:t>13 </a:t>
            </a:r>
            <a:endParaRPr lang="zh-TW" alt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In </a:t>
            </a:r>
            <a:r>
              <a:rPr lang="en-US" altLang="zh-TW" sz="2400" dirty="0"/>
              <a:t>this paper developed two error detection systems with different dictionaries.</a:t>
            </a:r>
          </a:p>
          <a:p>
            <a:endParaRPr lang="en-US" altLang="zh-TW" sz="2400" dirty="0" smtClean="0"/>
          </a:p>
          <a:p>
            <a:pPr marL="687388" lvl="2" indent="-342900">
              <a:buFont typeface="Wingdings" pitchFamily="2" charset="2"/>
              <a:buChar char="u"/>
            </a:pPr>
            <a:r>
              <a:rPr lang="en-US" altLang="zh-TW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CKIP-WS</a:t>
            </a:r>
          </a:p>
          <a:p>
            <a:pPr marL="860425" lvl="3" indent="-342900">
              <a:buFont typeface="Wingdings" pitchFamily="2" charset="2"/>
              <a:buChar char="Ø"/>
            </a:pPr>
            <a:r>
              <a:rPr lang="en-US" altLang="zh-TW" sz="1800" dirty="0"/>
              <a:t>adopted the CKIP word segmentation system which based on CKIP dictionary as its core detection procedure</a:t>
            </a:r>
          </a:p>
          <a:p>
            <a:pPr marL="687388" lvl="2" indent="-342900">
              <a:buFont typeface="Wingdings" pitchFamily="2" charset="2"/>
              <a:buChar char="u"/>
            </a:pPr>
            <a:r>
              <a:rPr lang="en-US" altLang="zh-TW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G1-WS</a:t>
            </a:r>
          </a:p>
          <a:p>
            <a:pPr marL="860425" lvl="3" indent="-342900">
              <a:buFont typeface="Wingdings" pitchFamily="2" charset="2"/>
              <a:buChar char="Ø"/>
            </a:pPr>
            <a:r>
              <a:rPr lang="en-US" altLang="zh-TW" sz="1800" dirty="0"/>
              <a:t>used Google 1T </a:t>
            </a:r>
            <a:r>
              <a:rPr lang="en-US" altLang="zh-TW" sz="1800" dirty="0" err="1"/>
              <a:t>uni</a:t>
            </a:r>
            <a:r>
              <a:rPr lang="en-US" altLang="zh-TW" sz="1800" dirty="0"/>
              <a:t>-gram data to extract pairs of potential error word and correction candidates as dictionary</a:t>
            </a:r>
            <a:endParaRPr lang="zh-TW" alt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TW" sz="2400" dirty="0"/>
              <a:t>Most Chinese character detection systems are built based on confusion sets and a language model. </a:t>
            </a:r>
            <a:endParaRPr lang="en-US" altLang="zh-TW" sz="2400" dirty="0" smtClean="0"/>
          </a:p>
          <a:p>
            <a:pPr marL="342900" indent="-342900">
              <a:buFont typeface="Wingdings" pitchFamily="2" charset="2"/>
              <a:buChar char="l"/>
            </a:pPr>
            <a:endParaRPr lang="en-US" altLang="zh-TW" sz="2400" dirty="0"/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2400" dirty="0"/>
              <a:t>Some new systems also incorporate NLP technologies for Chinese character error detection in recent years</a:t>
            </a:r>
            <a:endParaRPr lang="zh-TW" altLang="en-US" sz="2400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2</a:t>
            </a:r>
            <a:r>
              <a:rPr lang="en-US" altLang="zh-TW" dirty="0" smtClean="0">
                <a:solidFill>
                  <a:schemeClr val="bg1"/>
                </a:solidFill>
              </a:rPr>
              <a:t>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dirty="0"/>
              <a:t> Flowchart of the system</a:t>
            </a:r>
            <a:endParaRPr lang="zh-TW" altLang="en-US" sz="1800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3</a:t>
            </a:r>
            <a:r>
              <a:rPr lang="en-US" altLang="zh-TW" dirty="0" smtClean="0">
                <a:solidFill>
                  <a:schemeClr val="bg1"/>
                </a:solidFill>
              </a:rPr>
              <a:t>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6025100" cy="376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2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altLang="zh-TW" sz="2400" dirty="0"/>
              <a:t>W</a:t>
            </a:r>
            <a:r>
              <a:rPr lang="en-US" altLang="zh-TW" sz="2400" dirty="0" smtClean="0"/>
              <a:t>ord </a:t>
            </a:r>
            <a:r>
              <a:rPr lang="en-US" altLang="zh-TW" sz="2400" dirty="0"/>
              <a:t>segmentation to find possible error candidates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pPr marL="687388" lvl="2" indent="-342900">
              <a:buFont typeface="Wingdings" pitchFamily="2" charset="2"/>
              <a:buChar char="ü"/>
            </a:pPr>
            <a:r>
              <a:rPr lang="zh-TW" altLang="en-US" sz="2400" dirty="0" smtClean="0"/>
              <a:t>不怕</a:t>
            </a:r>
            <a:r>
              <a:rPr lang="zh-TW" altLang="en-US" sz="2400" dirty="0"/>
              <a:t>措折地</a:t>
            </a:r>
            <a:r>
              <a:rPr lang="zh-TW" altLang="en-US" sz="2400" dirty="0" smtClean="0"/>
              <a:t>奮鬥   </a:t>
            </a:r>
            <a:r>
              <a:rPr lang="en-US" altLang="zh-TW" sz="2400" dirty="0" smtClean="0">
                <a:sym typeface="Wingdings" pitchFamily="2" charset="2"/>
              </a:rPr>
              <a:t>    </a:t>
            </a:r>
            <a:r>
              <a:rPr lang="zh-TW" altLang="en-US" sz="2400" dirty="0" smtClean="0"/>
              <a:t>不</a:t>
            </a:r>
            <a:r>
              <a:rPr lang="en-US" altLang="zh-TW" sz="2400" dirty="0"/>
              <a:t>() </a:t>
            </a:r>
            <a:r>
              <a:rPr lang="zh-TW" altLang="en-US" sz="2400" dirty="0"/>
              <a:t>怕</a:t>
            </a:r>
            <a:r>
              <a:rPr lang="en-US" altLang="zh-TW" sz="2400" dirty="0"/>
              <a:t>() </a:t>
            </a:r>
            <a:r>
              <a:rPr lang="zh-TW" altLang="en-US" sz="2400" dirty="0"/>
              <a:t>措</a:t>
            </a:r>
            <a:r>
              <a:rPr lang="en-US" altLang="zh-TW" sz="2400" dirty="0"/>
              <a:t>(?) </a:t>
            </a:r>
            <a:r>
              <a:rPr lang="zh-TW" altLang="en-US" sz="2400" dirty="0"/>
              <a:t>折</a:t>
            </a:r>
            <a:r>
              <a:rPr lang="en-US" altLang="zh-TW" sz="2400" dirty="0"/>
              <a:t>(?) </a:t>
            </a:r>
            <a:r>
              <a:rPr lang="zh-TW" altLang="en-US" sz="2400" dirty="0"/>
              <a:t>地</a:t>
            </a:r>
            <a:r>
              <a:rPr lang="en-US" altLang="zh-TW" sz="2400" dirty="0"/>
              <a:t>() </a:t>
            </a:r>
            <a:r>
              <a:rPr lang="zh-TW" altLang="en-US" sz="2400" dirty="0"/>
              <a:t>奮鬥</a:t>
            </a:r>
            <a:r>
              <a:rPr lang="en-US" altLang="zh-TW" sz="2400" dirty="0" smtClean="0"/>
              <a:t>()</a:t>
            </a:r>
            <a:endParaRPr lang="en-US" altLang="zh-TW" sz="2400" dirty="0"/>
          </a:p>
          <a:p>
            <a:pPr marL="457200" indent="-457200">
              <a:buFont typeface="+mj-lt"/>
              <a:buAutoNum type="arabicParenR"/>
            </a:pPr>
            <a:endParaRPr lang="en-US" altLang="zh-TW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 smtClean="0"/>
              <a:t>Focus </a:t>
            </a:r>
            <a:r>
              <a:rPr lang="en-US" altLang="zh-TW" sz="2400" dirty="0"/>
              <a:t>on the morphemes marked with (?) only and provide possible replacement words by checking confusion sets and CKIP dictionary.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/>
              <a:t>Unknown word detection</a:t>
            </a:r>
            <a:endParaRPr lang="zh-TW" altLang="en-US" sz="36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4</a:t>
            </a:r>
            <a:r>
              <a:rPr lang="en-US" altLang="zh-TW" dirty="0" smtClean="0">
                <a:solidFill>
                  <a:schemeClr val="bg1"/>
                </a:solidFill>
              </a:rPr>
              <a:t>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Examples of Similar Chinese </a:t>
            </a:r>
            <a:r>
              <a:rPr lang="en-US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Characters0</a:t>
            </a:r>
            <a:endParaRPr lang="zh-TW" alt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Identifying </a:t>
            </a:r>
            <a:r>
              <a:rPr lang="en-US" altLang="zh-TW" dirty="0" smtClean="0"/>
              <a:t>Similar</a:t>
            </a:r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Conclusions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3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4307645" cy="90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4" y="4680874"/>
            <a:ext cx="4680647" cy="91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453811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TW" sz="2400" dirty="0"/>
              <a:t>In this paper use this </a:t>
            </a:r>
            <a:r>
              <a:rPr lang="en-US" altLang="zh-TW" sz="2400" dirty="0" err="1"/>
              <a:t>uni</a:t>
            </a:r>
            <a:r>
              <a:rPr lang="en-US" altLang="zh-TW" sz="2400" dirty="0"/>
              <a:t>-gram data, and the confusion set to search for similar word pairs and ranks the pair of words by their frequencies. </a:t>
            </a:r>
            <a:endParaRPr lang="en-US" altLang="zh-TW" sz="2400" dirty="0" smtClean="0"/>
          </a:p>
          <a:p>
            <a:pPr marL="342900" indent="-342900">
              <a:buFont typeface="Wingdings" pitchFamily="2" charset="2"/>
              <a:buChar char="l"/>
            </a:pPr>
            <a:endParaRPr lang="en-US" altLang="zh-TW" sz="2400" dirty="0"/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2400" dirty="0"/>
              <a:t>The word of low frequency is considered as error candidate and the high frequency similar word is considered as correction suggestion.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/>
              <a:t>Building suggestion dictionary</a:t>
            </a:r>
            <a:endParaRPr lang="zh-TW" altLang="en-US" sz="32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5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However, the extracted naive suggestion dictionary may have a lot of noises</a:t>
            </a:r>
            <a:r>
              <a:rPr lang="en-US" altLang="zh-TW" sz="2400" dirty="0" smtClean="0"/>
              <a:t>.</a:t>
            </a:r>
            <a:endParaRPr lang="en-US" altLang="zh-TW" sz="2400" dirty="0"/>
          </a:p>
          <a:p>
            <a:endParaRPr lang="en-US" altLang="zh-TW" sz="2400" dirty="0" smtClean="0">
              <a:solidFill>
                <a:schemeClr val="accent2"/>
              </a:solidFill>
            </a:endParaRPr>
          </a:p>
          <a:p>
            <a:r>
              <a:rPr lang="en-US" altLang="zh-TW" sz="2400" dirty="0" smtClean="0">
                <a:solidFill>
                  <a:schemeClr val="accent2"/>
                </a:solidFill>
              </a:rPr>
              <a:t>Two method </a:t>
            </a:r>
            <a:r>
              <a:rPr lang="en-US" altLang="zh-TW" sz="2400" dirty="0">
                <a:solidFill>
                  <a:schemeClr val="accent2"/>
                </a:solidFill>
              </a:rPr>
              <a:t>to </a:t>
            </a:r>
            <a:r>
              <a:rPr lang="en-US" altLang="zh-TW" sz="2400" dirty="0" smtClean="0">
                <a:solidFill>
                  <a:schemeClr val="accent2"/>
                </a:solidFill>
              </a:rPr>
              <a:t>confirm</a:t>
            </a:r>
          </a:p>
          <a:p>
            <a:pPr marL="801688" lvl="2" indent="-457200">
              <a:buFont typeface="+mj-lt"/>
              <a:buAutoNum type="arabicParenR"/>
            </a:pPr>
            <a:r>
              <a:rPr lang="en-US" altLang="zh-TW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</a:t>
            </a:r>
            <a:r>
              <a:rPr lang="en-US" altLang="zh-TW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word segmentation in </a:t>
            </a:r>
            <a:r>
              <a:rPr lang="en-US" altLang="zh-TW" sz="2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Sinica</a:t>
            </a:r>
            <a:r>
              <a:rPr lang="en-US" altLang="zh-TW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Corpus</a:t>
            </a:r>
          </a:p>
          <a:p>
            <a:pPr marL="801688" lvl="2" indent="-457200">
              <a:buFont typeface="+mj-lt"/>
              <a:buAutoNum type="arabicParenR"/>
            </a:pPr>
            <a:r>
              <a:rPr lang="en-US" altLang="zh-TW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Count </a:t>
            </a:r>
            <a:r>
              <a:rPr lang="en-US" altLang="zh-TW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words and </a:t>
            </a:r>
            <a:r>
              <a:rPr lang="en-US" altLang="zh-TW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suggestions</a:t>
            </a:r>
          </a:p>
          <a:p>
            <a:pPr marL="974725" lvl="3" indent="-457200">
              <a:buFont typeface="Wingdings" pitchFamily="2" charset="2"/>
              <a:buChar char="Ø"/>
            </a:pPr>
            <a:r>
              <a:rPr lang="en-US" altLang="zh-TW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If the frequency ratio of </a:t>
            </a:r>
            <a:r>
              <a:rPr lang="en-US" altLang="zh-TW" sz="1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freq</a:t>
            </a:r>
            <a:r>
              <a:rPr lang="en-US" altLang="zh-TW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(word)/</a:t>
            </a:r>
            <a:r>
              <a:rPr lang="en-US" altLang="zh-TW" sz="1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freq</a:t>
            </a:r>
            <a:r>
              <a:rPr lang="en-US" altLang="zh-TW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(suggestion) &gt; 0.1, then ignore this suggestion.</a:t>
            </a:r>
          </a:p>
          <a:p>
            <a:endParaRPr lang="en-US" altLang="zh-TW" sz="2400" dirty="0" smtClean="0">
              <a:solidFill>
                <a:schemeClr val="accent2"/>
              </a:solidFill>
            </a:endParaRPr>
          </a:p>
          <a:p>
            <a:endParaRPr lang="zh-TW" altLang="en-US" sz="24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6</a:t>
            </a:r>
            <a:r>
              <a:rPr lang="en-US" altLang="zh-TW" dirty="0" smtClean="0">
                <a:solidFill>
                  <a:schemeClr val="bg1"/>
                </a:solidFill>
              </a:rPr>
              <a:t>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Based on the marked error spots, we set a window to count the frequency of these strings which contain potential errors, and select the suggestion candidates with the highest string frequency as the answer.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/>
              <a:t>Validation and correction by n-gram model</a:t>
            </a:r>
            <a:endParaRPr lang="zh-TW" altLang="en-US" sz="28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5 / 10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3456384" cy="292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>
                <a:solidFill>
                  <a:schemeClr val="accent2"/>
                </a:solidFill>
              </a:rPr>
              <a:t>Recall problems</a:t>
            </a:r>
            <a:r>
              <a:rPr lang="en-US" altLang="zh-TW" sz="2400" dirty="0" smtClean="0">
                <a:solidFill>
                  <a:schemeClr val="accent2"/>
                </a:solidFill>
              </a:rPr>
              <a:t>:</a:t>
            </a: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en-US" altLang="zh-TW" sz="2000" dirty="0">
                <a:solidFill>
                  <a:schemeClr val="tx2">
                    <a:lumMod val="90000"/>
                  </a:schemeClr>
                </a:solidFill>
              </a:rPr>
              <a:t>Some correct characters are not in the confusion </a:t>
            </a:r>
            <a:r>
              <a:rPr lang="en-US" altLang="zh-TW" sz="2000" dirty="0" smtClean="0">
                <a:solidFill>
                  <a:schemeClr val="tx2">
                    <a:lumMod val="90000"/>
                  </a:schemeClr>
                </a:solidFill>
              </a:rPr>
              <a:t>sets</a:t>
            </a:r>
          </a:p>
          <a:p>
            <a:pPr marL="628650" lvl="1" indent="-457200">
              <a:buFont typeface="Wingdings" pitchFamily="2" charset="2"/>
              <a:buChar char="Ø"/>
            </a:pPr>
            <a:endParaRPr lang="en-US" altLang="zh-TW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en-US" altLang="zh-TW" sz="2000" dirty="0">
                <a:solidFill>
                  <a:schemeClr val="tx2">
                    <a:lumMod val="90000"/>
                  </a:schemeClr>
                </a:solidFill>
              </a:rPr>
              <a:t>Dispute on the gold </a:t>
            </a:r>
            <a:r>
              <a:rPr lang="en-US" altLang="zh-TW" sz="2000" dirty="0" smtClean="0">
                <a:solidFill>
                  <a:schemeClr val="tx2">
                    <a:lumMod val="90000"/>
                  </a:schemeClr>
                </a:solidFill>
              </a:rPr>
              <a:t>standard.</a:t>
            </a:r>
          </a:p>
          <a:p>
            <a:pPr marL="801688" lvl="2" indent="-457200"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altLang="zh-TW" sz="1200" dirty="0" smtClean="0">
                <a:solidFill>
                  <a:srgbClr val="00B0F0"/>
                </a:solidFill>
              </a:rPr>
              <a:t>[</a:t>
            </a:r>
            <a:r>
              <a:rPr lang="en-US" altLang="zh-TW" sz="1200" dirty="0">
                <a:solidFill>
                  <a:srgbClr val="00B0F0"/>
                </a:solidFill>
              </a:rPr>
              <a:t>"</a:t>
            </a:r>
            <a:r>
              <a:rPr lang="zh-TW" altLang="en-US" sz="1200" dirty="0">
                <a:solidFill>
                  <a:srgbClr val="00B0F0"/>
                </a:solidFill>
              </a:rPr>
              <a:t>糊塗</a:t>
            </a:r>
            <a:r>
              <a:rPr lang="en-US" altLang="zh-TW" sz="1200" dirty="0">
                <a:solidFill>
                  <a:srgbClr val="00B0F0"/>
                </a:solidFill>
              </a:rPr>
              <a:t>"</a:t>
            </a:r>
            <a:r>
              <a:rPr lang="zh-TW" altLang="en-US" sz="1200" dirty="0">
                <a:solidFill>
                  <a:srgbClr val="00B0F0"/>
                </a:solidFill>
              </a:rPr>
              <a:t>、</a:t>
            </a:r>
            <a:r>
              <a:rPr lang="en-US" altLang="zh-TW" sz="1200" dirty="0">
                <a:solidFill>
                  <a:srgbClr val="00B0F0"/>
                </a:solidFill>
              </a:rPr>
              <a:t>"</a:t>
            </a:r>
            <a:r>
              <a:rPr lang="zh-TW" altLang="en-US" sz="1200" dirty="0">
                <a:solidFill>
                  <a:srgbClr val="00B0F0"/>
                </a:solidFill>
              </a:rPr>
              <a:t>胡塗</a:t>
            </a:r>
            <a:r>
              <a:rPr lang="en-US" altLang="zh-TW" sz="1200" dirty="0" smtClean="0">
                <a:solidFill>
                  <a:srgbClr val="00B0F0"/>
                </a:solidFill>
              </a:rPr>
              <a:t>"]</a:t>
            </a:r>
          </a:p>
          <a:p>
            <a:pPr marL="457200" indent="-457200">
              <a:buFont typeface="Wingdings" pitchFamily="2" charset="2"/>
              <a:buAutoNum type="circleNumWdWhitePlain"/>
            </a:pPr>
            <a:endParaRPr lang="en-US" altLang="zh-TW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en-US" altLang="zh-TW" sz="2000" dirty="0" smtClean="0">
                <a:solidFill>
                  <a:schemeClr val="tx2">
                    <a:lumMod val="90000"/>
                  </a:schemeClr>
                </a:solidFill>
              </a:rPr>
              <a:t>The </a:t>
            </a:r>
            <a:r>
              <a:rPr lang="en-US" altLang="zh-TW" sz="2000" dirty="0">
                <a:solidFill>
                  <a:schemeClr val="tx2">
                    <a:lumMod val="90000"/>
                  </a:schemeClr>
                </a:solidFill>
              </a:rPr>
              <a:t>word pairs as (</a:t>
            </a:r>
            <a:r>
              <a:rPr lang="zh-TW" altLang="en-US" sz="2000" dirty="0">
                <a:solidFill>
                  <a:schemeClr val="tx2">
                    <a:lumMod val="90000"/>
                  </a:schemeClr>
                </a:solidFill>
              </a:rPr>
              <a:t>再</a:t>
            </a:r>
            <a:r>
              <a:rPr lang="en-US" altLang="zh-TW" sz="2000" dirty="0">
                <a:solidFill>
                  <a:schemeClr val="tx2">
                    <a:lumMod val="90000"/>
                  </a:schemeClr>
                </a:solidFill>
              </a:rPr>
              <a:t>,</a:t>
            </a:r>
            <a:r>
              <a:rPr lang="zh-TW" altLang="en-US" sz="2000" dirty="0">
                <a:solidFill>
                  <a:schemeClr val="tx2">
                    <a:lumMod val="90000"/>
                  </a:schemeClr>
                </a:solidFill>
              </a:rPr>
              <a:t>在</a:t>
            </a:r>
            <a:r>
              <a:rPr lang="en-US" altLang="zh-TW" sz="2000" dirty="0">
                <a:solidFill>
                  <a:schemeClr val="tx2">
                    <a:lumMod val="90000"/>
                  </a:schemeClr>
                </a:solidFill>
              </a:rPr>
              <a:t>),(</a:t>
            </a:r>
            <a:r>
              <a:rPr lang="zh-TW" altLang="en-US" sz="2000" dirty="0">
                <a:solidFill>
                  <a:schemeClr val="tx2">
                    <a:lumMod val="90000"/>
                  </a:schemeClr>
                </a:solidFill>
              </a:rPr>
              <a:t>得</a:t>
            </a:r>
            <a:r>
              <a:rPr lang="en-US" altLang="zh-TW" sz="2000" dirty="0">
                <a:solidFill>
                  <a:schemeClr val="tx2">
                    <a:lumMod val="90000"/>
                  </a:schemeClr>
                </a:solidFill>
              </a:rPr>
              <a:t>,</a:t>
            </a:r>
            <a:r>
              <a:rPr lang="zh-TW" altLang="en-US" sz="2000" dirty="0">
                <a:solidFill>
                  <a:schemeClr val="tx2">
                    <a:lumMod val="90000"/>
                  </a:schemeClr>
                </a:solidFill>
              </a:rPr>
              <a:t>的</a:t>
            </a:r>
            <a:r>
              <a:rPr lang="en-US" altLang="zh-TW" sz="2000" dirty="0">
                <a:solidFill>
                  <a:schemeClr val="tx2">
                    <a:lumMod val="90000"/>
                  </a:schemeClr>
                </a:solidFill>
              </a:rPr>
              <a:t>) cannot be distinguished in </a:t>
            </a:r>
            <a:r>
              <a:rPr lang="en-US" altLang="zh-TW" sz="2000" dirty="0" smtClean="0">
                <a:solidFill>
                  <a:schemeClr val="tx2">
                    <a:lumMod val="90000"/>
                  </a:schemeClr>
                </a:solidFill>
              </a:rPr>
              <a:t>system</a:t>
            </a:r>
          </a:p>
          <a:p>
            <a:pPr marL="457200" indent="-457200">
              <a:buFont typeface="Wingdings" pitchFamily="2" charset="2"/>
              <a:buAutoNum type="circleNumWdWhitePlain"/>
            </a:pPr>
            <a:endParaRPr lang="en-US" altLang="zh-TW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en-US" altLang="zh-TW" sz="2000" dirty="0" smtClean="0">
                <a:solidFill>
                  <a:schemeClr val="tx2">
                    <a:lumMod val="90000"/>
                  </a:schemeClr>
                </a:solidFill>
              </a:rPr>
              <a:t>No </a:t>
            </a:r>
            <a:r>
              <a:rPr lang="en-US" altLang="zh-TW" sz="2000" dirty="0">
                <a:solidFill>
                  <a:schemeClr val="tx2">
                    <a:lumMod val="90000"/>
                  </a:schemeClr>
                </a:solidFill>
              </a:rPr>
              <a:t>information on the related </a:t>
            </a:r>
            <a:r>
              <a:rPr lang="en-US" altLang="zh-TW" sz="2000" dirty="0" smtClean="0">
                <a:solidFill>
                  <a:schemeClr val="tx2">
                    <a:lumMod val="90000"/>
                  </a:schemeClr>
                </a:solidFill>
              </a:rPr>
              <a:t>words</a:t>
            </a:r>
          </a:p>
          <a:p>
            <a:pPr marL="801688" lvl="2" indent="-457200">
              <a:buFont typeface="Wingdings" pitchFamily="2" charset="2"/>
              <a:buChar char="Ø"/>
              <a:defRPr/>
            </a:pPr>
            <a:r>
              <a:rPr lang="en-US" altLang="zh-TW" dirty="0"/>
              <a:t>(</a:t>
            </a:r>
            <a:r>
              <a:rPr lang="en-US" altLang="zh-TW" dirty="0">
                <a:solidFill>
                  <a:schemeClr val="tx2">
                    <a:lumMod val="90000"/>
                  </a:schemeClr>
                </a:solidFill>
              </a:rPr>
              <a:t>“</a:t>
            </a:r>
            <a:r>
              <a:rPr lang="zh-TW" altLang="en-US" dirty="0">
                <a:solidFill>
                  <a:schemeClr val="tx2">
                    <a:lumMod val="90000"/>
                  </a:schemeClr>
                </a:solidFill>
              </a:rPr>
              <a:t>圈差” </a:t>
            </a:r>
            <a:r>
              <a:rPr lang="en-US" altLang="zh-TW" dirty="0" smtClean="0">
                <a:solidFill>
                  <a:schemeClr val="tx2">
                    <a:lumMod val="90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tx2">
                    <a:lumMod val="90000"/>
                  </a:schemeClr>
                </a:solidFill>
              </a:rPr>
              <a:t>“</a:t>
            </a:r>
            <a:r>
              <a:rPr lang="zh-TW" altLang="en-US" dirty="0">
                <a:solidFill>
                  <a:schemeClr val="tx2">
                    <a:lumMod val="90000"/>
                  </a:schemeClr>
                </a:solidFill>
              </a:rPr>
              <a:t>圈叉”</a:t>
            </a:r>
            <a:r>
              <a:rPr lang="en-US" altLang="zh-TW" dirty="0">
                <a:solidFill>
                  <a:schemeClr val="tx2">
                    <a:lumMod val="90000"/>
                  </a:schemeClr>
                </a:solidFill>
              </a:rPr>
              <a:t>)</a:t>
            </a:r>
          </a:p>
          <a:p>
            <a:pPr marL="801688" lvl="2" indent="-457200">
              <a:buFont typeface="Wingdings" pitchFamily="2" charset="2"/>
              <a:buChar char="Ø"/>
              <a:defRPr/>
            </a:pPr>
            <a:r>
              <a:rPr lang="en-US" altLang="zh-TW" dirty="0">
                <a:solidFill>
                  <a:schemeClr val="tx2">
                    <a:lumMod val="90000"/>
                  </a:schemeClr>
                </a:solidFill>
              </a:rPr>
              <a:t>(“</a:t>
            </a:r>
            <a:r>
              <a:rPr lang="zh-TW" altLang="en-US" dirty="0">
                <a:solidFill>
                  <a:schemeClr val="tx2">
                    <a:lumMod val="90000"/>
                  </a:schemeClr>
                </a:solidFill>
              </a:rPr>
              <a:t>二連罷</a:t>
            </a:r>
            <a:r>
              <a:rPr lang="zh-TW" altLang="en-US" dirty="0" smtClean="0">
                <a:solidFill>
                  <a:schemeClr val="tx2">
                    <a:lumMod val="90000"/>
                  </a:schemeClr>
                </a:solidFill>
              </a:rPr>
              <a:t>”</a:t>
            </a:r>
            <a:r>
              <a:rPr lang="en-US" altLang="zh-TW" dirty="0" smtClean="0">
                <a:solidFill>
                  <a:schemeClr val="tx2">
                    <a:lumMod val="90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tx2">
                    <a:lumMod val="90000"/>
                  </a:schemeClr>
                </a:solidFill>
              </a:rPr>
              <a:t>“</a:t>
            </a:r>
            <a:r>
              <a:rPr lang="zh-TW" altLang="en-US" dirty="0">
                <a:solidFill>
                  <a:schemeClr val="tx2">
                    <a:lumMod val="90000"/>
                  </a:schemeClr>
                </a:solidFill>
              </a:rPr>
              <a:t>二連霸”</a:t>
            </a:r>
            <a:r>
              <a:rPr lang="en-US" altLang="zh-TW" dirty="0">
                <a:solidFill>
                  <a:schemeClr val="tx2">
                    <a:lumMod val="90000"/>
                  </a:schemeClr>
                </a:solidFill>
              </a:rPr>
              <a:t>)</a:t>
            </a:r>
          </a:p>
          <a:p>
            <a:pPr marL="628650" lvl="1" indent="-457200">
              <a:buFont typeface="Wingdings" pitchFamily="2" charset="2"/>
              <a:buAutoNum type="circleNumWdWhitePlain"/>
            </a:pPr>
            <a:endParaRPr lang="en-US" altLang="zh-TW" dirty="0">
              <a:solidFill>
                <a:schemeClr val="tx2">
                  <a:lumMod val="90000"/>
                </a:schemeClr>
              </a:solidFill>
            </a:endParaRPr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8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剪去對角線角落矩形 12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剪去對角線角落矩形 13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</a:rPr>
              <a:t>EXPERIMENTS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/>
              <a:t>Conclusions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024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accent2"/>
                </a:solidFill>
              </a:rPr>
              <a:t>Precision </a:t>
            </a:r>
            <a:r>
              <a:rPr lang="en-US" altLang="zh-TW" sz="2400" dirty="0">
                <a:solidFill>
                  <a:schemeClr val="accent2"/>
                </a:solidFill>
              </a:rPr>
              <a:t>problem :</a:t>
            </a:r>
            <a:endParaRPr lang="en-US" altLang="zh-TW" sz="2400" dirty="0" smtClean="0">
              <a:solidFill>
                <a:schemeClr val="accent2"/>
              </a:solidFill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en-US" altLang="zh-TW" sz="2000" dirty="0">
                <a:solidFill>
                  <a:schemeClr val="tx2">
                    <a:lumMod val="90000"/>
                  </a:schemeClr>
                </a:solidFill>
              </a:rPr>
              <a:t>There are a lot of irrelevant characters in the confusion sets. There should be a way to filter out some of the irrelevant characters. </a:t>
            </a:r>
            <a:endParaRPr lang="en-US" altLang="zh-TW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endParaRPr lang="en-US" altLang="zh-TW" sz="2000" dirty="0">
              <a:solidFill>
                <a:schemeClr val="tx2">
                  <a:lumMod val="90000"/>
                </a:schemeClr>
              </a:solidFill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en-US" altLang="zh-TW">
                <a:solidFill>
                  <a:schemeClr val="tx2">
                    <a:lumMod val="90000"/>
                  </a:schemeClr>
                </a:solidFill>
              </a:rPr>
              <a:t>A better n-gram language model needs to be developed. </a:t>
            </a:r>
            <a:endParaRPr lang="en-US" altLang="zh-TW" dirty="0">
              <a:solidFill>
                <a:schemeClr val="tx2">
                  <a:lumMod val="90000"/>
                </a:schemeClr>
              </a:solidFill>
            </a:endParaRPr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8 / 9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剪去對角線角落矩形 12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剪去對角線角落矩形 13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</a:rPr>
              <a:t>EXPERIMENTS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7744" y="5229200"/>
            <a:ext cx="2688038" cy="1628800"/>
          </a:xfrm>
        </p:spPr>
        <p:txBody>
          <a:bodyPr>
            <a:normAutofit/>
          </a:bodyPr>
          <a:lstStyle/>
          <a:p>
            <a:r>
              <a:rPr lang="en-US" altLang="zh-TW" dirty="0"/>
              <a:t>Kin Hong </a:t>
            </a:r>
            <a:r>
              <a:rPr lang="en-US" altLang="zh-TW" dirty="0" smtClean="0"/>
              <a:t>Lee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Mau </a:t>
            </a:r>
            <a:r>
              <a:rPr lang="en-US" altLang="zh-TW" dirty="0"/>
              <a:t>Kit Michael Ng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426" y="908720"/>
            <a:ext cx="7680960" cy="1554831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/>
              <a:t>Text Segmentation for Chinese Spell Checking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5364088" y="5706834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Department of Computer Science and </a:t>
            </a:r>
            <a:r>
              <a:rPr lang="en-US" altLang="zh-TW" sz="1200" dirty="0" smtClean="0"/>
              <a:t>Engineering</a:t>
            </a:r>
            <a:endParaRPr lang="zh-TW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3851920" y="2575937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rgbClr val="FFFF00"/>
                </a:solidFill>
              </a:rPr>
              <a:t>JOURNAL OF THE AMERICAN SOCIETY FOR INFORMATION SCIENCE’</a:t>
            </a:r>
            <a:r>
              <a:rPr lang="zh-TW" altLang="en-US" sz="1200" b="1" dirty="0">
                <a:solidFill>
                  <a:srgbClr val="FFFF00"/>
                </a:solidFill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</a:rPr>
              <a:t>1999</a:t>
            </a:r>
            <a:endParaRPr lang="zh-TW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TW" sz="2400" dirty="0"/>
              <a:t>Chinese text has no natural delimiters such as spaces between words, which are meaningful sequences of characters. 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zh-TW" sz="2400" dirty="0"/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2400" dirty="0"/>
              <a:t>Every Chinese character input must be a valid ideograph, but the sequence of Chinese characters may not make sense</a:t>
            </a:r>
            <a:r>
              <a:rPr lang="en-US" altLang="zh-TW" sz="2400" dirty="0" smtClean="0"/>
              <a:t>.</a:t>
            </a:r>
          </a:p>
          <a:p>
            <a:pPr lvl="2" indent="0">
              <a:buNone/>
            </a:pPr>
            <a:r>
              <a:rPr lang="en-US" altLang="zh-TW" dirty="0" smtClean="0"/>
              <a:t>(EX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時</a:t>
            </a:r>
            <a:r>
              <a:rPr lang="zh-TW" altLang="en-US" u="sng" dirty="0" smtClean="0"/>
              <a:t>間</a:t>
            </a:r>
            <a:r>
              <a:rPr lang="en-US" altLang="zh-TW" dirty="0" smtClean="0"/>
              <a:t>“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</a:t>
            </a:r>
            <a:r>
              <a:rPr lang="en-US" altLang="zh-TW" dirty="0"/>
              <a:t>mistyped as</a:t>
            </a:r>
            <a:r>
              <a:rPr lang="zh-TW" altLang="en-US" dirty="0" smtClean="0"/>
              <a:t> 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時</a:t>
            </a:r>
            <a:r>
              <a:rPr lang="zh-TW" altLang="en-US" u="sng" dirty="0" smtClean="0"/>
              <a:t>閒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r>
              <a:rPr lang="en-US" altLang="zh-TW" dirty="0" smtClean="0"/>
              <a:t>, </a:t>
            </a:r>
            <a:r>
              <a:rPr lang="zh-TW" altLang="en-US" dirty="0"/>
              <a:t>時</a:t>
            </a:r>
            <a:r>
              <a:rPr lang="en-US" altLang="zh-TW" dirty="0" smtClean="0"/>
              <a:t>and</a:t>
            </a:r>
            <a:r>
              <a:rPr lang="zh-TW" altLang="en-US" dirty="0" smtClean="0"/>
              <a:t>閒</a:t>
            </a:r>
            <a:r>
              <a:rPr lang="en-US" altLang="zh-TW" dirty="0"/>
              <a:t>are correct characters , although</a:t>
            </a:r>
          </a:p>
          <a:p>
            <a:pPr lvl="2" indent="0">
              <a:buNone/>
            </a:pPr>
            <a:r>
              <a:rPr lang="en-US" altLang="zh-TW" dirty="0"/>
              <a:t>the character sequence is not a correct word.)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/>
          <a:lstStyle/>
          <a:p>
            <a:pPr algn="ctr"/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 </a:t>
            </a:r>
            <a:r>
              <a:rPr lang="en-US" altLang="zh-TW" smtClean="0">
                <a:solidFill>
                  <a:schemeClr val="bg1"/>
                </a:solidFill>
              </a:rPr>
              <a:t>/ </a:t>
            </a:r>
            <a:r>
              <a:rPr lang="en-US" altLang="zh-TW" dirty="0" smtClean="0">
                <a:solidFill>
                  <a:schemeClr val="bg1"/>
                </a:solidFill>
              </a:rPr>
              <a:t>8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TW" sz="2000" dirty="0" smtClean="0"/>
              <a:t>In Chinese spell checking, it cannot be assumed that texts are free of errors.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zh-TW" sz="2000" dirty="0" smtClean="0"/>
          </a:p>
          <a:p>
            <a:pPr marL="342900" indent="-342900">
              <a:buFont typeface="Wingdings" pitchFamily="2" charset="2"/>
              <a:buChar char="l"/>
            </a:pPr>
            <a:endParaRPr lang="en-US" altLang="zh-TW" sz="2000" dirty="0"/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2000" dirty="0"/>
              <a:t>There are four main kinds of errors</a:t>
            </a:r>
            <a:r>
              <a:rPr lang="en-US" altLang="zh-TW" sz="2000" dirty="0" smtClean="0"/>
              <a:t>.</a:t>
            </a:r>
          </a:p>
          <a:p>
            <a:pPr marL="514350" lvl="1" indent="-342900">
              <a:buFont typeface="Wingdings" pitchFamily="2" charset="2"/>
              <a:buChar char="ü"/>
            </a:pPr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Misuses of characters due to same or similar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sounds</a:t>
            </a:r>
          </a:p>
          <a:p>
            <a:pPr marL="687388" lvl="2" indent="-342900">
              <a:buFont typeface="Wingdings" pitchFamily="2" charset="2"/>
              <a:buChar char="p"/>
            </a:pPr>
            <a:r>
              <a:rPr lang="en-US" altLang="zh-TW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按</a:t>
            </a:r>
            <a:r>
              <a:rPr lang="zh-TW" altLang="en-US" strike="sngStrik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步</a:t>
            </a:r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就班 </a:t>
            </a:r>
            <a:r>
              <a:rPr lang="en-US" altLang="zh-TW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" pitchFamily="2" charset="2"/>
              </a:rPr>
              <a:t>  </a:t>
            </a:r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按</a:t>
            </a:r>
            <a:r>
              <a:rPr lang="zh-TW" alt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部</a:t>
            </a:r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就班</a:t>
            </a:r>
            <a:r>
              <a:rPr lang="en-US" altLang="zh-TW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514350" lvl="1" indent="-342900">
              <a:buFont typeface="Wingdings" pitchFamily="2" charset="2"/>
              <a:buChar char="ü"/>
            </a:pP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Misuses </a:t>
            </a:r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 characters due to similar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shapes</a:t>
            </a:r>
          </a:p>
          <a:p>
            <a:pPr marL="687388" lvl="2" indent="-342900">
              <a:buFont typeface="Wingdings" pitchFamily="2" charset="2"/>
              <a:buChar char="p"/>
            </a:pPr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茶</a:t>
            </a:r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荼</a:t>
            </a:r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514350" lvl="1" indent="-342900">
              <a:buFont typeface="Wingdings" pitchFamily="2" charset="2"/>
              <a:buChar char="ü"/>
            </a:pP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Misuses </a:t>
            </a:r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 characters due to similar 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meanings</a:t>
            </a:r>
          </a:p>
          <a:p>
            <a:pPr marL="687388" lvl="2" indent="-342900">
              <a:buFont typeface="Wingdings" pitchFamily="2" charset="2"/>
              <a:buChar char="p"/>
            </a:pPr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名</a:t>
            </a:r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『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符</a:t>
            </a:r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』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其實，名</a:t>
            </a:r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『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副</a:t>
            </a:r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』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其實</a:t>
            </a:r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514350" lvl="1" indent="-342900">
              <a:buFont typeface="Wingdings" pitchFamily="2" charset="2"/>
              <a:buChar char="ü"/>
            </a:pP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Typing </a:t>
            </a:r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errors related to Chinese input methods.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/>
                </a:solidFill>
              </a:rPr>
              <a:t>Introduction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2 / 8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剪去對角線角落矩形 10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altLang="zh-TW" sz="2000" dirty="0"/>
              <a:t>When a piece of text is to be handled, it is ﬁrst </a:t>
            </a:r>
            <a:r>
              <a:rPr lang="en-US" altLang="zh-TW" sz="2000" dirty="0" smtClean="0"/>
              <a:t>divided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into </a:t>
            </a:r>
            <a:r>
              <a:rPr lang="en-US" altLang="zh-TW" sz="2000" dirty="0"/>
              <a:t>sentences</a:t>
            </a:r>
            <a:r>
              <a:rPr lang="en-US" altLang="zh-TW" sz="2000" dirty="0" smtClean="0"/>
              <a:t>.</a:t>
            </a:r>
          </a:p>
          <a:p>
            <a:pPr marL="628650" lvl="1" indent="-457200">
              <a:buFont typeface="Wingdings" pitchFamily="2" charset="2"/>
              <a:buChar char="u"/>
            </a:pPr>
            <a:r>
              <a:rPr lang="en-US" altLang="zh-TW" sz="1400" dirty="0"/>
              <a:t>Punctuation marks are used as delimiters to separate sentences. </a:t>
            </a:r>
          </a:p>
          <a:p>
            <a:pPr marL="628650" lvl="1" indent="-457200">
              <a:buFont typeface="Wingdings" pitchFamily="2" charset="2"/>
              <a:buChar char="u"/>
            </a:pPr>
            <a:r>
              <a:rPr lang="en-US" altLang="zh-TW" sz="1400" dirty="0"/>
              <a:t>Some of the sentences may contain symbols, alphabetic symbols, and </a:t>
            </a:r>
            <a:r>
              <a:rPr lang="en-US" altLang="zh-TW" sz="1400" dirty="0" smtClean="0"/>
              <a:t>numerals.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These </a:t>
            </a:r>
            <a:r>
              <a:rPr lang="en-US" altLang="zh-TW" sz="1400" dirty="0"/>
              <a:t>types of characters are skipped without checking, and are used as unnatural delimiters to further divide sentences into phrases</a:t>
            </a:r>
            <a:r>
              <a:rPr lang="en-US" altLang="zh-TW" sz="1400" dirty="0" smtClean="0"/>
              <a:t>.</a:t>
            </a:r>
          </a:p>
          <a:p>
            <a:pPr marL="628650" lvl="1" indent="-457200">
              <a:buFont typeface="Wingdings" pitchFamily="2" charset="2"/>
              <a:buChar char="u"/>
            </a:pPr>
            <a:endParaRPr lang="en-US" altLang="zh-TW" dirty="0"/>
          </a:p>
          <a:p>
            <a:pPr marL="457200" indent="-457200">
              <a:buFont typeface="Arial" pitchFamily="34" charset="0"/>
              <a:buAutoNum type="arabicParenR"/>
            </a:pPr>
            <a:r>
              <a:rPr lang="en-US" altLang="zh-TW" sz="2000" dirty="0"/>
              <a:t>To reduce false alarms, occurrences of the ﬁrst 200 most frequently used single-character words such as 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的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of), 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一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one), 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是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is), 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不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not), 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有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have), 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在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in), 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個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unit, quantity) should not be considered as suspected errors.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dirty="0"/>
              <a:t>The Segmentation Process and </a:t>
            </a:r>
            <a:r>
              <a:rPr lang="en-US" altLang="zh-TW" sz="2400" dirty="0" smtClean="0"/>
              <a:t>System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Interaction </a:t>
            </a:r>
            <a:r>
              <a:rPr lang="en-US" altLang="zh-TW" sz="2400" dirty="0"/>
              <a:t>Model</a:t>
            </a:r>
            <a:endParaRPr lang="zh-TW" altLang="en-US" sz="24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3 / 8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Unlike </a:t>
            </a:r>
            <a:r>
              <a:rPr lang="en-US" altLang="zh-TW" sz="2000" dirty="0"/>
              <a:t>text analysis for translation or semantic analysis, sometimes it is not necessary for a spelling checker to ﬁnd a unique segmentation solution.</a:t>
            </a:r>
            <a:endParaRPr lang="zh-TW" altLang="en-US" sz="20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4 / 8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"/>
          <a:stretch/>
        </p:blipFill>
        <p:spPr bwMode="auto">
          <a:xfrm>
            <a:off x="2339752" y="2780928"/>
            <a:ext cx="5606381" cy="364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It is intriguing to resort to image processing methods to find such structurally similar words, but the computational costs can be very high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Ministry of Education in Taiwan suggests that about 5000 characters are needed for ordinary usage. In this case, there are about 25 million pairs. </a:t>
            </a:r>
            <a:endParaRPr lang="zh-TW" altLang="en-US" sz="2400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Conclusions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4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“</a:t>
            </a:r>
            <a:r>
              <a:rPr lang="zh-TW" altLang="en-US" sz="2000" dirty="0" smtClean="0"/>
              <a:t>誰都不知道他的確實用途</a:t>
            </a:r>
            <a:r>
              <a:rPr lang="en-US" altLang="zh-TW" sz="2000" dirty="0" smtClean="0"/>
              <a:t>”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/>
              <a:t>Segmentation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Method</a:t>
            </a:r>
            <a:endParaRPr lang="zh-TW" altLang="en-US" sz="36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5</a:t>
            </a:r>
            <a:r>
              <a:rPr lang="en-US" altLang="zh-TW" dirty="0" smtClean="0">
                <a:solidFill>
                  <a:schemeClr val="bg1"/>
                </a:solidFill>
              </a:rPr>
              <a:t> / 8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5353481" cy="10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195735" y="3573016"/>
            <a:ext cx="53534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This may be deduced from so-called word formation power, in which the word formation power of the character is higher than that of the character </a:t>
            </a:r>
            <a:r>
              <a:rPr lang="zh-TW" altLang="en-US" dirty="0" smtClean="0"/>
              <a:t> 的</a:t>
            </a:r>
            <a:r>
              <a:rPr lang="en-US" altLang="zh-TW" dirty="0" smtClean="0"/>
              <a:t>, </a:t>
            </a:r>
            <a:r>
              <a:rPr lang="en-US" altLang="zh-TW" dirty="0"/>
              <a:t>and so it is more likely that the character sequence </a:t>
            </a:r>
            <a:r>
              <a:rPr lang="zh-TW" altLang="en-US" dirty="0" smtClean="0"/>
              <a:t>確實 </a:t>
            </a:r>
            <a:r>
              <a:rPr lang="en-US" altLang="zh-TW" dirty="0" smtClean="0"/>
              <a:t>is </a:t>
            </a:r>
            <a:r>
              <a:rPr lang="en-US" altLang="zh-TW" dirty="0"/>
              <a:t>a word.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04" y="5229200"/>
            <a:ext cx="5255228" cy="45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2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Theoretically, any sequence of Chinese characters can </a:t>
            </a:r>
            <a:r>
              <a:rPr lang="en-US" altLang="zh-TW" sz="2000" dirty="0" smtClean="0"/>
              <a:t>form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 </a:t>
            </a:r>
            <a:r>
              <a:rPr lang="en-US" altLang="zh-TW" sz="2000" dirty="0"/>
              <a:t>word, if unknown words are also considered.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/>
              <a:t>Heuristic for Finding the Best Segmentation</a:t>
            </a:r>
            <a:endParaRPr lang="zh-TW" altLang="en-US" sz="28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6</a:t>
            </a:r>
            <a:r>
              <a:rPr lang="en-US" altLang="zh-TW" dirty="0" smtClean="0">
                <a:solidFill>
                  <a:schemeClr val="bg1"/>
                </a:solidFill>
              </a:rPr>
              <a:t> / 8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39777"/>
            <a:ext cx="707109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1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47664" y="1463040"/>
                <a:ext cx="7488832" cy="47244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000" dirty="0"/>
                  <a:t>T</a:t>
                </a:r>
                <a:r>
                  <a:rPr lang="en-US" altLang="zh-TW" sz="2000" dirty="0" smtClean="0"/>
                  <a:t>he length of all the words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𝑀𝑎𝑥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or </a:t>
                </a:r>
                <a:r>
                  <a:rPr lang="en-US" altLang="zh-TW" sz="2000" dirty="0"/>
                  <a:t>less, and </a:t>
                </a:r>
                <a:r>
                  <a:rPr lang="en-US" altLang="zh-TW" sz="2000" dirty="0" smtClean="0"/>
                  <a:t>P </a:t>
                </a:r>
                <a:r>
                  <a:rPr lang="en-US" altLang="zh-TW" sz="2000" dirty="0"/>
                  <a:t>is the ﬁrst character considered in the current iteration. </a:t>
                </a:r>
                <a:endParaRPr lang="en-US" altLang="zh-TW" sz="2000" dirty="0" smtClean="0"/>
              </a:p>
              <a:p>
                <a:endParaRPr lang="en-US" altLang="zh-TW" sz="2000" dirty="0"/>
              </a:p>
              <a:p>
                <a:r>
                  <a:rPr lang="en-US" altLang="zh-TW" sz="2000" dirty="0" smtClean="0"/>
                  <a:t>EX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: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“</a:t>
                </a:r>
                <a:r>
                  <a:rPr lang="zh-TW" altLang="en-US" sz="2000" dirty="0" smtClean="0"/>
                  <a:t>發展中國家庭電器換取外匯</a:t>
                </a:r>
                <a:r>
                  <a:rPr lang="en-US" altLang="zh-TW" sz="2000" dirty="0" smtClean="0"/>
                  <a:t>”</a:t>
                </a:r>
              </a:p>
              <a:p>
                <a:pPr marL="687388" lvl="2" indent="-342900">
                  <a:buFont typeface="Wingdings" pitchFamily="2" charset="2"/>
                  <a:buChar char="Ø"/>
                </a:pPr>
                <a:r>
                  <a:rPr lang="en-US" altLang="zh-TW" dirty="0"/>
                  <a:t>The corresponding words in the dictionary </a:t>
                </a:r>
                <a:r>
                  <a:rPr lang="en-US" altLang="zh-TW" dirty="0" smtClean="0"/>
                  <a:t>are</a:t>
                </a:r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marL="860425" lvl="3" indent="-342900">
                  <a:buFont typeface="Wingdings" pitchFamily="2" charset="2"/>
                  <a:buChar char="ü"/>
                </a:pPr>
                <a:r>
                  <a:rPr lang="en-US" altLang="zh-TW" dirty="0" smtClean="0"/>
                  <a:t>“</a:t>
                </a:r>
                <a:r>
                  <a:rPr lang="zh-TW" altLang="en-US" dirty="0" smtClean="0">
                    <a:solidFill>
                      <a:srgbClr val="FFFF00"/>
                    </a:solidFill>
                  </a:rPr>
                  <a:t>發展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中</a:t>
                </a:r>
                <a:r>
                  <a:rPr lang="zh-TW" altLang="en-US" dirty="0" smtClean="0">
                    <a:solidFill>
                      <a:srgbClr val="FFFF00"/>
                    </a:solidFill>
                  </a:rPr>
                  <a:t>國家</a:t>
                </a:r>
                <a:r>
                  <a:rPr lang="en-US" altLang="zh-TW" dirty="0" smtClean="0"/>
                  <a:t>”</a:t>
                </a:r>
                <a:r>
                  <a:rPr lang="zh-TW" altLang="en-US" dirty="0" smtClean="0"/>
                  <a:t>、</a:t>
                </a:r>
                <a:r>
                  <a:rPr lang="en-US" altLang="zh-TW" dirty="0" smtClean="0"/>
                  <a:t>“</a:t>
                </a:r>
                <a:r>
                  <a:rPr lang="zh-TW" altLang="en-US" dirty="0" smtClean="0"/>
                  <a:t>發展</a:t>
                </a:r>
                <a:r>
                  <a:rPr lang="en-US" altLang="zh-TW" dirty="0" smtClean="0"/>
                  <a:t>”</a:t>
                </a:r>
                <a:r>
                  <a:rPr lang="zh-TW" altLang="en-US" dirty="0" smtClean="0"/>
                  <a:t>、 </a:t>
                </a:r>
                <a:r>
                  <a:rPr lang="en-US" altLang="zh-TW" dirty="0" smtClean="0"/>
                  <a:t>“</a:t>
                </a:r>
                <a:r>
                  <a:rPr lang="zh-TW" altLang="en-US" dirty="0" smtClean="0"/>
                  <a:t>中國</a:t>
                </a:r>
                <a:r>
                  <a:rPr lang="en-US" altLang="zh-TW" dirty="0" smtClean="0"/>
                  <a:t>”</a:t>
                </a:r>
                <a:r>
                  <a:rPr lang="zh-TW" altLang="en-US" dirty="0" smtClean="0"/>
                  <a:t>、 </a:t>
                </a:r>
                <a:r>
                  <a:rPr lang="en-US" altLang="zh-TW" dirty="0" smtClean="0"/>
                  <a:t>“</a:t>
                </a:r>
                <a:r>
                  <a:rPr lang="zh-TW" altLang="en-US" dirty="0" smtClean="0"/>
                  <a:t>國家</a:t>
                </a:r>
                <a:r>
                  <a:rPr lang="en-US" altLang="zh-TW" dirty="0" smtClean="0"/>
                  <a:t>”</a:t>
                </a:r>
                <a:r>
                  <a:rPr lang="zh-TW" altLang="en-US" dirty="0" smtClean="0"/>
                  <a:t>、 </a:t>
                </a:r>
                <a:r>
                  <a:rPr lang="en-US" altLang="zh-TW" dirty="0" smtClean="0"/>
                  <a:t>“</a:t>
                </a:r>
                <a:r>
                  <a:rPr lang="zh-TW" altLang="en-US" dirty="0"/>
                  <a:t>家庭電器</a:t>
                </a:r>
                <a:r>
                  <a:rPr lang="en-US" altLang="zh-TW" dirty="0" smtClean="0"/>
                  <a:t>”</a:t>
                </a:r>
                <a:r>
                  <a:rPr lang="zh-TW" altLang="en-US" dirty="0"/>
                  <a:t> 、 </a:t>
                </a:r>
                <a:r>
                  <a:rPr lang="en-US" altLang="zh-TW" dirty="0"/>
                  <a:t>“</a:t>
                </a:r>
                <a:r>
                  <a:rPr lang="zh-TW" altLang="en-US" dirty="0" smtClean="0"/>
                  <a:t>家庭</a:t>
                </a:r>
                <a:r>
                  <a:rPr lang="en-US" altLang="zh-TW" dirty="0" smtClean="0"/>
                  <a:t>”</a:t>
                </a:r>
                <a:endParaRPr lang="en-US" altLang="zh-TW" dirty="0"/>
              </a:p>
              <a:p>
                <a:pPr lvl="3" indent="0">
                  <a:buNone/>
                </a:pPr>
                <a:r>
                  <a:rPr lang="zh-TW" altLang="en-US" dirty="0"/>
                  <a:t>、 </a:t>
                </a:r>
                <a:r>
                  <a:rPr lang="en-US" altLang="zh-TW" dirty="0" smtClean="0"/>
                  <a:t>“</a:t>
                </a:r>
                <a:r>
                  <a:rPr lang="zh-TW" altLang="en-US" dirty="0" smtClean="0"/>
                  <a:t>電器</a:t>
                </a:r>
                <a:r>
                  <a:rPr lang="en-US" altLang="zh-TW" dirty="0" smtClean="0"/>
                  <a:t>” </a:t>
                </a:r>
                <a:r>
                  <a:rPr lang="zh-TW" altLang="en-US" dirty="0" smtClean="0"/>
                  <a:t>、 </a:t>
                </a:r>
                <a:r>
                  <a:rPr lang="en-US" altLang="zh-TW" dirty="0" smtClean="0"/>
                  <a:t>“</a:t>
                </a:r>
                <a:r>
                  <a:rPr lang="zh-TW" altLang="en-US" dirty="0" smtClean="0"/>
                  <a:t>換取</a:t>
                </a:r>
                <a:r>
                  <a:rPr lang="en-US" altLang="zh-TW" dirty="0" smtClean="0"/>
                  <a:t>”</a:t>
                </a:r>
                <a:r>
                  <a:rPr lang="zh-TW" altLang="en-US" dirty="0" smtClean="0"/>
                  <a:t>、 </a:t>
                </a:r>
                <a:r>
                  <a:rPr lang="en-US" altLang="zh-TW" dirty="0" smtClean="0"/>
                  <a:t>“</a:t>
                </a:r>
                <a:r>
                  <a:rPr lang="zh-TW" altLang="en-US" dirty="0" smtClean="0"/>
                  <a:t>外匯</a:t>
                </a:r>
                <a:r>
                  <a:rPr lang="en-US" altLang="zh-TW" dirty="0" smtClean="0"/>
                  <a:t>”</a:t>
                </a:r>
              </a:p>
              <a:p>
                <a:pPr lvl="3" indent="0">
                  <a:buNone/>
                </a:pPr>
                <a:endParaRPr lang="en-US" altLang="zh-TW" dirty="0" smtClean="0"/>
              </a:p>
              <a:p>
                <a:pPr lvl="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𝑀𝑎𝑥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5</a:t>
                </a:r>
                <a:endParaRPr lang="en-US" altLang="zh-TW" dirty="0"/>
              </a:p>
              <a:p>
                <a:pPr lvl="3" indent="0">
                  <a:buNone/>
                </a:pPr>
                <a:r>
                  <a:rPr lang="en-US" altLang="zh-TW" dirty="0"/>
                  <a:t>That is, if a word of six or more characters is encountered, the word will be chosen as the result of that iteration.</a:t>
                </a:r>
              </a:p>
              <a:p>
                <a:pPr marL="860425" lvl="3" indent="-342900">
                  <a:buFont typeface="Wingdings" pitchFamily="2" charset="2"/>
                  <a:buChar char="ü"/>
                </a:pPr>
                <a:endParaRPr lang="en-US" altLang="zh-TW" dirty="0" smtClean="0"/>
              </a:p>
              <a:p>
                <a:pPr marL="687388" lvl="2" indent="-342900">
                  <a:buFont typeface="Wingdings" pitchFamily="2" charset="2"/>
                  <a:buChar char="Ø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47664" y="1463040"/>
                <a:ext cx="7488832" cy="4724400"/>
              </a:xfrm>
              <a:blipFill rotWithShape="1">
                <a:blip r:embed="rId3"/>
                <a:stretch>
                  <a:fillRect l="-896" t="-6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2600" dirty="0"/>
              <a:t>Maximum Number of Combinations in Each Iteration</a:t>
            </a:r>
            <a:endParaRPr lang="zh-TW" altLang="en-US" sz="26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7</a:t>
            </a:r>
            <a:r>
              <a:rPr lang="en-US" altLang="zh-TW" dirty="0" smtClean="0">
                <a:solidFill>
                  <a:schemeClr val="bg1"/>
                </a:solidFill>
              </a:rPr>
              <a:t> / 8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2890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EXPERIMENTS</a:t>
            </a:r>
            <a:endParaRPr lang="zh-TW" alt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21746"/>
            <a:ext cx="2664296" cy="11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In this paper used a total of 100 ambiguities.</a:t>
            </a:r>
          </a:p>
          <a:p>
            <a:r>
              <a:rPr lang="en-US" altLang="zh-TW" sz="2000" dirty="0"/>
              <a:t>Among the 100 ambiguities, 68 of them can be solved correctly by both methods, and 5 of them cannot be solved correctly by both methods. </a:t>
            </a:r>
            <a:endParaRPr lang="zh-TW" altLang="en-US" sz="2000" dirty="0"/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8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</a:t>
            </a:r>
            <a:r>
              <a:rPr lang="en-US" altLang="zh-TW" dirty="0" smtClean="0">
                <a:solidFill>
                  <a:schemeClr val="bg1"/>
                </a:solidFill>
              </a:rPr>
              <a:t>8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剪去對角線角落矩形 12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剪去對角線角落矩形 13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</a:rPr>
              <a:t>EXPERIMENTS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/>
              <a:t>Conclusions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40759"/>
            <a:ext cx="4149675" cy="40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4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 shared components in these groups are radicals of the characters, so we can find the characters of the same group </a:t>
            </a:r>
            <a:r>
              <a:rPr lang="en-US" altLang="zh-TW" sz="2400" dirty="0" smtClean="0"/>
              <a:t>in </a:t>
            </a:r>
            <a:r>
              <a:rPr lang="en-US" altLang="zh-TW" sz="2400" dirty="0"/>
              <a:t>the same section in a Chinese dictionary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 e.g.,  “</a:t>
            </a:r>
            <a:r>
              <a:rPr lang="zh-TW" altLang="en-US" sz="2400" dirty="0"/>
              <a:t>頸”</a:t>
            </a:r>
            <a:r>
              <a:rPr lang="en-US" altLang="zh-TW" sz="2400" dirty="0"/>
              <a:t>and  “</a:t>
            </a:r>
            <a:r>
              <a:rPr lang="zh-TW" altLang="en-US" sz="2400" dirty="0"/>
              <a:t>勁”</a:t>
            </a:r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Conclusions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5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Encoding the Chinese </a:t>
            </a:r>
            <a:r>
              <a:rPr lang="en-US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Characters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zh-TW" sz="28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Cangjie</a:t>
            </a:r>
            <a:r>
              <a:rPr lang="en-US" altLang="zh-TW" sz="2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  <a:endParaRPr lang="en-US" altLang="zh-TW" sz="28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zh-TW" alt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Conclusi0ns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6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33509"/>
            <a:ext cx="3852763" cy="463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Every Chinese character is decomposed into an ordered sequence of elements. </a:t>
            </a:r>
            <a:endParaRPr lang="en-US" altLang="zh-TW" sz="2400" dirty="0" smtClean="0"/>
          </a:p>
          <a:p>
            <a:r>
              <a:rPr lang="en-US" altLang="zh-TW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Drawbacks </a:t>
            </a:r>
          </a:p>
          <a:p>
            <a:pPr lvl="2"/>
            <a:r>
              <a:rPr lang="en-US" altLang="zh-TW" sz="2000" dirty="0" err="1"/>
              <a:t>Cangjie</a:t>
            </a:r>
            <a:r>
              <a:rPr lang="en-US" altLang="zh-TW" sz="2000" dirty="0"/>
              <a:t> codes do not appear to be as helpful for identifying the similarities between characters that differ subtly at the stroke level, e.g., “</a:t>
            </a:r>
            <a:r>
              <a:rPr lang="zh-TW" altLang="en-US" sz="2000" dirty="0"/>
              <a:t>士土工</a:t>
            </a:r>
            <a:r>
              <a:rPr lang="zh-TW" altLang="en-US" sz="2000" dirty="0" smtClean="0"/>
              <a:t>干</a:t>
            </a:r>
            <a:endParaRPr lang="en-US" altLang="zh-TW" sz="2000" dirty="0" smtClean="0"/>
          </a:p>
          <a:p>
            <a:pPr lvl="2"/>
            <a:endParaRPr lang="en-US" altLang="zh-TW" sz="2000" dirty="0"/>
          </a:p>
          <a:p>
            <a:pPr lvl="2"/>
            <a:r>
              <a:rPr lang="en-US" altLang="zh-TW" sz="2000" dirty="0"/>
              <a:t>The </a:t>
            </a:r>
            <a:r>
              <a:rPr lang="en-US" altLang="zh-TW" sz="2000" dirty="0" err="1"/>
              <a:t>Cangjie</a:t>
            </a:r>
            <a:r>
              <a:rPr lang="en-US" altLang="zh-TW" sz="2000" dirty="0"/>
              <a:t> codes for characters that contain multiple components were intentionally simplified to allow users to input Chinese characters more efficiently.</a:t>
            </a:r>
            <a:endParaRPr lang="zh-TW" altLang="en-US" sz="2000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Conclusions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7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47664" y="1463040"/>
            <a:ext cx="7488832" cy="47244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Some </a:t>
            </a:r>
            <a:r>
              <a:rPr lang="en-US" altLang="zh-TW" sz="2400" dirty="0"/>
              <a:t>characters can be decomposed </a:t>
            </a: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vertically</a:t>
            </a:r>
          </a:p>
          <a:p>
            <a:pPr marL="687388" lvl="2" indent="-342900">
              <a:buFont typeface="Wingdings" pitchFamily="2" charset="2"/>
              <a:buChar char="ü"/>
            </a:pPr>
            <a:r>
              <a:rPr lang="en-US" altLang="zh-TW" sz="2200" dirty="0" smtClean="0"/>
              <a:t>“</a:t>
            </a:r>
            <a:r>
              <a:rPr lang="zh-TW" altLang="en-US" sz="2200" dirty="0" smtClean="0"/>
              <a:t>盅”</a:t>
            </a:r>
            <a:r>
              <a:rPr lang="en-US" altLang="zh-TW" sz="2200" dirty="0" smtClean="0"/>
              <a:t>can be split into two smaller components, “</a:t>
            </a:r>
            <a:r>
              <a:rPr lang="zh-TW" altLang="en-US" sz="2200" dirty="0" smtClean="0"/>
              <a:t>中” </a:t>
            </a:r>
            <a:r>
              <a:rPr lang="en-US" altLang="zh-TW" sz="2200" dirty="0" smtClean="0"/>
              <a:t>and “</a:t>
            </a:r>
            <a:r>
              <a:rPr lang="zh-TW" altLang="en-US" sz="2200" dirty="0" smtClean="0"/>
              <a:t>皿”</a:t>
            </a:r>
            <a:endParaRPr lang="en-US" altLang="zh-TW" sz="22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>Some </a:t>
            </a:r>
            <a:r>
              <a:rPr lang="en-US" altLang="zh-TW" sz="2400" dirty="0"/>
              <a:t>characters can be decomposed </a:t>
            </a: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horizontally</a:t>
            </a:r>
            <a:endParaRPr lang="en-US" altLang="zh-TW" sz="2400" dirty="0"/>
          </a:p>
          <a:p>
            <a:pPr marL="687388" lvl="2" indent="-342900">
              <a:buFont typeface="Wingdings" pitchFamily="2" charset="2"/>
              <a:buChar char="ü"/>
            </a:pPr>
            <a:r>
              <a:rPr lang="en-US" altLang="zh-TW" sz="2200" dirty="0" smtClean="0"/>
              <a:t>“</a:t>
            </a:r>
            <a:r>
              <a:rPr lang="zh-TW" altLang="en-US" sz="2200" dirty="0"/>
              <a:t>現” </a:t>
            </a:r>
            <a:r>
              <a:rPr lang="en-US" altLang="zh-TW" sz="2200" dirty="0"/>
              <a:t>is consisted of “</a:t>
            </a:r>
            <a:r>
              <a:rPr lang="zh-TW" altLang="en-US" sz="2200" dirty="0"/>
              <a:t>王” </a:t>
            </a:r>
            <a:r>
              <a:rPr lang="en-US" altLang="zh-TW" sz="2200" dirty="0"/>
              <a:t>and “</a:t>
            </a:r>
            <a:r>
              <a:rPr lang="zh-TW" altLang="en-US" sz="2200" dirty="0" smtClean="0"/>
              <a:t>見”</a:t>
            </a:r>
            <a:endParaRPr lang="en-US" altLang="zh-TW" sz="22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>Some </a:t>
            </a:r>
            <a:r>
              <a:rPr lang="en-US" altLang="zh-TW" sz="2400" dirty="0"/>
              <a:t>have </a:t>
            </a:r>
            <a:r>
              <a:rPr lang="en-US" altLang="zh-TW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enclosing </a:t>
            </a: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components</a:t>
            </a:r>
          </a:p>
          <a:p>
            <a:pPr marL="687388" lvl="2" indent="-342900">
              <a:buFont typeface="Wingdings" pitchFamily="2" charset="2"/>
              <a:buChar char="ü"/>
            </a:pPr>
            <a:r>
              <a:rPr lang="en-US" altLang="zh-TW" sz="2200" dirty="0" smtClean="0"/>
              <a:t>“</a:t>
            </a:r>
            <a:r>
              <a:rPr lang="zh-TW" altLang="en-US" sz="2200" dirty="0"/>
              <a:t>人” </a:t>
            </a:r>
            <a:r>
              <a:rPr lang="en-US" altLang="zh-TW" sz="2200" dirty="0"/>
              <a:t>is enclosed in “</a:t>
            </a:r>
            <a:r>
              <a:rPr lang="zh-TW" altLang="en-US" sz="2200" dirty="0"/>
              <a:t>囗” </a:t>
            </a:r>
            <a:r>
              <a:rPr lang="en-US" altLang="zh-TW" sz="2200" dirty="0"/>
              <a:t>in “</a:t>
            </a:r>
            <a:r>
              <a:rPr lang="zh-TW" altLang="en-US" sz="2200" dirty="0" smtClean="0"/>
              <a:t>囚”</a:t>
            </a:r>
            <a:r>
              <a:rPr lang="en-US" altLang="zh-TW" sz="2200" dirty="0" smtClean="0"/>
              <a:t>.</a:t>
            </a:r>
            <a:endParaRPr lang="zh-TW" altLang="en-US" sz="2200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72008" y="548680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Introduction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72008" y="1124744"/>
            <a:ext cx="1403648" cy="504056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/>
                </a:solidFill>
              </a:rPr>
              <a:t>Overview</a:t>
            </a:r>
            <a:endParaRPr lang="zh-TW" altLang="en-US" sz="1700" dirty="0">
              <a:solidFill>
                <a:schemeClr val="bg1"/>
              </a:solidFill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72008" y="1700808"/>
            <a:ext cx="1403648" cy="504056"/>
          </a:xfrm>
          <a:prstGeom prst="snip2Diag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Conclusions</a:t>
            </a:r>
            <a:endParaRPr lang="zh-TW" alt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流程圖: 人工輸入 9"/>
          <p:cNvSpPr/>
          <p:nvPr/>
        </p:nvSpPr>
        <p:spPr>
          <a:xfrm>
            <a:off x="8244408" y="6428184"/>
            <a:ext cx="914400" cy="457200"/>
          </a:xfrm>
          <a:prstGeom prst="flowChartManualInpu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8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/ 12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488832" cy="1066800"/>
          </a:xfrm>
        </p:spPr>
        <p:txBody>
          <a:bodyPr>
            <a:normAutofit/>
          </a:bodyPr>
          <a:lstStyle/>
          <a:p>
            <a:r>
              <a:rPr lang="en-US" altLang="zh-TW" sz="3400" dirty="0"/>
              <a:t>Engineering the Original </a:t>
            </a:r>
            <a:r>
              <a:rPr lang="en-US" altLang="zh-TW" sz="3400" dirty="0" err="1"/>
              <a:t>Cangjie</a:t>
            </a:r>
            <a:r>
              <a:rPr lang="en-US" altLang="zh-TW" sz="3400" dirty="0"/>
              <a:t> Codes</a:t>
            </a:r>
          </a:p>
        </p:txBody>
      </p:sp>
    </p:spTree>
    <p:extLst>
      <p:ext uri="{BB962C8B-B14F-4D97-AF65-F5344CB8AC3E}">
        <p14:creationId xmlns:p14="http://schemas.microsoft.com/office/powerpoint/2010/main" val="1566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TC101790491[[fn=反光薄膜]]</Template>
  <TotalTime>2235</TotalTime>
  <Words>5031</Words>
  <Application>Microsoft Office PowerPoint</Application>
  <PresentationFormat>如螢幕大小 (4:3)</PresentationFormat>
  <Paragraphs>782</Paragraphs>
  <Slides>53</Slides>
  <Notes>53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Mylar</vt:lpstr>
      <vt:lpstr>Using Structural Information  for Identifying Similar Chinese Characters </vt:lpstr>
      <vt:lpstr>Abstract</vt:lpstr>
      <vt:lpstr>PowerPoint 簡報</vt:lpstr>
      <vt:lpstr>Identifying Similar</vt:lpstr>
      <vt:lpstr>PowerPoint 簡報</vt:lpstr>
      <vt:lpstr>PowerPoint 簡報</vt:lpstr>
      <vt:lpstr>PowerPoint 簡報</vt:lpstr>
      <vt:lpstr>PowerPoint 簡報</vt:lpstr>
      <vt:lpstr>Engineering the Original Cangjie Codes</vt:lpstr>
      <vt:lpstr>PowerPoint 簡報</vt:lpstr>
      <vt:lpstr>PowerPoint 簡報</vt:lpstr>
      <vt:lpstr>Drawbacks of Using the Cangjie Codes </vt:lpstr>
      <vt:lpstr>PowerPoint 簡報</vt:lpstr>
      <vt:lpstr>LSH-Based Large Scale Chinese Calligraphic   Character Recognition</vt:lpstr>
      <vt:lpstr>Abstract</vt:lpstr>
      <vt:lpstr>PowerPoint 簡報</vt:lpstr>
      <vt:lpstr>PowerPoint 簡報</vt:lpstr>
      <vt:lpstr>CHINESE CALLIGRAPHIC  CHARACTER RECOGNITION</vt:lpstr>
      <vt:lpstr>Calligraphic Character Image Representation</vt:lpstr>
      <vt:lpstr> Similarity Searching </vt:lpstr>
      <vt:lpstr>Recognition</vt:lpstr>
      <vt:lpstr>PowerPoint 簡報</vt:lpstr>
      <vt:lpstr>PowerPoint 簡報</vt:lpstr>
      <vt:lpstr>Spell Checking for Chinese</vt:lpstr>
      <vt:lpstr>Abstract</vt:lpstr>
      <vt:lpstr>PowerPoint 簡報</vt:lpstr>
      <vt:lpstr>Chinese Input System and Spelling Errors</vt:lpstr>
      <vt:lpstr>PowerPoint 簡報</vt:lpstr>
      <vt:lpstr>Approach using Minimized-Path Segmentation</vt:lpstr>
      <vt:lpstr>PowerPoint 簡報</vt:lpstr>
      <vt:lpstr>Approach using Statistical Criteria</vt:lpstr>
      <vt:lpstr>Language Model(LM)</vt:lpstr>
      <vt:lpstr>PowerPoint 簡報</vt:lpstr>
      <vt:lpstr>PowerPoint 簡報</vt:lpstr>
      <vt:lpstr>Introduction to CKIP Chinese Spelling Check System for SIGHAN  Bakeoff 2013 Evaluation </vt:lpstr>
      <vt:lpstr>Abstract</vt:lpstr>
      <vt:lpstr>PowerPoint 簡報</vt:lpstr>
      <vt:lpstr>PowerPoint 簡報</vt:lpstr>
      <vt:lpstr>Unknown word detection</vt:lpstr>
      <vt:lpstr>Building suggestion dictionary</vt:lpstr>
      <vt:lpstr>PowerPoint 簡報</vt:lpstr>
      <vt:lpstr>Validation and correction by n-gram model</vt:lpstr>
      <vt:lpstr>Conclusions</vt:lpstr>
      <vt:lpstr>PowerPoint 簡報</vt:lpstr>
      <vt:lpstr>Text Segmentation for Chinese Spell Checking</vt:lpstr>
      <vt:lpstr>Abstract</vt:lpstr>
      <vt:lpstr>PowerPoint 簡報</vt:lpstr>
      <vt:lpstr>The Segmentation Process and System Interaction Model</vt:lpstr>
      <vt:lpstr>PowerPoint 簡報</vt:lpstr>
      <vt:lpstr>Segmentation Method</vt:lpstr>
      <vt:lpstr>Heuristic for Finding the Best Segmentation</vt:lpstr>
      <vt:lpstr>Maximum Number of Combinations in Each Iteration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Structural Information  for Identifying Similar Chinese Characters</dc:title>
  <dc:creator>chyang</dc:creator>
  <cp:lastModifiedBy>chyang</cp:lastModifiedBy>
  <cp:revision>73</cp:revision>
  <cp:lastPrinted>2014-08-20T09:39:15Z</cp:lastPrinted>
  <dcterms:created xsi:type="dcterms:W3CDTF">2014-08-12T07:40:19Z</dcterms:created>
  <dcterms:modified xsi:type="dcterms:W3CDTF">2014-08-21T01:29:11Z</dcterms:modified>
</cp:coreProperties>
</file>