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66" r:id="rId3"/>
    <p:sldId id="257" r:id="rId4"/>
    <p:sldId id="258" r:id="rId5"/>
    <p:sldId id="267" r:id="rId6"/>
    <p:sldId id="259" r:id="rId7"/>
    <p:sldId id="260" r:id="rId8"/>
    <p:sldId id="261" r:id="rId9"/>
    <p:sldId id="268" r:id="rId10"/>
    <p:sldId id="262" r:id="rId11"/>
    <p:sldId id="269" r:id="rId12"/>
    <p:sldId id="271" r:id="rId13"/>
    <p:sldId id="272" r:id="rId14"/>
    <p:sldId id="274" r:id="rId15"/>
    <p:sldId id="277" r:id="rId16"/>
    <p:sldId id="273" r:id="rId17"/>
    <p:sldId id="275" r:id="rId18"/>
    <p:sldId id="276" r:id="rId19"/>
    <p:sldId id="263" r:id="rId20"/>
    <p:sldId id="264" r:id="rId21"/>
    <p:sldId id="265" r:id="rId22"/>
  </p:sldIdLst>
  <p:sldSz cx="9144000" cy="6858000" type="screen4x3"/>
  <p:notesSz cx="6797675" cy="987425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43" autoAdjust="0"/>
    <p:restoredTop sz="73750" autoAdjust="0"/>
  </p:normalViewPr>
  <p:slideViewPr>
    <p:cSldViewPr>
      <p:cViewPr varScale="1">
        <p:scale>
          <a:sx n="94" d="100"/>
          <a:sy n="94" d="100"/>
        </p:scale>
        <p:origin x="-247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B3C3299D-D890-4257-8229-B0729F313E4B}" type="datetimeFigureOut">
              <a:rPr lang="zh-TW" altLang="en-US" smtClean="0"/>
              <a:t>2014/4/16</a:t>
            </a:fld>
            <a:endParaRPr lang="zh-TW" altLang="en-US"/>
          </a:p>
        </p:txBody>
      </p:sp>
      <p:sp>
        <p:nvSpPr>
          <p:cNvPr id="4" name="投影片圖像版面配置區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AF7C5F5A-B7D3-458C-8F4C-60662EDB3E74}" type="slidenum">
              <a:rPr lang="zh-TW" altLang="en-US" smtClean="0"/>
              <a:t>‹#›</a:t>
            </a:fld>
            <a:endParaRPr lang="zh-TW" altLang="en-US"/>
          </a:p>
        </p:txBody>
      </p:sp>
    </p:spTree>
    <p:extLst>
      <p:ext uri="{BB962C8B-B14F-4D97-AF65-F5344CB8AC3E}">
        <p14:creationId xmlns:p14="http://schemas.microsoft.com/office/powerpoint/2010/main" val="4268954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kern="1200" dirty="0" smtClean="0">
                <a:solidFill>
                  <a:schemeClr val="tx1"/>
                </a:solidFill>
                <a:effectLst/>
                <a:latin typeface="+mn-lt"/>
                <a:ea typeface="+mn-ea"/>
                <a:cs typeface="+mn-cs"/>
              </a:rPr>
              <a:t>基於後處理的</a:t>
            </a:r>
            <a:r>
              <a:rPr lang="en-US" altLang="zh-TW" sz="1200" kern="1200" dirty="0" smtClean="0">
                <a:solidFill>
                  <a:schemeClr val="tx1"/>
                </a:solidFill>
                <a:effectLst/>
                <a:latin typeface="+mn-lt"/>
                <a:ea typeface="+mn-ea"/>
                <a:cs typeface="+mn-cs"/>
              </a:rPr>
              <a:t>OCR</a:t>
            </a:r>
            <a:r>
              <a:rPr lang="zh-TW" altLang="en-US" sz="1200" kern="1200" dirty="0" smtClean="0">
                <a:solidFill>
                  <a:schemeClr val="tx1"/>
                </a:solidFill>
                <a:effectLst/>
                <a:latin typeface="+mn-lt"/>
                <a:ea typeface="+mn-ea"/>
                <a:cs typeface="+mn-cs"/>
              </a:rPr>
              <a:t>準確度提升系統</a:t>
            </a:r>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r>
              <a:rPr lang="en-US" altLang="zh-TW" dirty="0" smtClean="0"/>
              <a:t>Hardcopy Document Processing </a:t>
            </a:r>
            <a:endParaRPr lang="zh-TW" altLang="en-US" dirty="0"/>
          </a:p>
        </p:txBody>
      </p:sp>
      <p:sp>
        <p:nvSpPr>
          <p:cNvPr id="4" name="投影片編號版面配置區 3"/>
          <p:cNvSpPr>
            <a:spLocks noGrp="1"/>
          </p:cNvSpPr>
          <p:nvPr>
            <p:ph type="sldNum" sz="quarter" idx="10"/>
          </p:nvPr>
        </p:nvSpPr>
        <p:spPr/>
        <p:txBody>
          <a:bodyPr/>
          <a:lstStyle/>
          <a:p>
            <a:fld id="{6EF6B774-6BC9-4C09-AC95-5BBDE9A644C1}" type="slidenum">
              <a:rPr lang="zh-TW" altLang="en-US" smtClean="0"/>
              <a:t>1</a:t>
            </a:fld>
            <a:endParaRPr lang="zh-TW" altLang="en-US"/>
          </a:p>
        </p:txBody>
      </p:sp>
    </p:spTree>
    <p:extLst>
      <p:ext uri="{BB962C8B-B14F-4D97-AF65-F5344CB8AC3E}">
        <p14:creationId xmlns:p14="http://schemas.microsoft.com/office/powerpoint/2010/main" val="27927031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優點</a:t>
            </a:r>
            <a:endParaRPr lang="en-US" altLang="zh-TW" dirty="0" smtClean="0"/>
          </a:p>
          <a:p>
            <a:r>
              <a:rPr lang="en-US" altLang="zh-TW" dirty="0" smtClean="0"/>
              <a:t>1.</a:t>
            </a:r>
            <a:r>
              <a:rPr lang="zh-TW" altLang="en-US" dirty="0" smtClean="0"/>
              <a:t>不會因為語言不同而要調整</a:t>
            </a:r>
            <a:endParaRPr lang="en-US" altLang="zh-TW" dirty="0" smtClean="0"/>
          </a:p>
          <a:p>
            <a:r>
              <a:rPr lang="en-US" altLang="zh-TW" baseline="0" dirty="0" smtClean="0"/>
              <a:t>    (</a:t>
            </a:r>
            <a:r>
              <a:rPr lang="zh-TW" altLang="en-US" baseline="0" dirty="0" smtClean="0"/>
              <a:t>某些語言，</a:t>
            </a:r>
            <a:r>
              <a:rPr lang="zh-TW" altLang="en-US" sz="1200" kern="1200" dirty="0" smtClean="0">
                <a:solidFill>
                  <a:schemeClr val="tx1"/>
                </a:solidFill>
                <a:effectLst/>
                <a:latin typeface="+mn-lt"/>
                <a:ea typeface="+mn-ea"/>
                <a:cs typeface="+mn-cs"/>
              </a:rPr>
              <a:t>詞的邊界不清晰使得</a:t>
            </a:r>
            <a:r>
              <a:rPr lang="en-US" altLang="zh-TW" sz="1200" kern="1200" dirty="0" smtClean="0">
                <a:solidFill>
                  <a:schemeClr val="tx1"/>
                </a:solidFill>
                <a:effectLst/>
                <a:latin typeface="+mn-lt"/>
                <a:ea typeface="+mn-ea"/>
                <a:cs typeface="+mn-cs"/>
              </a:rPr>
              <a:t>OCR</a:t>
            </a:r>
            <a:r>
              <a:rPr lang="zh-TW" altLang="en-US" sz="1200" kern="1200" dirty="0" smtClean="0">
                <a:solidFill>
                  <a:schemeClr val="tx1"/>
                </a:solidFill>
                <a:effectLst/>
                <a:latin typeface="+mn-lt"/>
                <a:ea typeface="+mn-ea"/>
                <a:cs typeface="+mn-cs"/>
              </a:rPr>
              <a:t>的校正比較困難</a:t>
            </a:r>
            <a:r>
              <a:rPr lang="en-US" altLang="zh-TW" baseline="0" dirty="0" smtClean="0"/>
              <a:t>)</a:t>
            </a:r>
            <a:endParaRPr lang="en-US" altLang="zh-TW" dirty="0" smtClean="0"/>
          </a:p>
          <a:p>
            <a:r>
              <a:rPr lang="en-US" altLang="zh-TW" dirty="0" smtClean="0"/>
              <a:t>2.</a:t>
            </a:r>
            <a:r>
              <a:rPr lang="zh-TW" altLang="en-US" dirty="0" smtClean="0"/>
              <a:t>他們利用</a:t>
            </a:r>
            <a:r>
              <a:rPr lang="en-US" altLang="zh-TW" dirty="0" smtClean="0"/>
              <a:t>HMM</a:t>
            </a:r>
            <a:r>
              <a:rPr lang="zh-TW" altLang="en-US" dirty="0" smtClean="0"/>
              <a:t>做框架</a:t>
            </a:r>
            <a:endParaRPr lang="en-US" altLang="zh-TW" dirty="0" smtClean="0"/>
          </a:p>
          <a:p>
            <a:r>
              <a:rPr lang="zh-TW" altLang="en-US" dirty="0" smtClean="0"/>
              <a:t>    </a:t>
            </a:r>
            <a:r>
              <a:rPr lang="en-US" altLang="zh-TW" dirty="0" smtClean="0"/>
              <a:t>(</a:t>
            </a:r>
            <a:r>
              <a:rPr lang="zh-TW" altLang="en-US" dirty="0" smtClean="0"/>
              <a:t>可以利用標準化工具，訓練跟</a:t>
            </a:r>
            <a:r>
              <a:rPr lang="en-US" altLang="zh-TW" dirty="0" smtClean="0"/>
              <a:t>OCR</a:t>
            </a:r>
            <a:r>
              <a:rPr lang="zh-TW" altLang="en-US" dirty="0" smtClean="0"/>
              <a:t>輸出校正</a:t>
            </a:r>
            <a:r>
              <a:rPr lang="en-US" altLang="zh-TW" dirty="0" smtClean="0"/>
              <a:t>)</a:t>
            </a:r>
          </a:p>
          <a:p>
            <a:r>
              <a:rPr lang="en-US" altLang="zh-TW" dirty="0" smtClean="0"/>
              <a:t>3.</a:t>
            </a:r>
            <a:r>
              <a:rPr lang="zh-TW" altLang="en-US" dirty="0" smtClean="0"/>
              <a:t>融入了</a:t>
            </a:r>
            <a:r>
              <a:rPr lang="zh-TW" altLang="en-US" dirty="0" smtClean="0"/>
              <a:t>一些句子的</a:t>
            </a:r>
            <a:r>
              <a:rPr lang="zh-TW" altLang="en-US" dirty="0" smtClean="0"/>
              <a:t>訊息，因次產出的模型會明顯比一般</a:t>
            </a:r>
            <a:r>
              <a:rPr lang="zh-TW" altLang="en-US" dirty="0" smtClean="0"/>
              <a:t>使用句子的</a:t>
            </a:r>
            <a:r>
              <a:rPr lang="zh-TW" altLang="en-US" dirty="0" smtClean="0"/>
              <a:t>小</a:t>
            </a:r>
            <a:endParaRPr lang="zh-TW" altLang="en-US" dirty="0"/>
          </a:p>
        </p:txBody>
      </p:sp>
      <p:sp>
        <p:nvSpPr>
          <p:cNvPr id="4" name="投影片編號版面配置區 3"/>
          <p:cNvSpPr>
            <a:spLocks noGrp="1"/>
          </p:cNvSpPr>
          <p:nvPr>
            <p:ph type="sldNum" sz="quarter" idx="10"/>
          </p:nvPr>
        </p:nvSpPr>
        <p:spPr/>
        <p:txBody>
          <a:bodyPr/>
          <a:lstStyle/>
          <a:p>
            <a:fld id="{6EF6B774-6BC9-4C09-AC95-5BBDE9A644C1}" type="slidenum">
              <a:rPr lang="zh-TW" altLang="en-US" smtClean="0"/>
              <a:t>10</a:t>
            </a:fld>
            <a:endParaRPr lang="zh-TW" altLang="en-US"/>
          </a:p>
        </p:txBody>
      </p:sp>
    </p:spTree>
    <p:extLst>
      <p:ext uri="{BB962C8B-B14F-4D97-AF65-F5344CB8AC3E}">
        <p14:creationId xmlns:p14="http://schemas.microsoft.com/office/powerpoint/2010/main" val="7531860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kern="1200" dirty="0" smtClean="0">
                <a:solidFill>
                  <a:schemeClr val="tx1"/>
                </a:solidFill>
                <a:effectLst/>
                <a:latin typeface="+mn-lt"/>
                <a:ea typeface="+mn-ea"/>
                <a:cs typeface="+mn-cs"/>
              </a:rPr>
              <a:t>基於</a:t>
            </a:r>
            <a:r>
              <a:rPr lang="en-US" altLang="zh-TW" sz="1200" kern="1200" dirty="0" smtClean="0">
                <a:solidFill>
                  <a:schemeClr val="tx1"/>
                </a:solidFill>
                <a:effectLst/>
                <a:latin typeface="+mn-lt"/>
                <a:ea typeface="+mn-ea"/>
                <a:cs typeface="+mn-cs"/>
              </a:rPr>
              <a:t>HMM</a:t>
            </a:r>
            <a:r>
              <a:rPr lang="zh-TW" altLang="en-US" sz="1200" kern="1200" dirty="0" smtClean="0">
                <a:solidFill>
                  <a:schemeClr val="tx1"/>
                </a:solidFill>
                <a:effectLst/>
                <a:latin typeface="+mn-lt"/>
                <a:ea typeface="+mn-ea"/>
                <a:cs typeface="+mn-cs"/>
              </a:rPr>
              <a:t>的</a:t>
            </a:r>
            <a:r>
              <a:rPr lang="en-US" altLang="zh-TW" sz="1200" kern="1200" dirty="0" smtClean="0">
                <a:solidFill>
                  <a:schemeClr val="tx1"/>
                </a:solidFill>
                <a:effectLst/>
                <a:latin typeface="+mn-lt"/>
                <a:ea typeface="+mn-ea"/>
                <a:cs typeface="+mn-cs"/>
              </a:rPr>
              <a:t>OCR</a:t>
            </a:r>
            <a:r>
              <a:rPr lang="zh-TW" altLang="en-US" sz="1200" kern="1200" dirty="0" smtClean="0">
                <a:solidFill>
                  <a:schemeClr val="tx1"/>
                </a:solidFill>
                <a:effectLst/>
                <a:latin typeface="+mn-lt"/>
                <a:ea typeface="+mn-ea"/>
                <a:cs typeface="+mn-cs"/>
              </a:rPr>
              <a:t>後處理過濾器</a:t>
            </a:r>
            <a:endParaRPr lang="en-US" altLang="zh-TW"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kern="1200" dirty="0" smtClean="0">
                <a:solidFill>
                  <a:schemeClr val="tx1"/>
                </a:solidFill>
                <a:effectLst/>
                <a:latin typeface="+mn-lt"/>
                <a:ea typeface="+mn-ea"/>
                <a:cs typeface="+mn-cs"/>
              </a:rPr>
              <a:t>為了校正</a:t>
            </a:r>
            <a:r>
              <a:rPr lang="en-US" altLang="zh-TW" sz="1200" kern="1200" dirty="0" smtClean="0">
                <a:solidFill>
                  <a:schemeClr val="tx1"/>
                </a:solidFill>
                <a:effectLst/>
                <a:latin typeface="+mn-lt"/>
                <a:ea typeface="+mn-ea"/>
                <a:cs typeface="+mn-cs"/>
              </a:rPr>
              <a:t>OCR</a:t>
            </a:r>
            <a:r>
              <a:rPr lang="zh-TW" altLang="en-US" sz="1200" kern="1200" dirty="0" smtClean="0">
                <a:solidFill>
                  <a:schemeClr val="tx1"/>
                </a:solidFill>
                <a:effectLst/>
                <a:latin typeface="+mn-lt"/>
                <a:ea typeface="+mn-ea"/>
                <a:cs typeface="+mn-cs"/>
              </a:rPr>
              <a:t>錯誤，我們創建錯誤的生成過程的概率模型。</a:t>
            </a:r>
            <a:endParaRPr lang="en-US" altLang="zh-TW"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smtClean="0">
                <a:solidFill>
                  <a:schemeClr val="tx1"/>
                </a:solidFill>
                <a:effectLst/>
                <a:latin typeface="+mn-lt"/>
                <a:ea typeface="+mn-ea"/>
                <a:cs typeface="+mn-cs"/>
              </a:rPr>
              <a:t>OCR</a:t>
            </a:r>
            <a:r>
              <a:rPr lang="zh-TW" altLang="en-US" sz="1200" kern="1200" dirty="0" smtClean="0">
                <a:solidFill>
                  <a:schemeClr val="tx1"/>
                </a:solidFill>
                <a:effectLst/>
                <a:latin typeface="+mn-lt"/>
                <a:ea typeface="+mn-ea"/>
                <a:cs typeface="+mn-cs"/>
              </a:rPr>
              <a:t>錯誤生成</a:t>
            </a:r>
          </a:p>
          <a:p>
            <a:r>
              <a:rPr lang="zh-TW" altLang="en-US" dirty="0" smtClean="0"/>
              <a:t>已知、</a:t>
            </a:r>
            <a:r>
              <a:rPr lang="en-US" altLang="zh-TW" dirty="0" smtClean="0"/>
              <a:t>OCR</a:t>
            </a:r>
            <a:endParaRPr lang="zh-TW" altLang="en-US" dirty="0"/>
          </a:p>
        </p:txBody>
      </p:sp>
      <p:sp>
        <p:nvSpPr>
          <p:cNvPr id="4" name="投影片編號版面配置區 3"/>
          <p:cNvSpPr>
            <a:spLocks noGrp="1"/>
          </p:cNvSpPr>
          <p:nvPr>
            <p:ph type="sldNum" sz="quarter" idx="10"/>
          </p:nvPr>
        </p:nvSpPr>
        <p:spPr/>
        <p:txBody>
          <a:bodyPr/>
          <a:lstStyle/>
          <a:p>
            <a:fld id="{AF7C5F5A-B7D3-458C-8F4C-60662EDB3E74}" type="slidenum">
              <a:rPr lang="zh-TW" altLang="en-US" smtClean="0"/>
              <a:t>11</a:t>
            </a:fld>
            <a:endParaRPr lang="zh-TW" altLang="en-US"/>
          </a:p>
        </p:txBody>
      </p:sp>
    </p:spTree>
    <p:extLst>
      <p:ext uri="{BB962C8B-B14F-4D97-AF65-F5344CB8AC3E}">
        <p14:creationId xmlns:p14="http://schemas.microsoft.com/office/powerpoint/2010/main" val="15838874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這個部分可分為兩層</a:t>
                </a:r>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第一層，根據語言模型，例如</a:t>
                </a:r>
                <a:r>
                  <a:rPr lang="en-US" altLang="zh-TW" dirty="0" smtClean="0"/>
                  <a:t>2-gram</a:t>
                </a:r>
                <a:r>
                  <a:rPr lang="zh-TW" altLang="en-US" dirty="0" smtClean="0"/>
                  <a:t>和起始字符統計去做統計</a:t>
                </a:r>
                <a:r>
                  <a:rPr lang="en-US" altLang="zh-TW" b="0" dirty="0" smtClean="0"/>
                  <a:t>(</a:t>
                </a:r>
                <a14:m>
                  <m:oMath xmlns:m="http://schemas.openxmlformats.org/officeDocument/2006/math">
                    <m:sSub>
                      <m:sSubPr>
                        <m:ctrlPr>
                          <a:rPr lang="en-US" altLang="zh-TW" sz="1200" i="1" smtClean="0">
                            <a:latin typeface="Cambria Math"/>
                          </a:rPr>
                        </m:ctrlPr>
                      </m:sSubPr>
                      <m:e>
                        <m:r>
                          <a:rPr lang="en-US" altLang="zh-TW" sz="1200" b="0" i="1" smtClean="0">
                            <a:latin typeface="Cambria Math"/>
                          </a:rPr>
                          <m:t>𝐴</m:t>
                        </m:r>
                      </m:e>
                      <m:sub>
                        <m:r>
                          <m:rPr>
                            <m:nor/>
                          </m:rPr>
                          <a:rPr lang="en-US" altLang="zh-TW" sz="1200" dirty="0"/>
                          <m:t>Λ</m:t>
                        </m:r>
                      </m:sub>
                    </m:sSub>
                  </m:oMath>
                </a14:m>
                <a:r>
                  <a:rPr lang="en-US" altLang="zh-TW" b="0" dirty="0" smtClean="0"/>
                  <a:t>)</a:t>
                </a:r>
                <a:r>
                  <a:rPr lang="zh-TW" altLang="en-US" b="0" dirty="0" smtClean="0"/>
                  <a:t>，</a:t>
                </a:r>
                <a:r>
                  <a:rPr lang="zh-TW" altLang="en-US" dirty="0" smtClean="0"/>
                  <a:t>生成一個字串的序列</a:t>
                </a:r>
                <a:r>
                  <a:rPr lang="en-US" altLang="zh-TW" dirty="0" smtClean="0"/>
                  <a:t>C</a:t>
                </a:r>
                <a:r>
                  <a:rPr lang="zh-TW" altLang="en-US" dirty="0" smtClean="0"/>
                  <a:t>屬於</a:t>
                </a:r>
                <a14:m>
                  <m:oMath xmlns:m="http://schemas.openxmlformats.org/officeDocument/2006/math">
                    <m:sSub>
                      <m:sSubPr>
                        <m:ctrlPr>
                          <a:rPr lang="en-US" altLang="zh-TW" sz="1200" i="1" smtClean="0">
                            <a:latin typeface="Cambria Math"/>
                          </a:rPr>
                        </m:ctrlPr>
                      </m:sSubPr>
                      <m:e>
                        <m:r>
                          <a:rPr lang="en-US" altLang="zh-TW" sz="1200" i="1">
                            <a:latin typeface="Cambria Math"/>
                          </a:rPr>
                          <m:t>𝐴</m:t>
                        </m:r>
                      </m:e>
                      <m:sub>
                        <m:r>
                          <m:rPr>
                            <m:nor/>
                          </m:rPr>
                          <a:rPr lang="en-US" altLang="zh-TW" sz="1200" dirty="0"/>
                          <m:t>Λ</m:t>
                        </m:r>
                      </m:sub>
                    </m:sSub>
                  </m:oMath>
                </a14:m>
                <a:endParaRPr lang="en-US" altLang="zh-TW"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b="0" dirty="0" smtClean="0"/>
                  <a:t>第二層，通過給定的</a:t>
                </a:r>
                <a:r>
                  <a:rPr lang="en-US" altLang="zh-TW" b="0" dirty="0" smtClean="0"/>
                  <a:t>OCR</a:t>
                </a:r>
                <a:r>
                  <a:rPr lang="zh-TW" altLang="en-US" b="0" dirty="0" smtClean="0"/>
                  <a:t>，產生一部分的</a:t>
                </a:r>
                <a:r>
                  <a:rPr lang="en-US" altLang="zh-TW" b="0" dirty="0" smtClean="0"/>
                  <a:t>OCR</a:t>
                </a:r>
                <a:r>
                  <a:rPr lang="zh-TW" altLang="en-US" b="0" dirty="0" smtClean="0"/>
                  <a:t>雜訊與產生的</a:t>
                </a:r>
                <a:r>
                  <a:rPr lang="en-US" altLang="zh-TW" b="0" dirty="0" smtClean="0"/>
                  <a:t>OCR</a:t>
                </a:r>
                <a:r>
                  <a:rPr lang="zh-TW" altLang="en-US" b="0" dirty="0" smtClean="0"/>
                  <a:t>序列</a:t>
                </a:r>
                <a:r>
                  <a:rPr lang="en-US" altLang="zh-TW" b="0" dirty="0" smtClean="0"/>
                  <a:t>O</a:t>
                </a:r>
                <a:r>
                  <a:rPr lang="zh-TW" altLang="en-US" b="0" dirty="0" smtClean="0"/>
                  <a:t>，然後用</a:t>
                </a:r>
                <a:r>
                  <a:rPr lang="en-US" altLang="zh-TW" b="0" dirty="0" smtClean="0"/>
                  <a:t>O</a:t>
                </a:r>
                <a:r>
                  <a:rPr lang="zh-TW" altLang="en-US" b="0" dirty="0" smtClean="0"/>
                  <a:t>去對應到正確的</a:t>
                </a:r>
                <a:r>
                  <a:rPr lang="en-US" altLang="zh-TW" b="0" dirty="0" smtClean="0"/>
                  <a:t>C</a:t>
                </a:r>
                <a:endParaRPr lang="zh-TW" altLang="en-US" b="0" dirty="0"/>
              </a:p>
            </p:txBody>
          </p:sp>
        </mc:Choice>
        <mc:Fallback xmlns="">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這個部分可分為兩層</a:t>
                </a:r>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第一層，</a:t>
                </a:r>
                <a:r>
                  <a:rPr lang="zh-TW" altLang="en-US" dirty="0" smtClean="0"/>
                  <a:t>根據語言模型，例如</a:t>
                </a:r>
                <a:r>
                  <a:rPr lang="en-US" altLang="zh-TW" dirty="0" smtClean="0"/>
                  <a:t>2-gram</a:t>
                </a:r>
                <a:r>
                  <a:rPr lang="zh-TW" altLang="en-US" dirty="0" smtClean="0"/>
                  <a:t>和起始字符統計去做統計</a:t>
                </a:r>
                <a:r>
                  <a:rPr lang="en-US" altLang="zh-TW" b="0" dirty="0" smtClean="0"/>
                  <a:t>(</a:t>
                </a:r>
                <a:r>
                  <a:rPr lang="en-US" altLang="zh-TW" sz="1200" b="0" i="0" smtClean="0">
                    <a:latin typeface="Cambria Math"/>
                  </a:rPr>
                  <a:t>𝐴_</a:t>
                </a:r>
                <a:r>
                  <a:rPr lang="en-US" altLang="zh-TW" sz="1200" b="0" i="0" dirty="0">
                    <a:latin typeface="Cambria Math"/>
                  </a:rPr>
                  <a:t>"</a:t>
                </a:r>
                <a:r>
                  <a:rPr lang="en-US" altLang="zh-TW" sz="1200" i="0" dirty="0"/>
                  <a:t>Λ</a:t>
                </a:r>
                <a:r>
                  <a:rPr lang="en-US" altLang="zh-TW" sz="1200" i="0" dirty="0">
                    <a:latin typeface="Cambria Math"/>
                  </a:rPr>
                  <a:t>" </a:t>
                </a:r>
                <a:r>
                  <a:rPr lang="en-US" altLang="zh-TW" b="0" dirty="0" smtClean="0"/>
                  <a:t>)</a:t>
                </a:r>
                <a:r>
                  <a:rPr lang="zh-TW" altLang="en-US" b="0" dirty="0" smtClean="0"/>
                  <a:t>，</a:t>
                </a:r>
                <a:r>
                  <a:rPr lang="zh-TW" altLang="en-US" dirty="0" smtClean="0"/>
                  <a:t>生成一個字串的序列</a:t>
                </a:r>
                <a:r>
                  <a:rPr lang="en-US" altLang="zh-TW" dirty="0" smtClean="0"/>
                  <a:t>C</a:t>
                </a:r>
                <a:r>
                  <a:rPr lang="zh-TW" altLang="en-US" dirty="0" smtClean="0"/>
                  <a:t>屬於</a:t>
                </a:r>
                <a:r>
                  <a:rPr lang="en-US" altLang="zh-TW" sz="1200" i="0">
                    <a:latin typeface="Cambria Math"/>
                  </a:rPr>
                  <a:t>𝐴</a:t>
                </a:r>
                <a:r>
                  <a:rPr lang="en-US" altLang="zh-TW" sz="1200" i="0" smtClean="0">
                    <a:latin typeface="Cambria Math"/>
                  </a:rPr>
                  <a:t>_</a:t>
                </a:r>
                <a:r>
                  <a:rPr lang="en-US" altLang="zh-TW" sz="1200" i="0" dirty="0">
                    <a:latin typeface="Cambria Math"/>
                  </a:rPr>
                  <a:t>"</a:t>
                </a:r>
                <a:r>
                  <a:rPr lang="en-US" altLang="zh-TW" sz="1200" i="0" dirty="0"/>
                  <a:t>Λ</a:t>
                </a:r>
                <a:r>
                  <a:rPr lang="en-US" altLang="zh-TW" sz="1200" i="0" dirty="0">
                    <a:latin typeface="Cambria Math"/>
                  </a:rPr>
                  <a:t>" </a:t>
                </a:r>
                <a:endParaRPr lang="en-US" altLang="zh-TW"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b="0" dirty="0" smtClean="0"/>
                  <a:t>第二層，通過給定的</a:t>
                </a:r>
                <a:r>
                  <a:rPr lang="en-US" altLang="zh-TW" b="0" dirty="0" smtClean="0"/>
                  <a:t>OCR</a:t>
                </a:r>
                <a:r>
                  <a:rPr lang="zh-TW" altLang="en-US" b="0" dirty="0" smtClean="0"/>
                  <a:t>，產生一部分的</a:t>
                </a:r>
                <a:r>
                  <a:rPr lang="en-US" altLang="zh-TW" b="0" dirty="0" smtClean="0"/>
                  <a:t>OCR</a:t>
                </a:r>
                <a:r>
                  <a:rPr lang="zh-TW" altLang="en-US" b="0" dirty="0" smtClean="0"/>
                  <a:t>雜訊與產生的</a:t>
                </a:r>
                <a:r>
                  <a:rPr lang="en-US" altLang="zh-TW" b="0" dirty="0" smtClean="0"/>
                  <a:t>OCR</a:t>
                </a:r>
                <a:r>
                  <a:rPr lang="zh-TW" altLang="en-US" b="0" dirty="0" smtClean="0"/>
                  <a:t>序列</a:t>
                </a:r>
                <a:r>
                  <a:rPr lang="en-US" altLang="zh-TW" b="0" dirty="0" smtClean="0"/>
                  <a:t>O</a:t>
                </a:r>
                <a:r>
                  <a:rPr lang="zh-TW" altLang="en-US" b="0" dirty="0" smtClean="0"/>
                  <a:t>，然後用</a:t>
                </a:r>
                <a:r>
                  <a:rPr lang="en-US" altLang="zh-TW" b="0" dirty="0" smtClean="0"/>
                  <a:t>O</a:t>
                </a:r>
                <a:r>
                  <a:rPr lang="zh-TW" altLang="en-US" b="0" dirty="0" smtClean="0"/>
                  <a:t>去對應到正確的</a:t>
                </a:r>
                <a:r>
                  <a:rPr lang="en-US" altLang="zh-TW" b="0" dirty="0" smtClean="0"/>
                  <a:t>C</a:t>
                </a:r>
                <a:endParaRPr lang="zh-TW" altLang="en-US" b="0" dirty="0"/>
              </a:p>
            </p:txBody>
          </p:sp>
        </mc:Fallback>
      </mc:AlternateContent>
      <p:sp>
        <p:nvSpPr>
          <p:cNvPr id="4" name="投影片編號版面配置區 3"/>
          <p:cNvSpPr>
            <a:spLocks noGrp="1"/>
          </p:cNvSpPr>
          <p:nvPr>
            <p:ph type="sldNum" sz="quarter" idx="10"/>
          </p:nvPr>
        </p:nvSpPr>
        <p:spPr/>
        <p:txBody>
          <a:bodyPr/>
          <a:lstStyle/>
          <a:p>
            <a:fld id="{AF7C5F5A-B7D3-458C-8F4C-60662EDB3E74}" type="slidenum">
              <a:rPr lang="zh-TW" altLang="en-US" smtClean="0"/>
              <a:t>12</a:t>
            </a:fld>
            <a:endParaRPr lang="zh-TW" altLang="en-US"/>
          </a:p>
        </p:txBody>
      </p:sp>
    </p:spTree>
    <p:extLst>
      <p:ext uri="{BB962C8B-B14F-4D97-AF65-F5344CB8AC3E}">
        <p14:creationId xmlns:p14="http://schemas.microsoft.com/office/powerpoint/2010/main" val="15838874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smtClean="0">
                    <a:solidFill>
                      <a:schemeClr val="tx1"/>
                    </a:solidFill>
                    <a:effectLst/>
                    <a:latin typeface="+mn-lt"/>
                    <a:ea typeface="+mn-ea"/>
                    <a:cs typeface="+mn-cs"/>
                  </a:rPr>
                  <a:t>HMM</a:t>
                </a:r>
                <a:r>
                  <a:rPr lang="zh-TW" altLang="en-US" sz="1200" kern="1200" dirty="0" smtClean="0">
                    <a:solidFill>
                      <a:schemeClr val="tx1"/>
                    </a:solidFill>
                    <a:effectLst/>
                    <a:latin typeface="+mn-lt"/>
                    <a:ea typeface="+mn-ea"/>
                    <a:cs typeface="+mn-cs"/>
                  </a:rPr>
                  <a:t>是由一組三個參數</a:t>
                </a:r>
                <a:r>
                  <a:rPr lang="en-US" altLang="zh-TW" sz="1200" kern="1200" dirty="0" smtClean="0">
                    <a:solidFill>
                      <a:schemeClr val="tx1"/>
                    </a:solidFill>
                    <a:effectLst/>
                    <a:latin typeface="+mn-lt"/>
                    <a:ea typeface="+mn-ea"/>
                    <a:cs typeface="+mn-cs"/>
                  </a:rPr>
                  <a:t>λ = </a:t>
                </a:r>
                <a:r>
                  <a:rPr lang="zh-TW" altLang="en-US" sz="1200" kern="1200" dirty="0" smtClean="0">
                    <a:solidFill>
                      <a:schemeClr val="tx1"/>
                    </a:solidFill>
                    <a:effectLst/>
                    <a:latin typeface="+mn-lt"/>
                    <a:ea typeface="+mn-ea"/>
                    <a:cs typeface="+mn-cs"/>
                  </a:rPr>
                  <a:t>（</a:t>
                </a:r>
                <a:r>
                  <a:rPr lang="en-US" altLang="zh-TW" sz="1200" kern="1200" dirty="0" smtClean="0">
                    <a:solidFill>
                      <a:schemeClr val="tx1"/>
                    </a:solidFill>
                    <a:effectLst/>
                    <a:latin typeface="+mn-lt"/>
                    <a:ea typeface="+mn-ea"/>
                    <a:cs typeface="+mn-cs"/>
                  </a:rPr>
                  <a:t>π</a:t>
                </a:r>
                <a:r>
                  <a:rPr lang="zh-TW" altLang="en-US" sz="1200" kern="1200" dirty="0" smtClean="0">
                    <a:solidFill>
                      <a:schemeClr val="tx1"/>
                    </a:solidFill>
                    <a:effectLst/>
                    <a:latin typeface="+mn-lt"/>
                    <a:ea typeface="+mn-ea"/>
                    <a:cs typeface="+mn-cs"/>
                  </a:rPr>
                  <a:t>，</a:t>
                </a:r>
                <a:r>
                  <a:rPr lang="en-US" altLang="zh-TW" sz="1200" kern="1200" dirty="0" smtClean="0">
                    <a:solidFill>
                      <a:schemeClr val="tx1"/>
                    </a:solidFill>
                    <a:effectLst/>
                    <a:latin typeface="+mn-lt"/>
                    <a:ea typeface="+mn-ea"/>
                    <a:cs typeface="+mn-cs"/>
                  </a:rPr>
                  <a:t>A</a:t>
                </a:r>
                <a:r>
                  <a:rPr lang="zh-TW" altLang="en-US" sz="1200" kern="1200" dirty="0" smtClean="0">
                    <a:solidFill>
                      <a:schemeClr val="tx1"/>
                    </a:solidFill>
                    <a:effectLst/>
                    <a:latin typeface="+mn-lt"/>
                    <a:ea typeface="+mn-ea"/>
                    <a:cs typeface="+mn-cs"/>
                  </a:rPr>
                  <a:t>，</a:t>
                </a:r>
                <a:r>
                  <a:rPr lang="en-US" altLang="zh-TW" sz="1200" kern="1200" dirty="0" smtClean="0">
                    <a:solidFill>
                      <a:schemeClr val="tx1"/>
                    </a:solidFill>
                    <a:effectLst/>
                    <a:latin typeface="+mn-lt"/>
                    <a:ea typeface="+mn-ea"/>
                    <a:cs typeface="+mn-cs"/>
                  </a:rPr>
                  <a:t>B</a:t>
                </a:r>
                <a:r>
                  <a:rPr lang="zh-TW" altLang="en-US" sz="1200" kern="1200" dirty="0" smtClean="0">
                    <a:solidFill>
                      <a:schemeClr val="tx1"/>
                    </a:solidFill>
                    <a:effectLst/>
                    <a:latin typeface="+mn-lt"/>
                    <a:ea typeface="+mn-ea"/>
                    <a:cs typeface="+mn-cs"/>
                  </a:rPr>
                  <a:t>）</a:t>
                </a:r>
                <a:endParaRPr lang="en-US" altLang="zh-TW"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dirty="0" smtClean="0"/>
                  <a:t>A ∈ </a:t>
                </a:r>
                <a14:m>
                  <m:oMath xmlns:m="http://schemas.openxmlformats.org/officeDocument/2006/math">
                    <m:sSup>
                      <m:sSupPr>
                        <m:ctrlPr>
                          <a:rPr lang="en-US" altLang="zh-TW" sz="1200" i="1" smtClean="0">
                            <a:latin typeface="Cambria Math"/>
                          </a:rPr>
                        </m:ctrlPr>
                      </m:sSupPr>
                      <m:e>
                        <m:r>
                          <a:rPr lang="en-US" altLang="zh-TW" sz="1200" b="0" i="1" smtClean="0">
                            <a:latin typeface="Cambria Math"/>
                          </a:rPr>
                          <m:t>𝑅</m:t>
                        </m:r>
                      </m:e>
                      <m:sup>
                        <m:r>
                          <a:rPr lang="en-US" altLang="zh-TW" sz="1200" b="0" i="1" smtClean="0">
                            <a:latin typeface="Cambria Math"/>
                          </a:rPr>
                          <m:t>𝑁</m:t>
                        </m:r>
                        <m:r>
                          <a:rPr lang="en-US" altLang="zh-TW" sz="1200" b="0" i="1" smtClean="0">
                            <a:latin typeface="Cambria Math"/>
                          </a:rPr>
                          <m:t>∗</m:t>
                        </m:r>
                        <m:r>
                          <a:rPr lang="en-US" altLang="zh-TW" sz="1200" b="0" i="1" smtClean="0">
                            <a:latin typeface="Cambria Math"/>
                          </a:rPr>
                          <m:t>𝑁</m:t>
                        </m:r>
                      </m:sup>
                    </m:sSup>
                  </m:oMath>
                </a14:m>
                <a:r>
                  <a:rPr lang="zh-TW" altLang="en-US" b="0" dirty="0" smtClean="0"/>
                  <a:t> 是狀態之間的</a:t>
                </a:r>
                <a:r>
                  <a:rPr lang="zh-TW" altLang="en-US" sz="1200" b="0" i="0" kern="1200" dirty="0" smtClean="0">
                    <a:solidFill>
                      <a:schemeClr val="tx1"/>
                    </a:solidFill>
                    <a:effectLst/>
                    <a:latin typeface="+mn-lt"/>
                    <a:ea typeface="+mn-ea"/>
                    <a:cs typeface="+mn-cs"/>
                  </a:rPr>
                  <a:t>轉換機率</a:t>
                </a:r>
                <a:r>
                  <a:rPr lang="zh-TW" altLang="en-US" b="0" dirty="0" smtClean="0"/>
                  <a:t>矩陣</a:t>
                </a:r>
                <a:endParaRPr lang="en-US" altLang="zh-TW"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dirty="0" smtClean="0"/>
                  <a:t>B </a:t>
                </a:r>
                <a:r>
                  <a:rPr lang="en-US" altLang="zh-TW" sz="1200" dirty="0"/>
                  <a:t>∈ </a:t>
                </a:r>
                <a14:m>
                  <m:oMath xmlns:m="http://schemas.openxmlformats.org/officeDocument/2006/math">
                    <m:sSup>
                      <m:sSupPr>
                        <m:ctrlPr>
                          <a:rPr lang="en-US" altLang="zh-TW" sz="1200" i="1">
                            <a:latin typeface="Cambria Math"/>
                          </a:rPr>
                        </m:ctrlPr>
                      </m:sSupPr>
                      <m:e>
                        <m:r>
                          <a:rPr lang="en-US" altLang="zh-TW" sz="1200" i="1">
                            <a:latin typeface="Cambria Math"/>
                          </a:rPr>
                          <m:t>𝑅</m:t>
                        </m:r>
                      </m:e>
                      <m:sup>
                        <m:r>
                          <a:rPr lang="en-US" altLang="zh-TW" sz="1200" i="1">
                            <a:latin typeface="Cambria Math"/>
                          </a:rPr>
                          <m:t>𝑁</m:t>
                        </m:r>
                        <m:r>
                          <a:rPr lang="en-US" altLang="zh-TW" sz="1200" i="1">
                            <a:latin typeface="Cambria Math"/>
                          </a:rPr>
                          <m:t>∗</m:t>
                        </m:r>
                        <m:r>
                          <a:rPr lang="en-US" altLang="zh-TW" sz="1200" b="0" i="1" smtClean="0">
                            <a:latin typeface="Cambria Math"/>
                          </a:rPr>
                          <m:t>𝑀</m:t>
                        </m:r>
                      </m:sup>
                    </m:sSup>
                  </m:oMath>
                </a14:m>
                <a:r>
                  <a:rPr lang="zh-TW" altLang="en-US" b="0" dirty="0" smtClean="0"/>
                  <a:t> 是所有狀態的</a:t>
                </a:r>
                <a:r>
                  <a:rPr lang="zh-TW" altLang="en-US" sz="1200" b="0" i="0" kern="1200" dirty="0" smtClean="0">
                    <a:solidFill>
                      <a:schemeClr val="tx1"/>
                    </a:solidFill>
                    <a:effectLst/>
                    <a:latin typeface="+mn-lt"/>
                    <a:ea typeface="+mn-ea"/>
                    <a:cs typeface="+mn-cs"/>
                  </a:rPr>
                  <a:t>輸出機率</a:t>
                </a:r>
                <a:r>
                  <a:rPr lang="zh-TW" altLang="en-US" b="0" dirty="0" smtClean="0"/>
                  <a:t>矩陣</a:t>
                </a:r>
                <a:endParaRPr lang="en-US" altLang="zh-TW"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dirty="0" smtClean="0"/>
                  <a:t>π ∈ </a:t>
                </a:r>
                <a14:m>
                  <m:oMath xmlns:m="http://schemas.openxmlformats.org/officeDocument/2006/math">
                    <m:sSup>
                      <m:sSupPr>
                        <m:ctrlPr>
                          <a:rPr lang="en-US" altLang="zh-TW" sz="1200" i="1">
                            <a:latin typeface="Cambria Math"/>
                          </a:rPr>
                        </m:ctrlPr>
                      </m:sSupPr>
                      <m:e>
                        <m:r>
                          <a:rPr lang="en-US" altLang="zh-TW" sz="1200" i="1">
                            <a:latin typeface="Cambria Math"/>
                          </a:rPr>
                          <m:t>𝑅</m:t>
                        </m:r>
                      </m:e>
                      <m:sup>
                        <m:r>
                          <a:rPr lang="en-US" altLang="zh-TW" sz="1200" i="1">
                            <a:latin typeface="Cambria Math"/>
                          </a:rPr>
                          <m:t>𝑁</m:t>
                        </m:r>
                      </m:sup>
                    </m:sSup>
                  </m:oMath>
                </a14:m>
                <a:r>
                  <a:rPr lang="zh-TW" altLang="en-US" b="0" dirty="0" smtClean="0"/>
                  <a:t>   是初始機率向量</a:t>
                </a:r>
                <a:endParaRPr lang="en-US" altLang="zh-TW" b="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b="0" dirty="0" smtClean="0"/>
                  <a:t>在這篇</a:t>
                </a:r>
                <a:endParaRPr lang="en-US" altLang="zh-TW"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b="0" dirty="0" smtClean="0"/>
                  <a:t>A</a:t>
                </a:r>
                <a:r>
                  <a:rPr lang="zh-TW" altLang="en-US" b="0" dirty="0" smtClean="0"/>
                  <a:t>和</a:t>
                </a:r>
                <a:r>
                  <a:rPr lang="en-US" altLang="zh-TW" sz="1200" dirty="0" smtClean="0"/>
                  <a:t>π</a:t>
                </a:r>
                <a:r>
                  <a:rPr lang="zh-TW" altLang="en-US" sz="1200" dirty="0" smtClean="0"/>
                  <a:t>，是從</a:t>
                </a:r>
                <a:r>
                  <a:rPr lang="zh-TW" altLang="en-US" sz="1200" dirty="0" smtClean="0"/>
                  <a:t>大量語庫</a:t>
                </a:r>
                <a:r>
                  <a:rPr lang="zh-TW" altLang="en-US" sz="1200" dirty="0" smtClean="0"/>
                  <a:t>中取出</a:t>
                </a:r>
                <a:r>
                  <a:rPr lang="en-US" altLang="zh-TW" sz="1200" dirty="0" smtClean="0"/>
                  <a:t>bi-gram</a:t>
                </a:r>
                <a:r>
                  <a:rPr lang="zh-TW" altLang="en-US" sz="1200" dirty="0" smtClean="0"/>
                  <a:t>和</a:t>
                </a:r>
                <a:r>
                  <a:rPr lang="zh-TW" altLang="en-US" sz="1200" kern="1200" dirty="0" smtClean="0">
                    <a:solidFill>
                      <a:schemeClr val="tx1"/>
                    </a:solidFill>
                    <a:effectLst/>
                    <a:latin typeface="+mn-lt"/>
                    <a:ea typeface="+mn-ea"/>
                    <a:cs typeface="+mn-cs"/>
                  </a:rPr>
                  <a:t>首字符數</a:t>
                </a:r>
                <a:endParaRPr lang="en-US" altLang="zh-TW"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b="0" kern="1200" dirty="0" smtClean="0">
                    <a:solidFill>
                      <a:schemeClr val="tx1"/>
                    </a:solidFill>
                    <a:effectLst/>
                    <a:latin typeface="+mn-lt"/>
                    <a:ea typeface="+mn-ea"/>
                    <a:cs typeface="+mn-cs"/>
                  </a:rPr>
                  <a:t>B</a:t>
                </a:r>
                <a:r>
                  <a:rPr lang="zh-TW" altLang="en-US" sz="1200" b="0" kern="1200" dirty="0" smtClean="0">
                    <a:solidFill>
                      <a:schemeClr val="tx1"/>
                    </a:solidFill>
                    <a:effectLst/>
                    <a:latin typeface="+mn-lt"/>
                    <a:ea typeface="+mn-ea"/>
                    <a:cs typeface="+mn-cs"/>
                  </a:rPr>
                  <a:t>是從</a:t>
                </a:r>
                <a:r>
                  <a:rPr lang="en-US" altLang="zh-TW" sz="1200" b="0" kern="1200" dirty="0" smtClean="0">
                    <a:solidFill>
                      <a:schemeClr val="tx1"/>
                    </a:solidFill>
                    <a:effectLst/>
                    <a:latin typeface="+mn-lt"/>
                    <a:ea typeface="+mn-ea"/>
                    <a:cs typeface="+mn-cs"/>
                  </a:rPr>
                  <a:t>OCR</a:t>
                </a:r>
                <a:r>
                  <a:rPr lang="zh-TW" altLang="en-US" sz="1200" b="0" kern="1200" dirty="0" smtClean="0">
                    <a:solidFill>
                      <a:schemeClr val="tx1"/>
                    </a:solidFill>
                    <a:effectLst/>
                    <a:latin typeface="+mn-lt"/>
                    <a:ea typeface="+mn-ea"/>
                    <a:cs typeface="+mn-cs"/>
                  </a:rPr>
                  <a:t>辨識出來的字，做正規化文字混亂矩陣</a:t>
                </a:r>
                <a:endParaRPr lang="zh-TW" altLang="en-US" b="0" dirty="0"/>
              </a:p>
            </p:txBody>
          </p:sp>
        </mc:Choice>
        <mc:Fallback xmlns="">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smtClean="0">
                    <a:solidFill>
                      <a:schemeClr val="tx1"/>
                    </a:solidFill>
                    <a:effectLst/>
                    <a:latin typeface="+mn-lt"/>
                    <a:ea typeface="+mn-ea"/>
                    <a:cs typeface="+mn-cs"/>
                  </a:rPr>
                  <a:t>HMM</a:t>
                </a:r>
                <a:r>
                  <a:rPr lang="zh-TW" altLang="en-US" sz="1200" kern="1200" dirty="0" smtClean="0">
                    <a:solidFill>
                      <a:schemeClr val="tx1"/>
                    </a:solidFill>
                    <a:effectLst/>
                    <a:latin typeface="+mn-lt"/>
                    <a:ea typeface="+mn-ea"/>
                    <a:cs typeface="+mn-cs"/>
                  </a:rPr>
                  <a:t>是由一組三個參數</a:t>
                </a:r>
                <a:r>
                  <a:rPr lang="en-US" altLang="zh-TW" sz="1200" kern="1200" dirty="0" smtClean="0">
                    <a:solidFill>
                      <a:schemeClr val="tx1"/>
                    </a:solidFill>
                    <a:effectLst/>
                    <a:latin typeface="+mn-lt"/>
                    <a:ea typeface="+mn-ea"/>
                    <a:cs typeface="+mn-cs"/>
                  </a:rPr>
                  <a:t>λ = </a:t>
                </a:r>
                <a:r>
                  <a:rPr lang="zh-TW" altLang="en-US" sz="1200" kern="1200" dirty="0" smtClean="0">
                    <a:solidFill>
                      <a:schemeClr val="tx1"/>
                    </a:solidFill>
                    <a:effectLst/>
                    <a:latin typeface="+mn-lt"/>
                    <a:ea typeface="+mn-ea"/>
                    <a:cs typeface="+mn-cs"/>
                  </a:rPr>
                  <a:t>（</a:t>
                </a:r>
                <a:r>
                  <a:rPr lang="en-US" altLang="zh-TW" sz="1200" kern="1200" dirty="0" smtClean="0">
                    <a:solidFill>
                      <a:schemeClr val="tx1"/>
                    </a:solidFill>
                    <a:effectLst/>
                    <a:latin typeface="+mn-lt"/>
                    <a:ea typeface="+mn-ea"/>
                    <a:cs typeface="+mn-cs"/>
                  </a:rPr>
                  <a:t>π</a:t>
                </a:r>
                <a:r>
                  <a:rPr lang="zh-TW" altLang="en-US" sz="1200" kern="1200" dirty="0" smtClean="0">
                    <a:solidFill>
                      <a:schemeClr val="tx1"/>
                    </a:solidFill>
                    <a:effectLst/>
                    <a:latin typeface="+mn-lt"/>
                    <a:ea typeface="+mn-ea"/>
                    <a:cs typeface="+mn-cs"/>
                  </a:rPr>
                  <a:t>，</a:t>
                </a:r>
                <a:r>
                  <a:rPr lang="en-US" altLang="zh-TW" sz="1200" kern="1200" dirty="0" smtClean="0">
                    <a:solidFill>
                      <a:schemeClr val="tx1"/>
                    </a:solidFill>
                    <a:effectLst/>
                    <a:latin typeface="+mn-lt"/>
                    <a:ea typeface="+mn-ea"/>
                    <a:cs typeface="+mn-cs"/>
                  </a:rPr>
                  <a:t>A</a:t>
                </a:r>
                <a:r>
                  <a:rPr lang="zh-TW" altLang="en-US" sz="1200" kern="1200" dirty="0" smtClean="0">
                    <a:solidFill>
                      <a:schemeClr val="tx1"/>
                    </a:solidFill>
                    <a:effectLst/>
                    <a:latin typeface="+mn-lt"/>
                    <a:ea typeface="+mn-ea"/>
                    <a:cs typeface="+mn-cs"/>
                  </a:rPr>
                  <a:t>，</a:t>
                </a:r>
                <a:r>
                  <a:rPr lang="en-US" altLang="zh-TW" sz="1200" kern="1200" dirty="0" smtClean="0">
                    <a:solidFill>
                      <a:schemeClr val="tx1"/>
                    </a:solidFill>
                    <a:effectLst/>
                    <a:latin typeface="+mn-lt"/>
                    <a:ea typeface="+mn-ea"/>
                    <a:cs typeface="+mn-cs"/>
                  </a:rPr>
                  <a:t>B</a:t>
                </a:r>
                <a:r>
                  <a:rPr lang="zh-TW" altLang="en-US" sz="1200" kern="1200" dirty="0" smtClean="0">
                    <a:solidFill>
                      <a:schemeClr val="tx1"/>
                    </a:solidFill>
                    <a:effectLst/>
                    <a:latin typeface="+mn-lt"/>
                    <a:ea typeface="+mn-ea"/>
                    <a:cs typeface="+mn-cs"/>
                  </a:rPr>
                  <a:t>）</a:t>
                </a:r>
                <a:endParaRPr lang="en-US" altLang="zh-TW"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dirty="0" smtClean="0"/>
                  <a:t>A ∈ </a:t>
                </a:r>
                <a:r>
                  <a:rPr lang="en-US" altLang="zh-TW" sz="1200" b="0" i="0" smtClean="0">
                    <a:latin typeface="Cambria Math"/>
                  </a:rPr>
                  <a:t>𝑅^(𝑁∗𝑁)</a:t>
                </a:r>
                <a:r>
                  <a:rPr lang="zh-TW" altLang="en-US" b="0" dirty="0" smtClean="0"/>
                  <a:t> 是狀態之間的</a:t>
                </a:r>
                <a:r>
                  <a:rPr lang="zh-TW" altLang="en-US" sz="1200" b="0" i="0" kern="1200" dirty="0" smtClean="0">
                    <a:solidFill>
                      <a:schemeClr val="tx1"/>
                    </a:solidFill>
                    <a:effectLst/>
                    <a:latin typeface="+mn-lt"/>
                    <a:ea typeface="+mn-ea"/>
                    <a:cs typeface="+mn-cs"/>
                  </a:rPr>
                  <a:t>轉換機率</a:t>
                </a:r>
                <a:r>
                  <a:rPr lang="zh-TW" altLang="en-US" b="0" dirty="0" smtClean="0"/>
                  <a:t>矩陣</a:t>
                </a:r>
                <a:endParaRPr lang="en-US" altLang="zh-TW"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dirty="0" smtClean="0"/>
                  <a:t>B </a:t>
                </a:r>
                <a:r>
                  <a:rPr lang="en-US" altLang="zh-TW" sz="1200" dirty="0"/>
                  <a:t>∈ </a:t>
                </a:r>
                <a:r>
                  <a:rPr lang="en-US" altLang="zh-TW" sz="1200" i="0">
                    <a:latin typeface="Cambria Math"/>
                  </a:rPr>
                  <a:t>𝑅^(𝑁∗</a:t>
                </a:r>
                <a:r>
                  <a:rPr lang="en-US" altLang="zh-TW" sz="1200" b="0" i="0" smtClean="0">
                    <a:latin typeface="Cambria Math"/>
                  </a:rPr>
                  <a:t>𝑀</a:t>
                </a:r>
                <a:r>
                  <a:rPr lang="en-US" altLang="zh-TW" sz="1200" b="0" i="0">
                    <a:latin typeface="Cambria Math"/>
                  </a:rPr>
                  <a:t>)</a:t>
                </a:r>
                <a:r>
                  <a:rPr lang="zh-TW" altLang="en-US" b="0" dirty="0" smtClean="0"/>
                  <a:t> 是所有狀態的</a:t>
                </a:r>
                <a:r>
                  <a:rPr lang="zh-TW" altLang="en-US" sz="1200" b="0" i="0" kern="1200" dirty="0" smtClean="0">
                    <a:solidFill>
                      <a:schemeClr val="tx1"/>
                    </a:solidFill>
                    <a:effectLst/>
                    <a:latin typeface="+mn-lt"/>
                    <a:ea typeface="+mn-ea"/>
                    <a:cs typeface="+mn-cs"/>
                  </a:rPr>
                  <a:t>輸出機率</a:t>
                </a:r>
                <a:r>
                  <a:rPr lang="zh-TW" altLang="en-US" b="0" dirty="0" smtClean="0"/>
                  <a:t>矩陣</a:t>
                </a:r>
                <a:endParaRPr lang="en-US" altLang="zh-TW"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dirty="0" smtClean="0"/>
                  <a:t>π ∈ </a:t>
                </a:r>
                <a:r>
                  <a:rPr lang="en-US" altLang="zh-TW" sz="1200" i="0">
                    <a:latin typeface="Cambria Math"/>
                  </a:rPr>
                  <a:t>𝑅^𝑁</a:t>
                </a:r>
                <a:r>
                  <a:rPr lang="zh-TW" altLang="en-US" b="0" dirty="0" smtClean="0"/>
                  <a:t>   是初始機率向量</a:t>
                </a:r>
                <a:endParaRPr lang="en-US" altLang="zh-TW" b="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b="0" dirty="0" smtClean="0"/>
                  <a:t>在這篇</a:t>
                </a:r>
                <a:endParaRPr lang="en-US" altLang="zh-TW"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b="0" dirty="0" smtClean="0"/>
                  <a:t>A</a:t>
                </a:r>
                <a:r>
                  <a:rPr lang="zh-TW" altLang="en-US" b="0" dirty="0" smtClean="0"/>
                  <a:t>和</a:t>
                </a:r>
                <a:r>
                  <a:rPr lang="en-US" altLang="zh-TW" sz="1200" dirty="0" smtClean="0"/>
                  <a:t>π</a:t>
                </a:r>
                <a:r>
                  <a:rPr lang="zh-TW" altLang="en-US" sz="1200" dirty="0" smtClean="0"/>
                  <a:t>，是從大量與庫中取出</a:t>
                </a:r>
                <a:r>
                  <a:rPr lang="en-US" altLang="zh-TW" sz="1200" dirty="0" smtClean="0"/>
                  <a:t>bi-gram</a:t>
                </a:r>
                <a:r>
                  <a:rPr lang="zh-TW" altLang="en-US" sz="1200" dirty="0" smtClean="0"/>
                  <a:t>和</a:t>
                </a:r>
                <a:r>
                  <a:rPr lang="zh-TW" altLang="en-US" sz="1200" kern="1200" dirty="0" smtClean="0">
                    <a:solidFill>
                      <a:schemeClr val="tx1"/>
                    </a:solidFill>
                    <a:effectLst/>
                    <a:latin typeface="+mn-lt"/>
                    <a:ea typeface="+mn-ea"/>
                    <a:cs typeface="+mn-cs"/>
                  </a:rPr>
                  <a:t>首字符數</a:t>
                </a:r>
                <a:endParaRPr lang="en-US" altLang="zh-TW"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b="0" kern="1200" dirty="0" smtClean="0">
                    <a:solidFill>
                      <a:schemeClr val="tx1"/>
                    </a:solidFill>
                    <a:effectLst/>
                    <a:latin typeface="+mn-lt"/>
                    <a:ea typeface="+mn-ea"/>
                    <a:cs typeface="+mn-cs"/>
                  </a:rPr>
                  <a:t>B</a:t>
                </a:r>
                <a:r>
                  <a:rPr lang="zh-TW" altLang="en-US" sz="1200" b="0" kern="1200" dirty="0" smtClean="0">
                    <a:solidFill>
                      <a:schemeClr val="tx1"/>
                    </a:solidFill>
                    <a:effectLst/>
                    <a:latin typeface="+mn-lt"/>
                    <a:ea typeface="+mn-ea"/>
                    <a:cs typeface="+mn-cs"/>
                  </a:rPr>
                  <a:t>是從</a:t>
                </a:r>
                <a:r>
                  <a:rPr lang="en-US" altLang="zh-TW" sz="1200" b="0" kern="1200" dirty="0" smtClean="0">
                    <a:solidFill>
                      <a:schemeClr val="tx1"/>
                    </a:solidFill>
                    <a:effectLst/>
                    <a:latin typeface="+mn-lt"/>
                    <a:ea typeface="+mn-ea"/>
                    <a:cs typeface="+mn-cs"/>
                  </a:rPr>
                  <a:t>OCR</a:t>
                </a:r>
                <a:r>
                  <a:rPr lang="zh-TW" altLang="en-US" sz="1200" b="0" kern="1200" dirty="0" smtClean="0">
                    <a:solidFill>
                      <a:schemeClr val="tx1"/>
                    </a:solidFill>
                    <a:effectLst/>
                    <a:latin typeface="+mn-lt"/>
                    <a:ea typeface="+mn-ea"/>
                    <a:cs typeface="+mn-cs"/>
                  </a:rPr>
                  <a:t>辨識出來的字，做正規化文字混亂矩陣</a:t>
                </a:r>
                <a:endParaRPr lang="zh-TW" altLang="en-US" b="0" dirty="0"/>
              </a:p>
            </p:txBody>
          </p:sp>
        </mc:Fallback>
      </mc:AlternateContent>
      <p:sp>
        <p:nvSpPr>
          <p:cNvPr id="4" name="投影片編號版面配置區 3"/>
          <p:cNvSpPr>
            <a:spLocks noGrp="1"/>
          </p:cNvSpPr>
          <p:nvPr>
            <p:ph type="sldNum" sz="quarter" idx="10"/>
          </p:nvPr>
        </p:nvSpPr>
        <p:spPr/>
        <p:txBody>
          <a:bodyPr/>
          <a:lstStyle/>
          <a:p>
            <a:fld id="{AF7C5F5A-B7D3-458C-8F4C-60662EDB3E74}" type="slidenum">
              <a:rPr lang="zh-TW" altLang="en-US" smtClean="0"/>
              <a:t>13</a:t>
            </a:fld>
            <a:endParaRPr lang="zh-TW" altLang="en-US"/>
          </a:p>
        </p:txBody>
      </p:sp>
    </p:spTree>
    <p:extLst>
      <p:ext uri="{BB962C8B-B14F-4D97-AF65-F5344CB8AC3E}">
        <p14:creationId xmlns:p14="http://schemas.microsoft.com/office/powerpoint/2010/main" val="15838874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kern="1200" dirty="0" smtClean="0">
                <a:solidFill>
                  <a:schemeClr val="tx1"/>
                </a:solidFill>
                <a:effectLst/>
                <a:latin typeface="+mn-lt"/>
                <a:ea typeface="+mn-ea"/>
                <a:cs typeface="+mn-cs"/>
              </a:rPr>
              <a:t>基於</a:t>
            </a:r>
            <a:r>
              <a:rPr lang="en-US" altLang="zh-TW" sz="1200" kern="1200" dirty="0" smtClean="0">
                <a:solidFill>
                  <a:schemeClr val="tx1"/>
                </a:solidFill>
                <a:effectLst/>
                <a:latin typeface="+mn-lt"/>
                <a:ea typeface="+mn-ea"/>
                <a:cs typeface="+mn-cs"/>
              </a:rPr>
              <a:t>HMM</a:t>
            </a:r>
            <a:r>
              <a:rPr lang="zh-TW" altLang="en-US" sz="1200" kern="1200" dirty="0" smtClean="0">
                <a:solidFill>
                  <a:schemeClr val="tx1"/>
                </a:solidFill>
                <a:effectLst/>
                <a:latin typeface="+mn-lt"/>
                <a:ea typeface="+mn-ea"/>
                <a:cs typeface="+mn-cs"/>
              </a:rPr>
              <a:t>的過濾模式</a:t>
            </a:r>
            <a:endParaRPr lang="en-US" altLang="zh-TW"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zh-TW" alt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kern="1200" dirty="0" smtClean="0">
                <a:solidFill>
                  <a:schemeClr val="tx1"/>
                </a:solidFill>
                <a:effectLst/>
                <a:latin typeface="+mn-lt"/>
                <a:ea typeface="+mn-ea"/>
                <a:cs typeface="+mn-cs"/>
              </a:rPr>
              <a:t>基於</a:t>
            </a:r>
            <a:r>
              <a:rPr lang="en-US" altLang="zh-TW" sz="1200" kern="1200" dirty="0" smtClean="0">
                <a:solidFill>
                  <a:schemeClr val="tx1"/>
                </a:solidFill>
                <a:effectLst/>
                <a:latin typeface="+mn-lt"/>
                <a:ea typeface="+mn-ea"/>
                <a:cs typeface="+mn-cs"/>
              </a:rPr>
              <a:t>HMM</a:t>
            </a:r>
            <a:r>
              <a:rPr lang="zh-TW" altLang="en-US" sz="1200" kern="1200" dirty="0" smtClean="0">
                <a:solidFill>
                  <a:schemeClr val="tx1"/>
                </a:solidFill>
                <a:effectLst/>
                <a:latin typeface="+mn-lt"/>
                <a:ea typeface="+mn-ea"/>
                <a:cs typeface="+mn-cs"/>
              </a:rPr>
              <a:t>的過濾器可以在三種不同的模式下工作：</a:t>
            </a:r>
            <a:br>
              <a:rPr lang="zh-TW" altLang="en-US" sz="1200" kern="1200" dirty="0" smtClean="0">
                <a:solidFill>
                  <a:schemeClr val="tx1"/>
                </a:solidFill>
                <a:effectLst/>
                <a:latin typeface="+mn-lt"/>
                <a:ea typeface="+mn-ea"/>
                <a:cs typeface="+mn-cs"/>
              </a:rPr>
            </a:br>
            <a:r>
              <a:rPr lang="zh-TW" altLang="en-US" sz="1200" kern="1200" dirty="0" smtClean="0">
                <a:solidFill>
                  <a:schemeClr val="tx1"/>
                </a:solidFill>
                <a:effectLst/>
                <a:latin typeface="+mn-lt"/>
                <a:ea typeface="+mn-ea"/>
                <a:cs typeface="+mn-cs"/>
              </a:rPr>
              <a:t>積極的，適度和保守。</a:t>
            </a:r>
            <a:endParaRPr lang="en-US" altLang="zh-TW"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t>1.</a:t>
            </a:r>
            <a:r>
              <a:rPr lang="zh-TW" altLang="en-US" dirty="0" smtClean="0"/>
              <a:t>保守</a:t>
            </a:r>
            <a:r>
              <a:rPr lang="en-US" altLang="zh-TW" dirty="0" smtClean="0"/>
              <a:t>:</a:t>
            </a:r>
            <a:r>
              <a:rPr lang="zh-TW" altLang="en-US" dirty="0" smtClean="0"/>
              <a:t>主要是為了那一些低可信度與不能辨識的</a:t>
            </a:r>
            <a:r>
              <a:rPr lang="en-US" altLang="zh-TW" dirty="0" smtClean="0"/>
              <a:t>”</a:t>
            </a:r>
            <a:r>
              <a:rPr lang="zh-TW" altLang="en-US" dirty="0" smtClean="0"/>
              <a:t>字</a:t>
            </a:r>
            <a:r>
              <a:rPr lang="en-US" altLang="zh-TW" dirty="0" smtClean="0"/>
              <a:t>”</a:t>
            </a:r>
            <a:r>
              <a:rPr lang="zh-TW" altLang="en-US" dirty="0" smtClean="0"/>
              <a:t>可以濾掉</a:t>
            </a:r>
            <a:endParaRPr lang="en-US" altLang="zh-TW" sz="1200" kern="1200" dirty="0" smtClean="0">
              <a:solidFill>
                <a:schemeClr val="tx1"/>
              </a:solidFill>
              <a:effectLst/>
              <a:latin typeface="+mn-lt"/>
              <a:ea typeface="+mn-ea"/>
              <a:cs typeface="+mn-cs"/>
            </a:endParaRPr>
          </a:p>
          <a:p>
            <a:r>
              <a:rPr lang="en-US" altLang="zh-TW" dirty="0" smtClean="0"/>
              <a:t>2.</a:t>
            </a:r>
            <a:r>
              <a:rPr lang="zh-TW" altLang="en-US" dirty="0" smtClean="0"/>
              <a:t>中度</a:t>
            </a:r>
            <a:r>
              <a:rPr lang="en-US" altLang="zh-TW" dirty="0" smtClean="0"/>
              <a:t>:</a:t>
            </a:r>
            <a:r>
              <a:rPr lang="zh-TW" altLang="en-US" dirty="0" smtClean="0"/>
              <a:t>處理那些低可信度的</a:t>
            </a:r>
            <a:r>
              <a:rPr lang="en-US" altLang="zh-TW" dirty="0" smtClean="0"/>
              <a:t>”</a:t>
            </a:r>
            <a:r>
              <a:rPr lang="zh-TW" altLang="en-US" dirty="0" smtClean="0"/>
              <a:t>詞</a:t>
            </a:r>
            <a:r>
              <a:rPr lang="en-US" altLang="zh-TW" dirty="0" smtClean="0"/>
              <a:t>”</a:t>
            </a:r>
            <a:r>
              <a:rPr lang="zh-TW" altLang="en-US" dirty="0" smtClean="0"/>
              <a:t>，如果一段話中有一些無法識別的字，可校正</a:t>
            </a:r>
          </a:p>
          <a:p>
            <a:r>
              <a:rPr lang="en-US" altLang="zh-TW" dirty="0" smtClean="0"/>
              <a:t>3.</a:t>
            </a:r>
            <a:r>
              <a:rPr lang="zh-TW" altLang="en-US" dirty="0" smtClean="0"/>
              <a:t>主動</a:t>
            </a:r>
            <a:r>
              <a:rPr lang="en-US" altLang="zh-TW" dirty="0" smtClean="0"/>
              <a:t>:</a:t>
            </a:r>
            <a:r>
              <a:rPr lang="zh-TW" altLang="en-US" dirty="0" smtClean="0"/>
              <a:t>將所有字的分數列出來，並修正</a:t>
            </a:r>
            <a:r>
              <a:rPr lang="en-US" altLang="zh-TW" dirty="0" smtClean="0"/>
              <a:t>HMM</a:t>
            </a:r>
            <a:r>
              <a:rPr lang="zh-TW" altLang="en-US" dirty="0" smtClean="0"/>
              <a:t>分數低的字，但是可能造成精準度降低</a:t>
            </a:r>
            <a:endParaRPr lang="en-US" altLang="zh-TW" dirty="0" smtClean="0"/>
          </a:p>
          <a:p>
            <a:r>
              <a:rPr lang="zh-TW" altLang="en-US" dirty="0" smtClean="0"/>
              <a:t>           </a:t>
            </a:r>
            <a:r>
              <a:rPr lang="en-US" altLang="zh-TW" dirty="0" smtClean="0"/>
              <a:t>(EX:</a:t>
            </a:r>
            <a:r>
              <a:rPr lang="zh-TW" altLang="en-US" dirty="0" smtClean="0"/>
              <a:t>沒有訓練好的</a:t>
            </a:r>
            <a:r>
              <a:rPr lang="en-US" altLang="zh-TW" dirty="0" smtClean="0"/>
              <a:t>HMM</a:t>
            </a:r>
            <a:r>
              <a:rPr lang="zh-TW" altLang="en-US" dirty="0" smtClean="0"/>
              <a:t>、不是正規的訓練集</a:t>
            </a:r>
            <a:r>
              <a:rPr lang="en-US" altLang="zh-TW" dirty="0" smtClean="0"/>
              <a:t>)</a:t>
            </a:r>
            <a:endParaRPr lang="zh-TW" altLang="en-US" dirty="0" smtClean="0"/>
          </a:p>
          <a:p>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kern="1200" dirty="0" smtClean="0">
                <a:solidFill>
                  <a:schemeClr val="tx1"/>
                </a:solidFill>
                <a:effectLst/>
                <a:latin typeface="+mn-lt"/>
                <a:ea typeface="+mn-ea"/>
                <a:cs typeface="+mn-cs"/>
              </a:rPr>
              <a:t/>
            </a:r>
            <a:br>
              <a:rPr lang="zh-TW" altLang="en-US" sz="1200" kern="1200" dirty="0" smtClean="0">
                <a:solidFill>
                  <a:schemeClr val="tx1"/>
                </a:solidFill>
                <a:effectLst/>
                <a:latin typeface="+mn-lt"/>
                <a:ea typeface="+mn-ea"/>
                <a:cs typeface="+mn-cs"/>
              </a:rPr>
            </a:br>
            <a:endParaRPr lang="zh-TW" altLang="en-US" b="0" dirty="0"/>
          </a:p>
        </p:txBody>
      </p:sp>
      <p:sp>
        <p:nvSpPr>
          <p:cNvPr id="4" name="投影片編號版面配置區 3"/>
          <p:cNvSpPr>
            <a:spLocks noGrp="1"/>
          </p:cNvSpPr>
          <p:nvPr>
            <p:ph type="sldNum" sz="quarter" idx="10"/>
          </p:nvPr>
        </p:nvSpPr>
        <p:spPr/>
        <p:txBody>
          <a:bodyPr/>
          <a:lstStyle/>
          <a:p>
            <a:fld id="{AF7C5F5A-B7D3-458C-8F4C-60662EDB3E74}" type="slidenum">
              <a:rPr lang="zh-TW" altLang="en-US" smtClean="0"/>
              <a:t>14</a:t>
            </a:fld>
            <a:endParaRPr lang="zh-TW" altLang="en-US"/>
          </a:p>
        </p:txBody>
      </p:sp>
    </p:spTree>
    <p:extLst>
      <p:ext uri="{BB962C8B-B14F-4D97-AF65-F5344CB8AC3E}">
        <p14:creationId xmlns:p14="http://schemas.microsoft.com/office/powerpoint/2010/main" val="15838874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b="0" dirty="0" smtClean="0"/>
              <a:t>最符合</a:t>
            </a:r>
            <a:r>
              <a:rPr lang="zh-TW" altLang="en-US" b="0" dirty="0" smtClean="0"/>
              <a:t>公式</a:t>
            </a:r>
            <a:endParaRPr lang="en-US" altLang="zh-TW"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b="0" dirty="0" smtClean="0"/>
              <a:t>C</a:t>
            </a:r>
            <a:r>
              <a:rPr lang="zh-TW" altLang="en-US" b="0" baseline="0" dirty="0" smtClean="0"/>
              <a:t> </a:t>
            </a:r>
            <a:r>
              <a:rPr lang="en-US" altLang="zh-TW" b="0" baseline="0" dirty="0" smtClean="0"/>
              <a:t>:</a:t>
            </a:r>
            <a:r>
              <a:rPr lang="zh-TW" altLang="en-US" b="0" baseline="0" dirty="0" smtClean="0"/>
              <a:t> </a:t>
            </a:r>
            <a:r>
              <a:rPr lang="en-US" altLang="zh-TW" dirty="0" smtClean="0"/>
              <a:t>2-gram</a:t>
            </a:r>
            <a:r>
              <a:rPr lang="zh-TW" altLang="en-US" dirty="0" smtClean="0"/>
              <a:t>和起始字符統計</a:t>
            </a:r>
            <a:endParaRPr lang="en-US" altLang="zh-TW"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t>P ( C ) P ( O|C )</a:t>
            </a:r>
            <a:r>
              <a:rPr lang="zh-TW" altLang="en-US" dirty="0" smtClean="0"/>
              <a:t>近似值</a:t>
            </a:r>
          </a:p>
          <a:p>
            <a:pPr marL="0" marR="0" indent="0" algn="l" defTabSz="914400" rtl="0" eaLnBrk="1" fontAlgn="auto" latinLnBrk="0" hangingPunct="1">
              <a:lnSpc>
                <a:spcPct val="100000"/>
              </a:lnSpc>
              <a:spcBef>
                <a:spcPts val="0"/>
              </a:spcBef>
              <a:spcAft>
                <a:spcPts val="0"/>
              </a:spcAft>
              <a:buClrTx/>
              <a:buSzTx/>
              <a:buFontTx/>
              <a:buNone/>
              <a:tabLst/>
              <a:defRPr/>
            </a:pPr>
            <a:endParaRPr lang="zh-TW" altLang="en-US" b="0" dirty="0"/>
          </a:p>
        </p:txBody>
      </p:sp>
      <p:sp>
        <p:nvSpPr>
          <p:cNvPr id="4" name="投影片編號版面配置區 3"/>
          <p:cNvSpPr>
            <a:spLocks noGrp="1"/>
          </p:cNvSpPr>
          <p:nvPr>
            <p:ph type="sldNum" sz="quarter" idx="10"/>
          </p:nvPr>
        </p:nvSpPr>
        <p:spPr/>
        <p:txBody>
          <a:bodyPr/>
          <a:lstStyle/>
          <a:p>
            <a:fld id="{AF7C5F5A-B7D3-458C-8F4C-60662EDB3E74}" type="slidenum">
              <a:rPr lang="zh-TW" altLang="en-US" smtClean="0"/>
              <a:t>15</a:t>
            </a:fld>
            <a:endParaRPr lang="zh-TW" altLang="en-US"/>
          </a:p>
        </p:txBody>
      </p:sp>
    </p:spTree>
    <p:extLst>
      <p:ext uri="{BB962C8B-B14F-4D97-AF65-F5344CB8AC3E}">
        <p14:creationId xmlns:p14="http://schemas.microsoft.com/office/powerpoint/2010/main" val="15838874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保守</a:t>
                </a:r>
                <a:r>
                  <a:rPr lang="en-US" altLang="zh-TW" dirty="0" smtClean="0"/>
                  <a:t>:</a:t>
                </a:r>
                <a:r>
                  <a:rPr lang="zh-TW" altLang="en-US" dirty="0" smtClean="0"/>
                  <a:t>主要是為了那一些低可信度與不能辨識的</a:t>
                </a:r>
                <a:r>
                  <a:rPr lang="en-US" altLang="zh-TW" dirty="0" smtClean="0"/>
                  <a:t>”</a:t>
                </a:r>
                <a:r>
                  <a:rPr lang="zh-TW" altLang="en-US" dirty="0" smtClean="0"/>
                  <a:t>字</a:t>
                </a:r>
                <a:r>
                  <a:rPr lang="en-US" altLang="zh-TW" dirty="0" smtClean="0"/>
                  <a:t>”</a:t>
                </a:r>
                <a:r>
                  <a:rPr lang="zh-TW" altLang="en-US" dirty="0" smtClean="0"/>
                  <a:t>可以濾掉</a:t>
                </a:r>
                <a:endParaRPr lang="en-US" altLang="zh-TW" sz="1200" kern="1200" dirty="0" smtClean="0">
                  <a:solidFill>
                    <a:schemeClr val="tx1"/>
                  </a:solidFill>
                  <a:effectLst/>
                  <a:latin typeface="+mn-lt"/>
                  <a:ea typeface="+mn-ea"/>
                  <a:cs typeface="+mn-cs"/>
                </a:endParaRPr>
              </a:p>
              <a:p>
                <a:endParaRPr lang="en-US" altLang="zh-TW" dirty="0" smtClean="0"/>
              </a:p>
              <a:p>
                <a:r>
                  <a:rPr lang="zh-TW" altLang="en-US" dirty="0" smtClean="0"/>
                  <a:t>可以用</a:t>
                </a:r>
                <a14:m>
                  <m:oMath xmlns:m="http://schemas.openxmlformats.org/officeDocument/2006/math">
                    <m:sSub>
                      <m:sSubPr>
                        <m:ctrlPr>
                          <a:rPr lang="en-US" altLang="zh-TW" sz="1200" i="1" smtClean="0">
                            <a:latin typeface="Cambria Math"/>
                          </a:rPr>
                        </m:ctrlPr>
                      </m:sSubPr>
                      <m:e>
                        <m:r>
                          <a:rPr lang="en-US" altLang="zh-TW" sz="1200" i="1">
                            <a:latin typeface="Cambria Math"/>
                          </a:rPr>
                          <m:t>𝐴</m:t>
                        </m:r>
                      </m:e>
                      <m:sub>
                        <m:r>
                          <m:rPr>
                            <m:nor/>
                          </m:rPr>
                          <a:rPr lang="en-US" altLang="zh-TW" sz="1200" dirty="0"/>
                          <m:t>Λ</m:t>
                        </m:r>
                      </m:sub>
                    </m:sSub>
                    <m:r>
                      <a:rPr lang="en-US" altLang="zh-TW" sz="1200" i="1">
                        <a:latin typeface="Cambria Math"/>
                      </a:rPr>
                      <m:t> </m:t>
                    </m:r>
                  </m:oMath>
                </a14:m>
                <a:r>
                  <a:rPr lang="zh-TW" altLang="en-US" dirty="0" smtClean="0"/>
                  <a:t>來取代錯誤的</a:t>
                </a:r>
                <a:r>
                  <a:rPr lang="en-US" altLang="zh-TW" dirty="0" smtClean="0"/>
                  <a:t>”</a:t>
                </a:r>
                <a:r>
                  <a:rPr lang="zh-TW" altLang="en-US" dirty="0" smtClean="0"/>
                  <a:t>字</a:t>
                </a:r>
                <a:r>
                  <a:rPr lang="en-US" altLang="zh-TW"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用</a:t>
                </a:r>
                <a14:m>
                  <m:oMath xmlns:m="http://schemas.openxmlformats.org/officeDocument/2006/math">
                    <m:sSub>
                      <m:sSubPr>
                        <m:ctrlPr>
                          <a:rPr lang="en-US" altLang="zh-TW" sz="1200" i="1" smtClean="0">
                            <a:latin typeface="Cambria Math"/>
                          </a:rPr>
                        </m:ctrlPr>
                      </m:sSubPr>
                      <m:e>
                        <m:r>
                          <a:rPr lang="en-US" altLang="zh-TW" sz="1200" i="1">
                            <a:latin typeface="Cambria Math"/>
                          </a:rPr>
                          <m:t>𝐴</m:t>
                        </m:r>
                      </m:e>
                      <m:sub>
                        <m:r>
                          <m:rPr>
                            <m:nor/>
                          </m:rPr>
                          <a:rPr lang="en-US" altLang="zh-TW" sz="1200" dirty="0"/>
                          <m:t>Λ</m:t>
                        </m:r>
                      </m:sub>
                    </m:sSub>
                    <m:r>
                      <a:rPr lang="zh-TW" altLang="en-US" sz="1200" i="1" dirty="0" smtClean="0">
                        <a:latin typeface="Cambria Math"/>
                      </a:rPr>
                      <m:t>決定</m:t>
                    </m:r>
                    <m:r>
                      <m:rPr>
                        <m:sty m:val="p"/>
                      </m:rPr>
                      <a:rPr lang="en-US" altLang="zh-TW" sz="1200" i="1" dirty="0">
                        <a:latin typeface="Cambria Math"/>
                      </a:rPr>
                      <m:t>C</m:t>
                    </m:r>
                    <m:r>
                      <a:rPr lang="zh-TW" altLang="en-US" sz="1200" i="1" dirty="0" smtClean="0">
                        <a:latin typeface="Cambria Math"/>
                      </a:rPr>
                      <m:t>的序列</m:t>
                    </m:r>
                    <m:r>
                      <a:rPr lang="zh-TW" altLang="en-US" sz="1200" b="0" i="1" dirty="0" smtClean="0">
                        <a:latin typeface="Cambria Math"/>
                      </a:rPr>
                      <m:t>，</m:t>
                    </m:r>
                    <m:r>
                      <a:rPr lang="zh-TW" altLang="en-US" sz="1200" i="1" dirty="0" smtClean="0">
                        <a:latin typeface="Cambria Math"/>
                      </a:rPr>
                      <m:t>並</m:t>
                    </m:r>
                    <m:r>
                      <m:rPr>
                        <m:nor/>
                      </m:rPr>
                      <a:rPr lang="zh-TW" altLang="en-US" sz="1200" dirty="0" smtClean="0"/>
                      <m:t>帶入 </m:t>
                    </m:r>
                    <m:r>
                      <m:rPr>
                        <m:nor/>
                      </m:rPr>
                      <a:rPr lang="en-US" altLang="zh-TW" sz="1200" dirty="0" smtClean="0"/>
                      <m:t>ρ</m:t>
                    </m:r>
                    <m:r>
                      <m:rPr>
                        <m:nor/>
                      </m:rPr>
                      <a:rPr lang="en-US" altLang="zh-TW" sz="1200" dirty="0" smtClean="0"/>
                      <m:t>(</m:t>
                    </m:r>
                    <m:sSub>
                      <m:sSubPr>
                        <m:ctrlPr>
                          <a:rPr lang="en-US" altLang="zh-TW" sz="1200" i="1" smtClean="0">
                            <a:latin typeface="Cambria Math"/>
                          </a:rPr>
                        </m:ctrlPr>
                      </m:sSubPr>
                      <m:e>
                        <m:r>
                          <a:rPr lang="en-US" altLang="zh-TW" sz="1200" b="0" i="1" smtClean="0">
                            <a:latin typeface="Cambria Math"/>
                          </a:rPr>
                          <m:t>𝑂</m:t>
                        </m:r>
                      </m:e>
                      <m:sub>
                        <m:r>
                          <a:rPr lang="en-US" altLang="zh-TW" sz="1200" b="0" i="1" smtClean="0">
                            <a:latin typeface="Cambria Math"/>
                          </a:rPr>
                          <m:t>𝑛</m:t>
                        </m:r>
                      </m:sub>
                    </m:sSub>
                    <m:r>
                      <m:rPr>
                        <m:nor/>
                      </m:rPr>
                      <a:rPr lang="en-US" altLang="zh-TW" sz="1200" dirty="0" smtClean="0"/>
                      <m:t>) </m:t>
                    </m:r>
                  </m:oMath>
                </a14:m>
                <a:r>
                  <a:rPr lang="zh-TW" altLang="en-US" sz="1200" dirty="0" smtClean="0"/>
                  <a:t>來取出最有可能的</a:t>
                </a:r>
                <a14:m>
                  <m:oMath xmlns:m="http://schemas.openxmlformats.org/officeDocument/2006/math">
                    <m:sSub>
                      <m:sSubPr>
                        <m:ctrlPr>
                          <a:rPr lang="en-US" altLang="zh-TW" sz="1200" i="1" smtClean="0">
                            <a:latin typeface="Cambria Math"/>
                          </a:rPr>
                        </m:ctrlPr>
                      </m:sSubPr>
                      <m:e>
                        <m:r>
                          <a:rPr lang="en-US" altLang="zh-TW" sz="1200" b="0" i="1" smtClean="0">
                            <a:latin typeface="Cambria Math"/>
                          </a:rPr>
                          <m:t>𝑂</m:t>
                        </m:r>
                      </m:e>
                      <m:sub>
                        <m:r>
                          <a:rPr lang="en-US" altLang="zh-TW" sz="1200" b="0" i="1" smtClean="0">
                            <a:latin typeface="Cambria Math"/>
                          </a:rPr>
                          <m:t>𝑛</m:t>
                        </m:r>
                      </m:sub>
                    </m:sSub>
                  </m:oMath>
                </a14:m>
                <a:r>
                  <a:rPr lang="en-US" altLang="zh-TW" sz="1200" b="0" dirty="0" smtClean="0"/>
                  <a:t>(</a:t>
                </a:r>
                <a:r>
                  <a:rPr lang="zh-TW" altLang="en-US" sz="1200" b="0" dirty="0" smtClean="0"/>
                  <a:t>用上一頁公式說明</a:t>
                </a:r>
                <a:r>
                  <a:rPr lang="en-US" altLang="zh-TW" sz="1200" b="0"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zh-TW" altLang="en-US" dirty="0"/>
              </a:p>
            </p:txBody>
          </p:sp>
        </mc:Choice>
        <mc:Fallback xmlns="">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保守</a:t>
                </a:r>
                <a:r>
                  <a:rPr lang="en-US" altLang="zh-TW" dirty="0" smtClean="0"/>
                  <a:t>:</a:t>
                </a:r>
                <a:r>
                  <a:rPr lang="zh-TW" altLang="en-US" dirty="0" smtClean="0"/>
                  <a:t>主要是為了那一些低可信度與不能辨識的</a:t>
                </a:r>
                <a:r>
                  <a:rPr lang="en-US" altLang="zh-TW" dirty="0" smtClean="0"/>
                  <a:t>”</a:t>
                </a:r>
                <a:r>
                  <a:rPr lang="zh-TW" altLang="en-US" dirty="0" smtClean="0"/>
                  <a:t>字</a:t>
                </a:r>
                <a:r>
                  <a:rPr lang="en-US" altLang="zh-TW" dirty="0" smtClean="0"/>
                  <a:t>”</a:t>
                </a:r>
                <a:r>
                  <a:rPr lang="zh-TW" altLang="en-US" dirty="0" smtClean="0"/>
                  <a:t>可以濾掉</a:t>
                </a:r>
                <a:endParaRPr lang="en-US" altLang="zh-TW" sz="1200" kern="1200" dirty="0" smtClean="0">
                  <a:solidFill>
                    <a:schemeClr val="tx1"/>
                  </a:solidFill>
                  <a:effectLst/>
                  <a:latin typeface="+mn-lt"/>
                  <a:ea typeface="+mn-ea"/>
                  <a:cs typeface="+mn-cs"/>
                </a:endParaRPr>
              </a:p>
              <a:p>
                <a:endParaRPr lang="en-US" altLang="zh-TW" dirty="0" smtClean="0"/>
              </a:p>
              <a:p>
                <a:r>
                  <a:rPr lang="zh-TW" altLang="en-US" dirty="0" smtClean="0"/>
                  <a:t>可以用</a:t>
                </a:r>
                <a:r>
                  <a:rPr lang="en-US" altLang="zh-TW" sz="1200" i="0">
                    <a:latin typeface="Cambria Math"/>
                  </a:rPr>
                  <a:t>𝐴</a:t>
                </a:r>
                <a:r>
                  <a:rPr lang="en-US" altLang="zh-TW" sz="1200" i="0" smtClean="0">
                    <a:latin typeface="Cambria Math"/>
                  </a:rPr>
                  <a:t>_</a:t>
                </a:r>
                <a:r>
                  <a:rPr lang="en-US" altLang="zh-TW" sz="1200" i="0" dirty="0">
                    <a:latin typeface="Cambria Math"/>
                  </a:rPr>
                  <a:t>"</a:t>
                </a:r>
                <a:r>
                  <a:rPr lang="en-US" altLang="zh-TW" sz="1200" i="0" dirty="0"/>
                  <a:t>Λ</a:t>
                </a:r>
                <a:r>
                  <a:rPr lang="en-US" altLang="zh-TW" sz="1200" i="0" dirty="0">
                    <a:latin typeface="Cambria Math"/>
                  </a:rPr>
                  <a:t>" </a:t>
                </a:r>
                <a:r>
                  <a:rPr lang="en-US" altLang="zh-TW" sz="1200" i="0">
                    <a:latin typeface="Cambria Math"/>
                  </a:rPr>
                  <a:t>  </a:t>
                </a:r>
                <a:r>
                  <a:rPr lang="zh-TW" altLang="en-US" dirty="0" smtClean="0"/>
                  <a:t>來取代錯誤的</a:t>
                </a:r>
                <a:r>
                  <a:rPr lang="en-US" altLang="zh-TW" dirty="0" smtClean="0"/>
                  <a:t>”</a:t>
                </a:r>
                <a:r>
                  <a:rPr lang="zh-TW" altLang="en-US" dirty="0" smtClean="0"/>
                  <a:t>字</a:t>
                </a:r>
                <a:r>
                  <a:rPr lang="en-US" altLang="zh-TW"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用</a:t>
                </a:r>
                <a:r>
                  <a:rPr lang="en-US" altLang="zh-TW" sz="1200" i="0">
                    <a:latin typeface="Cambria Math"/>
                  </a:rPr>
                  <a:t>𝐴</a:t>
                </a:r>
                <a:r>
                  <a:rPr lang="en-US" altLang="zh-TW" sz="1200" i="0" smtClean="0">
                    <a:latin typeface="Cambria Math"/>
                  </a:rPr>
                  <a:t>_</a:t>
                </a:r>
                <a:r>
                  <a:rPr lang="en-US" altLang="zh-TW" sz="1200" i="0" dirty="0">
                    <a:latin typeface="Cambria Math"/>
                  </a:rPr>
                  <a:t>"</a:t>
                </a:r>
                <a:r>
                  <a:rPr lang="en-US" altLang="zh-TW" sz="1200" i="0" dirty="0"/>
                  <a:t>Λ</a:t>
                </a:r>
                <a:r>
                  <a:rPr lang="en-US" altLang="zh-TW" sz="1200" i="0" dirty="0">
                    <a:latin typeface="Cambria Math"/>
                  </a:rPr>
                  <a:t>" </a:t>
                </a:r>
                <a:r>
                  <a:rPr lang="zh-TW" altLang="en-US" sz="1200" i="0" dirty="0" smtClean="0">
                    <a:latin typeface="Cambria Math"/>
                  </a:rPr>
                  <a:t> 決定</a:t>
                </a:r>
                <a:r>
                  <a:rPr lang="en-US" altLang="zh-TW" sz="1200" i="0" dirty="0">
                    <a:latin typeface="Cambria Math"/>
                  </a:rPr>
                  <a:t>C</a:t>
                </a:r>
                <a:r>
                  <a:rPr lang="zh-TW" altLang="en-US" sz="1200" i="0" dirty="0" smtClean="0">
                    <a:latin typeface="Cambria Math"/>
                  </a:rPr>
                  <a:t>的序列</a:t>
                </a:r>
                <a:r>
                  <a:rPr lang="zh-TW" altLang="en-US" sz="1200" b="0" i="0" dirty="0" smtClean="0">
                    <a:latin typeface="Cambria Math"/>
                  </a:rPr>
                  <a:t>，</a:t>
                </a:r>
                <a:r>
                  <a:rPr lang="zh-TW" altLang="en-US" sz="1200" i="0" dirty="0" smtClean="0">
                    <a:latin typeface="Cambria Math"/>
                  </a:rPr>
                  <a:t>並"帶入 </a:t>
                </a:r>
                <a:r>
                  <a:rPr lang="en-US" altLang="zh-TW" sz="1200" i="0" dirty="0" smtClean="0">
                    <a:latin typeface="Cambria Math"/>
                  </a:rPr>
                  <a:t>ρ(</a:t>
                </a:r>
                <a:r>
                  <a:rPr lang="en-US" altLang="zh-TW" sz="1200" i="0" smtClean="0">
                    <a:latin typeface="Cambria Math"/>
                  </a:rPr>
                  <a:t>" </a:t>
                </a:r>
                <a:r>
                  <a:rPr lang="en-US" altLang="zh-TW" sz="1200" b="0" i="0" smtClean="0">
                    <a:latin typeface="Cambria Math"/>
                  </a:rPr>
                  <a:t>𝑂_𝑛</a:t>
                </a:r>
                <a:r>
                  <a:rPr lang="en-US" altLang="zh-TW" sz="1200" b="0" i="0" dirty="0" smtClean="0">
                    <a:latin typeface="Cambria Math"/>
                  </a:rPr>
                  <a:t> "</a:t>
                </a:r>
                <a:r>
                  <a:rPr lang="en-US" altLang="zh-TW" sz="1200" i="0" dirty="0" smtClean="0">
                    <a:latin typeface="Cambria Math"/>
                  </a:rPr>
                  <a:t>) </a:t>
                </a:r>
                <a:r>
                  <a:rPr lang="zh-TW" altLang="en-US" sz="1200" i="0" dirty="0" smtClean="0"/>
                  <a:t>"</a:t>
                </a:r>
                <a:r>
                  <a:rPr lang="zh-TW" altLang="en-US" sz="1200" dirty="0" smtClean="0"/>
                  <a:t>來取出最有可能的</a:t>
                </a:r>
                <a:r>
                  <a:rPr lang="en-US" altLang="zh-TW" sz="1200" b="0" i="0" smtClean="0">
                    <a:latin typeface="Cambria Math"/>
                  </a:rPr>
                  <a:t>𝑂</a:t>
                </a:r>
                <a:r>
                  <a:rPr lang="en-US" altLang="zh-TW" sz="1200" b="0" i="0" smtClean="0">
                    <a:latin typeface="Cambria Math"/>
                  </a:rPr>
                  <a:t>_</a:t>
                </a:r>
                <a:r>
                  <a:rPr lang="en-US" altLang="zh-TW" sz="1200" b="0" i="0" smtClean="0">
                    <a:latin typeface="Cambria Math"/>
                  </a:rPr>
                  <a:t>𝑛</a:t>
                </a:r>
                <a:r>
                  <a:rPr lang="en-US" altLang="zh-TW" sz="1200" b="0" dirty="0" smtClean="0"/>
                  <a:t>(</a:t>
                </a:r>
                <a:r>
                  <a:rPr lang="zh-TW" altLang="en-US" sz="1200" b="0" dirty="0" smtClean="0"/>
                  <a:t>用上一頁公式說明</a:t>
                </a:r>
                <a:r>
                  <a:rPr lang="en-US" altLang="zh-TW" sz="1200" b="0"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zh-TW" altLang="en-US" dirty="0"/>
              </a:p>
            </p:txBody>
          </p:sp>
        </mc:Fallback>
      </mc:AlternateContent>
      <p:sp>
        <p:nvSpPr>
          <p:cNvPr id="4" name="投影片編號版面配置區 3"/>
          <p:cNvSpPr>
            <a:spLocks noGrp="1"/>
          </p:cNvSpPr>
          <p:nvPr>
            <p:ph type="sldNum" sz="quarter" idx="10"/>
          </p:nvPr>
        </p:nvSpPr>
        <p:spPr/>
        <p:txBody>
          <a:bodyPr/>
          <a:lstStyle/>
          <a:p>
            <a:fld id="{AF7C5F5A-B7D3-458C-8F4C-60662EDB3E74}" type="slidenum">
              <a:rPr lang="zh-TW" altLang="en-US" smtClean="0"/>
              <a:t>16</a:t>
            </a:fld>
            <a:endParaRPr lang="zh-TW" altLang="en-US"/>
          </a:p>
        </p:txBody>
      </p:sp>
    </p:spTree>
    <p:extLst>
      <p:ext uri="{BB962C8B-B14F-4D97-AF65-F5344CB8AC3E}">
        <p14:creationId xmlns:p14="http://schemas.microsoft.com/office/powerpoint/2010/main" val="27278923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kern="1200" dirty="0" smtClean="0">
                <a:solidFill>
                  <a:schemeClr val="tx1"/>
                </a:solidFill>
                <a:effectLst/>
                <a:latin typeface="+mn-lt"/>
                <a:ea typeface="+mn-ea"/>
                <a:cs typeface="+mn-cs"/>
              </a:rPr>
              <a:t>中等</a:t>
            </a:r>
            <a:r>
              <a:rPr lang="en-US" altLang="zh-TW" sz="1200" kern="1200" dirty="0" smtClean="0">
                <a:solidFill>
                  <a:schemeClr val="tx1"/>
                </a:solidFill>
                <a:effectLst/>
                <a:latin typeface="+mn-lt"/>
                <a:ea typeface="+mn-ea"/>
                <a:cs typeface="+mn-cs"/>
              </a:rPr>
              <a:t>:</a:t>
            </a:r>
            <a:r>
              <a:rPr lang="zh-TW" altLang="en-US" dirty="0" smtClean="0"/>
              <a:t>處理那些低可信度的</a:t>
            </a:r>
            <a:r>
              <a:rPr lang="en-US" altLang="zh-TW" dirty="0" smtClean="0"/>
              <a:t>”</a:t>
            </a:r>
            <a:r>
              <a:rPr lang="zh-TW" altLang="en-US" dirty="0" smtClean="0"/>
              <a:t>詞</a:t>
            </a:r>
            <a:r>
              <a:rPr lang="en-US" altLang="zh-TW" dirty="0" smtClean="0"/>
              <a:t>”</a:t>
            </a:r>
            <a:r>
              <a:rPr lang="zh-TW" altLang="en-US" dirty="0" smtClean="0"/>
              <a:t>，如果一段話中有一些無法識別的字，可校正</a:t>
            </a:r>
          </a:p>
          <a:p>
            <a:endParaRPr lang="en-US" altLang="zh-TW" sz="1200" kern="1200" dirty="0" smtClean="0">
              <a:solidFill>
                <a:schemeClr val="tx1"/>
              </a:solidFill>
              <a:effectLst/>
              <a:latin typeface="+mn-lt"/>
              <a:ea typeface="+mn-ea"/>
              <a:cs typeface="+mn-cs"/>
            </a:endParaRPr>
          </a:p>
          <a:p>
            <a:r>
              <a:rPr lang="zh-TW" altLang="en-US" sz="1200" kern="1200" dirty="0" smtClean="0">
                <a:solidFill>
                  <a:schemeClr val="tx1"/>
                </a:solidFill>
                <a:effectLst/>
                <a:latin typeface="+mn-lt"/>
                <a:ea typeface="+mn-ea"/>
                <a:cs typeface="+mn-cs"/>
              </a:rPr>
              <a:t>給定一個序列</a:t>
            </a:r>
            <a:r>
              <a:rPr lang="en-US" altLang="zh-TW" sz="1200" kern="1200" dirty="0" smtClean="0">
                <a:solidFill>
                  <a:schemeClr val="tx1"/>
                </a:solidFill>
                <a:effectLst/>
                <a:latin typeface="+mn-lt"/>
                <a:ea typeface="+mn-ea"/>
                <a:cs typeface="+mn-cs"/>
              </a:rPr>
              <a:t>O</a:t>
            </a:r>
            <a:r>
              <a:rPr lang="zh-TW" altLang="en-US" sz="1200" kern="1200" dirty="0" smtClean="0">
                <a:solidFill>
                  <a:schemeClr val="tx1"/>
                </a:solidFill>
                <a:effectLst/>
                <a:latin typeface="+mn-lt"/>
                <a:ea typeface="+mn-ea"/>
                <a:cs typeface="+mn-cs"/>
              </a:rPr>
              <a:t>，並用</a:t>
            </a:r>
            <a:r>
              <a:rPr lang="en-US" altLang="zh-TW" sz="1200" kern="1200" dirty="0" smtClean="0">
                <a:solidFill>
                  <a:schemeClr val="tx1"/>
                </a:solidFill>
                <a:effectLst/>
                <a:latin typeface="+mn-lt"/>
                <a:ea typeface="+mn-ea"/>
                <a:cs typeface="+mn-cs"/>
              </a:rPr>
              <a:t>Viterbi</a:t>
            </a:r>
            <a:r>
              <a:rPr lang="zh-TW" altLang="en-US" sz="1200" kern="1200" dirty="0" smtClean="0">
                <a:solidFill>
                  <a:schemeClr val="tx1"/>
                </a:solidFill>
                <a:effectLst/>
                <a:latin typeface="+mn-lt"/>
                <a:ea typeface="+mn-ea"/>
                <a:cs typeface="+mn-cs"/>
              </a:rPr>
              <a:t>算法確保序列</a:t>
            </a:r>
            <a:r>
              <a:rPr lang="en-US" altLang="zh-TW" sz="1200" kern="1200" dirty="0" smtClean="0">
                <a:solidFill>
                  <a:schemeClr val="tx1"/>
                </a:solidFill>
                <a:effectLst/>
                <a:latin typeface="+mn-lt"/>
                <a:ea typeface="+mn-ea"/>
                <a:cs typeface="+mn-cs"/>
              </a:rPr>
              <a:t>C</a:t>
            </a:r>
            <a:r>
              <a:rPr lang="zh-TW" altLang="en-US" sz="1200" kern="1200" dirty="0" smtClean="0">
                <a:solidFill>
                  <a:schemeClr val="tx1"/>
                </a:solidFill>
                <a:effectLst/>
                <a:latin typeface="+mn-lt"/>
                <a:ea typeface="+mn-ea"/>
                <a:cs typeface="+mn-cs"/>
              </a:rPr>
              <a:t>最大化，得到相應的分數</a:t>
            </a:r>
            <a:r>
              <a:rPr lang="en-US" altLang="zh-TW" sz="1200" kern="1200" dirty="0" smtClean="0">
                <a:solidFill>
                  <a:schemeClr val="tx1"/>
                </a:solidFill>
                <a:effectLst/>
                <a:latin typeface="+mn-lt"/>
                <a:ea typeface="+mn-ea"/>
                <a:cs typeface="+mn-cs"/>
              </a:rPr>
              <a:t>ρ(O)</a:t>
            </a:r>
          </a:p>
          <a:p>
            <a:r>
              <a:rPr lang="zh-TW" altLang="en-US" sz="1200" kern="1200" dirty="0" smtClean="0">
                <a:solidFill>
                  <a:schemeClr val="tx1"/>
                </a:solidFill>
                <a:effectLst/>
                <a:latin typeface="+mn-lt"/>
                <a:ea typeface="+mn-ea"/>
                <a:cs typeface="+mn-cs"/>
              </a:rPr>
              <a:t>然後給第一個閥值，高於就留下當候選</a:t>
            </a:r>
            <a:endParaRPr lang="zh-TW" altLang="en-US" dirty="0"/>
          </a:p>
        </p:txBody>
      </p:sp>
      <p:sp>
        <p:nvSpPr>
          <p:cNvPr id="4" name="投影片編號版面配置區 3"/>
          <p:cNvSpPr>
            <a:spLocks noGrp="1"/>
          </p:cNvSpPr>
          <p:nvPr>
            <p:ph type="sldNum" sz="quarter" idx="10"/>
          </p:nvPr>
        </p:nvSpPr>
        <p:spPr/>
        <p:txBody>
          <a:bodyPr/>
          <a:lstStyle/>
          <a:p>
            <a:fld id="{AF7C5F5A-B7D3-458C-8F4C-60662EDB3E74}" type="slidenum">
              <a:rPr lang="zh-TW" altLang="en-US" smtClean="0"/>
              <a:t>17</a:t>
            </a:fld>
            <a:endParaRPr lang="zh-TW" altLang="en-US"/>
          </a:p>
        </p:txBody>
      </p:sp>
    </p:spTree>
    <p:extLst>
      <p:ext uri="{BB962C8B-B14F-4D97-AF65-F5344CB8AC3E}">
        <p14:creationId xmlns:p14="http://schemas.microsoft.com/office/powerpoint/2010/main" val="29004695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主動式</a:t>
            </a:r>
            <a:r>
              <a:rPr lang="en-US" altLang="zh-TW" dirty="0" smtClean="0"/>
              <a:t>:</a:t>
            </a:r>
            <a:r>
              <a:rPr lang="zh-TW" altLang="en-US" dirty="0" smtClean="0"/>
              <a:t>將所有字的分數列出來，並修正</a:t>
            </a:r>
            <a:r>
              <a:rPr lang="en-US" altLang="zh-TW" dirty="0" smtClean="0"/>
              <a:t>HMM</a:t>
            </a:r>
            <a:r>
              <a:rPr lang="zh-TW" altLang="en-US" dirty="0" smtClean="0"/>
              <a:t>分數低的字，但是可能造成精準度降低</a:t>
            </a:r>
            <a:endParaRPr lang="en-US" altLang="zh-TW" dirty="0" smtClean="0"/>
          </a:p>
          <a:p>
            <a:r>
              <a:rPr lang="zh-TW" altLang="en-US" dirty="0" smtClean="0"/>
              <a:t>           </a:t>
            </a:r>
            <a:r>
              <a:rPr lang="en-US" altLang="zh-TW" dirty="0" smtClean="0"/>
              <a:t>(EX:</a:t>
            </a:r>
            <a:r>
              <a:rPr lang="zh-TW" altLang="en-US" dirty="0" smtClean="0"/>
              <a:t>沒有訓練好的</a:t>
            </a:r>
            <a:r>
              <a:rPr lang="en-US" altLang="zh-TW" dirty="0" smtClean="0"/>
              <a:t>HMM</a:t>
            </a:r>
            <a:r>
              <a:rPr lang="zh-TW" altLang="en-US" dirty="0" smtClean="0"/>
              <a:t>、不是正規的訓練集</a:t>
            </a:r>
            <a:r>
              <a:rPr lang="en-US" altLang="zh-TW" dirty="0" smtClean="0"/>
              <a:t>)</a:t>
            </a:r>
          </a:p>
          <a:p>
            <a:r>
              <a:rPr lang="zh-TW" altLang="en-US" dirty="0" smtClean="0"/>
              <a:t>在此計算分數的方式與保守模式相同</a:t>
            </a:r>
            <a:endParaRPr lang="en-US" altLang="zh-TW" dirty="0" smtClean="0"/>
          </a:p>
          <a:p>
            <a:r>
              <a:rPr lang="zh-TW" altLang="en-US" sz="1200" kern="1200" dirty="0" smtClean="0">
                <a:solidFill>
                  <a:schemeClr val="tx1"/>
                </a:solidFill>
                <a:effectLst/>
                <a:latin typeface="+mn-lt"/>
                <a:ea typeface="+mn-ea"/>
                <a:cs typeface="+mn-cs"/>
              </a:rPr>
              <a:t>如果字已被校正的，我們確定那個字對分數有不利的影響，那我們就用跟保守模式相同的方式取代掉他。</a:t>
            </a:r>
            <a:endParaRPr lang="zh-TW" altLang="en-US" dirty="0" smtClean="0"/>
          </a:p>
          <a:p>
            <a:endParaRPr lang="en-US" altLang="zh-TW" dirty="0" smtClean="0"/>
          </a:p>
          <a:p>
            <a:endParaRPr lang="zh-TW" altLang="en-US" dirty="0"/>
          </a:p>
        </p:txBody>
      </p:sp>
      <p:sp>
        <p:nvSpPr>
          <p:cNvPr id="4" name="投影片編號版面配置區 3"/>
          <p:cNvSpPr>
            <a:spLocks noGrp="1"/>
          </p:cNvSpPr>
          <p:nvPr>
            <p:ph type="sldNum" sz="quarter" idx="10"/>
          </p:nvPr>
        </p:nvSpPr>
        <p:spPr/>
        <p:txBody>
          <a:bodyPr/>
          <a:lstStyle/>
          <a:p>
            <a:fld id="{AF7C5F5A-B7D3-458C-8F4C-60662EDB3E74}" type="slidenum">
              <a:rPr lang="zh-TW" altLang="en-US" smtClean="0"/>
              <a:t>18</a:t>
            </a:fld>
            <a:endParaRPr lang="zh-TW" altLang="en-US"/>
          </a:p>
        </p:txBody>
      </p:sp>
    </p:spTree>
    <p:extLst>
      <p:ext uri="{BB962C8B-B14F-4D97-AF65-F5344CB8AC3E}">
        <p14:creationId xmlns:p14="http://schemas.microsoft.com/office/powerpoint/2010/main" val="10109450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它們評估是用 </a:t>
            </a:r>
            <a:endParaRPr lang="en-US" altLang="zh-TW" dirty="0" smtClean="0"/>
          </a:p>
          <a:p>
            <a:r>
              <a:rPr lang="zh-TW" altLang="en-US" dirty="0" smtClean="0"/>
              <a:t>準確度、</a:t>
            </a:r>
            <a:r>
              <a:rPr lang="en-US" altLang="zh-TW" dirty="0" smtClean="0"/>
              <a:t>recall</a:t>
            </a:r>
          </a:p>
          <a:p>
            <a:endParaRPr lang="en-US" altLang="zh-TW" dirty="0" smtClean="0"/>
          </a:p>
          <a:p>
            <a:r>
              <a:rPr lang="en-US" altLang="zh-TW" dirty="0" smtClean="0"/>
              <a:t>M : </a:t>
            </a:r>
            <a:r>
              <a:rPr lang="zh-TW" altLang="en-US" dirty="0" smtClean="0"/>
              <a:t>識別標記數量</a:t>
            </a:r>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t>I   : </a:t>
            </a:r>
            <a:r>
              <a:rPr lang="zh-TW" altLang="en-US" dirty="0" smtClean="0"/>
              <a:t>輸入標記數量</a:t>
            </a:r>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t>O  : </a:t>
            </a:r>
            <a:r>
              <a:rPr lang="zh-TW" altLang="en-US" dirty="0" smtClean="0"/>
              <a:t>輸出標記數量</a:t>
            </a:r>
            <a:endParaRPr lang="en-US" altLang="zh-TW" dirty="0" smtClean="0"/>
          </a:p>
          <a:p>
            <a:endParaRPr lang="zh-TW" altLang="en-US" dirty="0"/>
          </a:p>
        </p:txBody>
      </p:sp>
      <p:sp>
        <p:nvSpPr>
          <p:cNvPr id="4" name="投影片編號版面配置區 3"/>
          <p:cNvSpPr>
            <a:spLocks noGrp="1"/>
          </p:cNvSpPr>
          <p:nvPr>
            <p:ph type="sldNum" sz="quarter" idx="10"/>
          </p:nvPr>
        </p:nvSpPr>
        <p:spPr/>
        <p:txBody>
          <a:bodyPr/>
          <a:lstStyle/>
          <a:p>
            <a:fld id="{6EF6B774-6BC9-4C09-AC95-5BBDE9A644C1}" type="slidenum">
              <a:rPr lang="zh-TW" altLang="en-US" smtClean="0"/>
              <a:t>19</a:t>
            </a:fld>
            <a:endParaRPr lang="zh-TW" altLang="en-US"/>
          </a:p>
        </p:txBody>
      </p:sp>
    </p:spTree>
    <p:extLst>
      <p:ext uri="{BB962C8B-B14F-4D97-AF65-F5344CB8AC3E}">
        <p14:creationId xmlns:p14="http://schemas.microsoft.com/office/powerpoint/2010/main" val="2546688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AF7C5F5A-B7D3-458C-8F4C-60662EDB3E74}" type="slidenum">
              <a:rPr lang="zh-TW" altLang="en-US" smtClean="0"/>
              <a:t>2</a:t>
            </a:fld>
            <a:endParaRPr lang="zh-TW" altLang="en-US"/>
          </a:p>
        </p:txBody>
      </p:sp>
    </p:spTree>
    <p:extLst>
      <p:ext uri="{BB962C8B-B14F-4D97-AF65-F5344CB8AC3E}">
        <p14:creationId xmlns:p14="http://schemas.microsoft.com/office/powerpoint/2010/main" val="23059023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OCR.OUT</a:t>
            </a:r>
            <a:r>
              <a:rPr lang="zh-TW" altLang="en-US" dirty="0" smtClean="0"/>
              <a:t> 是都沒處理直接輸出結果</a:t>
            </a:r>
            <a:endParaRPr lang="en-US" altLang="zh-TW" dirty="0" smtClean="0"/>
          </a:p>
          <a:p>
            <a:r>
              <a:rPr lang="en-US" altLang="zh-TW" dirty="0" smtClean="0"/>
              <a:t>SPELL</a:t>
            </a:r>
            <a:r>
              <a:rPr lang="zh-TW" altLang="en-US" dirty="0" smtClean="0"/>
              <a:t>      </a:t>
            </a:r>
            <a:r>
              <a:rPr lang="zh-TW" altLang="en-US" sz="1200" kern="1200" dirty="0" smtClean="0">
                <a:solidFill>
                  <a:schemeClr val="tx1"/>
                </a:solidFill>
                <a:effectLst/>
                <a:latin typeface="+mn-lt"/>
                <a:ea typeface="+mn-ea"/>
                <a:cs typeface="+mn-cs"/>
              </a:rPr>
              <a:t>是微軟的</a:t>
            </a:r>
            <a:r>
              <a:rPr lang="en-US" altLang="zh-TW" sz="1200" kern="1200" dirty="0" smtClean="0">
                <a:solidFill>
                  <a:schemeClr val="tx1"/>
                </a:solidFill>
                <a:effectLst/>
                <a:latin typeface="+mn-lt"/>
                <a:ea typeface="+mn-ea"/>
                <a:cs typeface="+mn-cs"/>
              </a:rPr>
              <a:t>Word</a:t>
            </a:r>
            <a:r>
              <a:rPr lang="zh-TW" altLang="en-US" sz="1200" kern="1200" dirty="0" smtClean="0">
                <a:solidFill>
                  <a:schemeClr val="tx1"/>
                </a:solidFill>
                <a:effectLst/>
                <a:latin typeface="+mn-lt"/>
                <a:ea typeface="+mn-ea"/>
                <a:cs typeface="+mn-cs"/>
              </a:rPr>
              <a:t>拼寫檢查</a:t>
            </a:r>
            <a:endParaRPr lang="en-US"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HMM.CON </a:t>
            </a:r>
            <a:r>
              <a:rPr lang="zh-TW" altLang="en-US" sz="1200" kern="1200" dirty="0" smtClean="0">
                <a:solidFill>
                  <a:schemeClr val="tx1"/>
                </a:solidFill>
                <a:effectLst/>
                <a:latin typeface="+mn-lt"/>
                <a:ea typeface="+mn-ea"/>
                <a:cs typeface="+mn-cs"/>
              </a:rPr>
              <a:t>， </a:t>
            </a:r>
            <a:r>
              <a:rPr lang="en-US" altLang="zh-TW" sz="1200" kern="1200" dirty="0" smtClean="0">
                <a:solidFill>
                  <a:schemeClr val="tx1"/>
                </a:solidFill>
                <a:effectLst/>
                <a:latin typeface="+mn-lt"/>
                <a:ea typeface="+mn-ea"/>
                <a:cs typeface="+mn-cs"/>
              </a:rPr>
              <a:t>HMM.MOD </a:t>
            </a:r>
            <a:r>
              <a:rPr lang="zh-TW" altLang="en-US" sz="1200" kern="1200" dirty="0" smtClean="0">
                <a:solidFill>
                  <a:schemeClr val="tx1"/>
                </a:solidFill>
                <a:effectLst/>
                <a:latin typeface="+mn-lt"/>
                <a:ea typeface="+mn-ea"/>
                <a:cs typeface="+mn-cs"/>
              </a:rPr>
              <a:t>， </a:t>
            </a:r>
            <a:r>
              <a:rPr lang="en-US" altLang="zh-TW" sz="1200" kern="1200" dirty="0" smtClean="0">
                <a:solidFill>
                  <a:schemeClr val="tx1"/>
                </a:solidFill>
                <a:effectLst/>
                <a:latin typeface="+mn-lt"/>
                <a:ea typeface="+mn-ea"/>
                <a:cs typeface="+mn-cs"/>
              </a:rPr>
              <a:t>HMM.AGG </a:t>
            </a:r>
            <a:r>
              <a:rPr lang="zh-TW" altLang="en-US" sz="1200" kern="1200" baseline="0" dirty="0" smtClean="0">
                <a:solidFill>
                  <a:schemeClr val="tx1"/>
                </a:solidFill>
                <a:effectLst/>
                <a:latin typeface="+mn-lt"/>
                <a:ea typeface="+mn-ea"/>
                <a:cs typeface="+mn-cs"/>
              </a:rPr>
              <a:t> </a:t>
            </a:r>
            <a:r>
              <a:rPr lang="zh-TW" altLang="en-US" sz="1200" kern="1200" dirty="0" smtClean="0">
                <a:solidFill>
                  <a:schemeClr val="tx1"/>
                </a:solidFill>
                <a:effectLst/>
                <a:latin typeface="+mn-lt"/>
                <a:ea typeface="+mn-ea"/>
                <a:cs typeface="+mn-cs"/>
              </a:rPr>
              <a:t>是基於</a:t>
            </a:r>
            <a:r>
              <a:rPr lang="en-US" altLang="zh-TW" sz="1200" kern="1200" dirty="0" smtClean="0">
                <a:solidFill>
                  <a:schemeClr val="tx1"/>
                </a:solidFill>
                <a:effectLst/>
                <a:latin typeface="+mn-lt"/>
                <a:ea typeface="+mn-ea"/>
                <a:cs typeface="+mn-cs"/>
              </a:rPr>
              <a:t>HMM</a:t>
            </a:r>
            <a:r>
              <a:rPr lang="zh-TW" altLang="en-US" sz="1200" kern="1200" dirty="0" smtClean="0">
                <a:solidFill>
                  <a:schemeClr val="tx1"/>
                </a:solidFill>
                <a:effectLst/>
                <a:latin typeface="+mn-lt"/>
                <a:ea typeface="+mn-ea"/>
                <a:cs typeface="+mn-cs"/>
              </a:rPr>
              <a:t>的濾波器的三種模式。</a:t>
            </a:r>
            <a:r>
              <a:rPr lang="en-US" altLang="zh-TW" sz="1200" kern="1200" dirty="0" smtClean="0">
                <a:solidFill>
                  <a:schemeClr val="tx1"/>
                </a:solidFill>
                <a:effectLst/>
                <a:latin typeface="+mn-lt"/>
                <a:ea typeface="+mn-ea"/>
                <a:cs typeface="+mn-cs"/>
              </a:rPr>
              <a:t>(</a:t>
            </a:r>
            <a:r>
              <a:rPr lang="zh-TW" altLang="en-US" sz="1200" kern="1200" dirty="0" smtClean="0">
                <a:solidFill>
                  <a:schemeClr val="tx1"/>
                </a:solidFill>
                <a:effectLst/>
                <a:latin typeface="+mn-lt"/>
                <a:ea typeface="+mn-ea"/>
                <a:cs typeface="+mn-cs"/>
              </a:rPr>
              <a:t>主、中、保</a:t>
            </a:r>
            <a:r>
              <a:rPr lang="en-US" altLang="zh-TW" sz="1200" kern="1200" dirty="0" smtClean="0">
                <a:solidFill>
                  <a:schemeClr val="tx1"/>
                </a:solidFill>
                <a:effectLst/>
                <a:latin typeface="+mn-lt"/>
                <a:ea typeface="+mn-ea"/>
                <a:cs typeface="+mn-cs"/>
              </a:rPr>
              <a:t>)</a:t>
            </a:r>
          </a:p>
          <a:p>
            <a:r>
              <a:rPr lang="en-US" altLang="zh-TW" sz="1200" kern="1200" dirty="0" smtClean="0">
                <a:solidFill>
                  <a:schemeClr val="tx1"/>
                </a:solidFill>
                <a:effectLst/>
                <a:latin typeface="+mn-lt"/>
                <a:ea typeface="+mn-ea"/>
                <a:cs typeface="+mn-cs"/>
              </a:rPr>
              <a:t>MULT</a:t>
            </a:r>
            <a:r>
              <a:rPr lang="zh-TW" altLang="en-US" sz="1200" kern="1200" dirty="0" smtClean="0">
                <a:solidFill>
                  <a:schemeClr val="tx1"/>
                </a:solidFill>
                <a:effectLst/>
                <a:latin typeface="+mn-lt"/>
                <a:ea typeface="+mn-ea"/>
                <a:cs typeface="+mn-cs"/>
              </a:rPr>
              <a:t>       是同上，但每個拼錯的單字都有多個候選方案</a:t>
            </a:r>
            <a:endParaRPr lang="en-US"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DSRCH</a:t>
            </a:r>
            <a:r>
              <a:rPr lang="zh-TW" altLang="en-US" sz="1200" kern="1200" dirty="0" smtClean="0">
                <a:solidFill>
                  <a:schemeClr val="tx1"/>
                </a:solidFill>
                <a:effectLst/>
                <a:latin typeface="+mn-lt"/>
                <a:ea typeface="+mn-ea"/>
                <a:cs typeface="+mn-cs"/>
              </a:rPr>
              <a:t>     是基於</a:t>
            </a:r>
            <a:r>
              <a:rPr lang="en-US" altLang="zh-TW" sz="1200" kern="1200" dirty="0" err="1" smtClean="0">
                <a:solidFill>
                  <a:schemeClr val="tx1"/>
                </a:solidFill>
                <a:effectLst/>
                <a:latin typeface="+mn-lt"/>
                <a:ea typeface="+mn-ea"/>
                <a:cs typeface="+mn-cs"/>
              </a:rPr>
              <a:t>Levenshtein</a:t>
            </a:r>
            <a:r>
              <a:rPr lang="zh-TW" altLang="en-US" sz="1200" kern="1200" dirty="0" smtClean="0">
                <a:solidFill>
                  <a:schemeClr val="tx1"/>
                </a:solidFill>
                <a:effectLst/>
                <a:latin typeface="+mn-lt"/>
                <a:ea typeface="+mn-ea"/>
                <a:cs typeface="+mn-cs"/>
              </a:rPr>
              <a:t> 的字典查詢</a:t>
            </a:r>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r>
              <a:rPr lang="zh-TW" altLang="en-US" sz="1200" kern="1200" dirty="0" smtClean="0">
                <a:solidFill>
                  <a:schemeClr val="tx1"/>
                </a:solidFill>
                <a:effectLst/>
                <a:latin typeface="+mn-lt"/>
                <a:ea typeface="+mn-ea"/>
                <a:cs typeface="+mn-cs"/>
              </a:rPr>
              <a:t>在詞的部分有明顯較好結果</a:t>
            </a:r>
            <a:br>
              <a:rPr lang="zh-TW" altLang="en-US" sz="1200" kern="1200" dirty="0" smtClean="0">
                <a:solidFill>
                  <a:schemeClr val="tx1"/>
                </a:solidFill>
                <a:effectLst/>
                <a:latin typeface="+mn-lt"/>
                <a:ea typeface="+mn-ea"/>
                <a:cs typeface="+mn-cs"/>
              </a:rPr>
            </a:br>
            <a:endParaRPr lang="zh-TW" altLang="en-US" dirty="0"/>
          </a:p>
        </p:txBody>
      </p:sp>
      <p:sp>
        <p:nvSpPr>
          <p:cNvPr id="4" name="投影片編號版面配置區 3"/>
          <p:cNvSpPr>
            <a:spLocks noGrp="1"/>
          </p:cNvSpPr>
          <p:nvPr>
            <p:ph type="sldNum" sz="quarter" idx="10"/>
          </p:nvPr>
        </p:nvSpPr>
        <p:spPr/>
        <p:txBody>
          <a:bodyPr/>
          <a:lstStyle/>
          <a:p>
            <a:fld id="{6EF6B774-6BC9-4C09-AC95-5BBDE9A644C1}" type="slidenum">
              <a:rPr lang="zh-TW" altLang="en-US" smtClean="0"/>
              <a:t>20</a:t>
            </a:fld>
            <a:endParaRPr lang="zh-TW" altLang="en-US"/>
          </a:p>
        </p:txBody>
      </p:sp>
    </p:spTree>
    <p:extLst>
      <p:ext uri="{BB962C8B-B14F-4D97-AF65-F5344CB8AC3E}">
        <p14:creationId xmlns:p14="http://schemas.microsoft.com/office/powerpoint/2010/main" val="36524132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kern="1200" dirty="0" smtClean="0">
                <a:solidFill>
                  <a:schemeClr val="tx1"/>
                </a:solidFill>
                <a:effectLst/>
                <a:latin typeface="+mn-lt"/>
                <a:ea typeface="+mn-ea"/>
                <a:cs typeface="+mn-cs"/>
              </a:rPr>
              <a:t>阿拉伯語</a:t>
            </a:r>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r>
              <a:rPr lang="zh-TW" altLang="en-US" sz="1200" kern="1200" dirty="0" smtClean="0">
                <a:solidFill>
                  <a:schemeClr val="tx1"/>
                </a:solidFill>
                <a:effectLst/>
                <a:latin typeface="+mn-lt"/>
                <a:ea typeface="+mn-ea"/>
                <a:cs typeface="+mn-cs"/>
              </a:rPr>
              <a:t>發現微軟的拼寫居然是最弱的</a:t>
            </a:r>
            <a:endParaRPr lang="zh-TW" altLang="en-US" dirty="0"/>
          </a:p>
        </p:txBody>
      </p:sp>
      <p:sp>
        <p:nvSpPr>
          <p:cNvPr id="4" name="投影片編號版面配置區 3"/>
          <p:cNvSpPr>
            <a:spLocks noGrp="1"/>
          </p:cNvSpPr>
          <p:nvPr>
            <p:ph type="sldNum" sz="quarter" idx="10"/>
          </p:nvPr>
        </p:nvSpPr>
        <p:spPr/>
        <p:txBody>
          <a:bodyPr/>
          <a:lstStyle/>
          <a:p>
            <a:fld id="{6EF6B774-6BC9-4C09-AC95-5BBDE9A644C1}" type="slidenum">
              <a:rPr lang="zh-TW" altLang="en-US" smtClean="0"/>
              <a:t>21</a:t>
            </a:fld>
            <a:endParaRPr lang="zh-TW" altLang="en-US"/>
          </a:p>
        </p:txBody>
      </p:sp>
    </p:spTree>
    <p:extLst>
      <p:ext uri="{BB962C8B-B14F-4D97-AF65-F5344CB8AC3E}">
        <p14:creationId xmlns:p14="http://schemas.microsoft.com/office/powerpoint/2010/main" val="2304866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kern="1200" dirty="0" smtClean="0">
                <a:solidFill>
                  <a:schemeClr val="tx1"/>
                </a:solidFill>
                <a:effectLst/>
                <a:latin typeface="+mn-lt"/>
                <a:ea typeface="+mn-ea"/>
                <a:cs typeface="+mn-cs"/>
              </a:rPr>
              <a:t>本文專注於馬可夫模型（ </a:t>
            </a:r>
            <a:r>
              <a:rPr lang="en-US" altLang="zh-TW" sz="1200" kern="1200" dirty="0" smtClean="0">
                <a:solidFill>
                  <a:schemeClr val="tx1"/>
                </a:solidFill>
                <a:effectLst/>
                <a:latin typeface="+mn-lt"/>
                <a:ea typeface="+mn-ea"/>
                <a:cs typeface="+mn-cs"/>
              </a:rPr>
              <a:t>HMM</a:t>
            </a:r>
            <a:r>
              <a:rPr lang="zh-TW" altLang="en-US" sz="1200" kern="1200" dirty="0" smtClean="0">
                <a:solidFill>
                  <a:schemeClr val="tx1"/>
                </a:solidFill>
                <a:effectLst/>
                <a:latin typeface="+mn-lt"/>
                <a:ea typeface="+mn-ea"/>
                <a:cs typeface="+mn-cs"/>
              </a:rPr>
              <a:t>），建模讓精度提升。</a:t>
            </a:r>
            <a:endParaRPr lang="en-US" altLang="zh-TW" dirty="0" smtClean="0"/>
          </a:p>
          <a:p>
            <a:endParaRPr lang="en-US" altLang="zh-TW" dirty="0" smtClean="0"/>
          </a:p>
          <a:p>
            <a:r>
              <a:rPr lang="zh-TW" altLang="en-US" dirty="0" smtClean="0"/>
              <a:t>沒有</a:t>
            </a:r>
            <a:r>
              <a:rPr lang="en-US" altLang="zh-TW" dirty="0" smtClean="0"/>
              <a:t>OCR</a:t>
            </a:r>
            <a:r>
              <a:rPr lang="zh-TW" altLang="en-US" dirty="0" smtClean="0"/>
              <a:t>是完美無缺的，所以使用多種類</a:t>
            </a:r>
            <a:r>
              <a:rPr lang="en-US" altLang="zh-TW" dirty="0" smtClean="0"/>
              <a:t>OCR</a:t>
            </a:r>
            <a:r>
              <a:rPr lang="zh-TW" altLang="en-US" dirty="0" smtClean="0"/>
              <a:t>來決定出最終結果</a:t>
            </a:r>
          </a:p>
          <a:p>
            <a:endParaRPr lang="zh-TW" altLang="en-US" dirty="0" smtClean="0"/>
          </a:p>
          <a:p>
            <a:r>
              <a:rPr lang="zh-TW" altLang="en-US" dirty="0" smtClean="0"/>
              <a:t>因此利用後期</a:t>
            </a:r>
            <a:r>
              <a:rPr lang="en-US" altLang="zh-TW" dirty="0" smtClean="0"/>
              <a:t>OCR</a:t>
            </a:r>
            <a:r>
              <a:rPr lang="zh-TW" altLang="en-US" dirty="0" smtClean="0"/>
              <a:t>校正，例如拼寫檢查，詞典，字典等</a:t>
            </a:r>
          </a:p>
          <a:p>
            <a:endParaRPr lang="zh-TW" altLang="en-US" dirty="0" smtClean="0"/>
          </a:p>
          <a:p>
            <a:r>
              <a:rPr lang="zh-TW" altLang="en-US" dirty="0" smtClean="0"/>
              <a:t>精度提高有助於做檢索和翻譯</a:t>
            </a:r>
            <a:endParaRPr lang="en-US" altLang="zh-TW" dirty="0" smtClean="0"/>
          </a:p>
          <a:p>
            <a:endParaRPr lang="en-US" altLang="zh-TW" dirty="0" smtClean="0"/>
          </a:p>
          <a:p>
            <a:endParaRPr lang="zh-TW" altLang="en-US" dirty="0"/>
          </a:p>
        </p:txBody>
      </p:sp>
      <p:sp>
        <p:nvSpPr>
          <p:cNvPr id="4" name="投影片編號版面配置區 3"/>
          <p:cNvSpPr>
            <a:spLocks noGrp="1"/>
          </p:cNvSpPr>
          <p:nvPr>
            <p:ph type="sldNum" sz="quarter" idx="10"/>
          </p:nvPr>
        </p:nvSpPr>
        <p:spPr/>
        <p:txBody>
          <a:bodyPr/>
          <a:lstStyle/>
          <a:p>
            <a:fld id="{6EF6B774-6BC9-4C09-AC95-5BBDE9A644C1}" type="slidenum">
              <a:rPr lang="zh-TW" altLang="en-US" smtClean="0"/>
              <a:t>3</a:t>
            </a:fld>
            <a:endParaRPr lang="zh-TW" altLang="en-US"/>
          </a:p>
        </p:txBody>
      </p:sp>
    </p:spTree>
    <p:extLst>
      <p:ext uri="{BB962C8B-B14F-4D97-AF65-F5344CB8AC3E}">
        <p14:creationId xmlns:p14="http://schemas.microsoft.com/office/powerpoint/2010/main" val="150766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這篇研究是為了建立一個後處理機制來提升正確性，所以透過結合不同的</a:t>
            </a:r>
            <a:r>
              <a:rPr lang="en-US" altLang="zh-TW" dirty="0" smtClean="0"/>
              <a:t>OCR</a:t>
            </a:r>
            <a:r>
              <a:rPr lang="zh-TW" altLang="en-US" dirty="0" smtClean="0"/>
              <a:t>來提高校正的正確率</a:t>
            </a:r>
          </a:p>
          <a:p>
            <a:endParaRPr lang="zh-TW"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t>•</a:t>
            </a:r>
            <a:r>
              <a:rPr lang="zh-TW" altLang="en-US" dirty="0" smtClean="0"/>
              <a:t>字符</a:t>
            </a:r>
            <a:r>
              <a:rPr lang="en-US" altLang="zh-TW" dirty="0" smtClean="0"/>
              <a:t>/</a:t>
            </a:r>
            <a:r>
              <a:rPr lang="zh-TW" altLang="en-US" dirty="0" smtClean="0"/>
              <a:t>字</a:t>
            </a:r>
            <a:r>
              <a:rPr lang="zh-TW" altLang="en-US" sz="1200" b="0" i="0" u="none" strike="noStrike" kern="1200" dirty="0" smtClean="0">
                <a:solidFill>
                  <a:schemeClr val="tx1"/>
                </a:solidFill>
                <a:effectLst/>
                <a:latin typeface="+mn-lt"/>
                <a:ea typeface="+mn-ea"/>
                <a:cs typeface="+mn-cs"/>
              </a:rPr>
              <a:t>分類矩陣</a:t>
            </a:r>
            <a:r>
              <a:rPr lang="en-US" altLang="zh-TW" sz="1200" b="0" i="0" u="none" strike="noStrike" kern="1200" dirty="0" smtClean="0">
                <a:solidFill>
                  <a:schemeClr val="tx1"/>
                </a:solidFill>
                <a:effectLst/>
                <a:latin typeface="+mn-lt"/>
                <a:ea typeface="+mn-ea"/>
                <a:cs typeface="+mn-cs"/>
              </a:rPr>
              <a:t>(http://www.zhizhihu.com/html/y2011/3126.html)</a:t>
            </a:r>
            <a:endParaRPr lang="zh-TW" altLang="en-US" dirty="0" smtClean="0"/>
          </a:p>
          <a:p>
            <a:r>
              <a:rPr lang="en-US" altLang="zh-TW" dirty="0" smtClean="0"/>
              <a:t>•</a:t>
            </a:r>
            <a:r>
              <a:rPr lang="zh-TW" altLang="en-US" dirty="0" smtClean="0"/>
              <a:t>字符</a:t>
            </a:r>
            <a:r>
              <a:rPr lang="en-US" altLang="zh-TW" dirty="0" smtClean="0"/>
              <a:t>/</a:t>
            </a:r>
            <a:r>
              <a:rPr lang="zh-TW" altLang="en-US" dirty="0" smtClean="0"/>
              <a:t>字圖像變換的能量矩陣</a:t>
            </a:r>
            <a:r>
              <a:rPr lang="en-US" altLang="zh-TW" dirty="0" smtClean="0"/>
              <a:t>(</a:t>
            </a:r>
            <a:r>
              <a:rPr lang="zh-TW" altLang="en-US" dirty="0" smtClean="0"/>
              <a:t>紋理</a:t>
            </a:r>
            <a:r>
              <a:rPr lang="en-US" altLang="zh-TW" dirty="0" smtClean="0"/>
              <a:t>)</a:t>
            </a:r>
            <a:endParaRPr lang="zh-TW" altLang="en-US" dirty="0" smtClean="0"/>
          </a:p>
          <a:p>
            <a:r>
              <a:rPr lang="en-US" altLang="zh-TW" dirty="0" smtClean="0"/>
              <a:t>•</a:t>
            </a:r>
            <a:r>
              <a:rPr lang="zh-TW" altLang="en-US" dirty="0" smtClean="0"/>
              <a:t>字符</a:t>
            </a:r>
            <a:r>
              <a:rPr lang="en-US" altLang="zh-TW" dirty="0" smtClean="0"/>
              <a:t>/</a:t>
            </a:r>
            <a:r>
              <a:rPr lang="zh-TW" altLang="en-US" dirty="0" smtClean="0"/>
              <a:t>字的</a:t>
            </a:r>
            <a:r>
              <a:rPr lang="en-US" altLang="zh-TW" dirty="0" smtClean="0"/>
              <a:t>n-gram</a:t>
            </a:r>
            <a:r>
              <a:rPr lang="zh-TW" altLang="en-US" dirty="0" smtClean="0"/>
              <a:t>頻率</a:t>
            </a:r>
          </a:p>
          <a:p>
            <a:r>
              <a:rPr lang="en-US" altLang="zh-TW" dirty="0" smtClean="0"/>
              <a:t>•</a:t>
            </a:r>
            <a:r>
              <a:rPr lang="zh-TW" altLang="en-US" dirty="0" smtClean="0"/>
              <a:t>字符形狀</a:t>
            </a:r>
          </a:p>
          <a:p>
            <a:r>
              <a:rPr lang="en-US" altLang="zh-TW" dirty="0" smtClean="0"/>
              <a:t>•</a:t>
            </a:r>
            <a:r>
              <a:rPr lang="zh-TW" altLang="en-US" dirty="0" smtClean="0"/>
              <a:t>字典和詞典</a:t>
            </a:r>
          </a:p>
          <a:p>
            <a:r>
              <a:rPr lang="en-US" altLang="zh-TW" dirty="0" smtClean="0"/>
              <a:t>•</a:t>
            </a:r>
            <a:r>
              <a:rPr lang="zh-TW" altLang="en-US" dirty="0" smtClean="0"/>
              <a:t>高層次</a:t>
            </a:r>
            <a:r>
              <a:rPr lang="zh-TW" altLang="en-US" dirty="0" smtClean="0"/>
              <a:t>內文</a:t>
            </a:r>
            <a:r>
              <a:rPr lang="en-US" altLang="zh-TW" dirty="0" smtClean="0"/>
              <a:t>(</a:t>
            </a:r>
            <a:r>
              <a:rPr lang="zh-TW" altLang="en-US" dirty="0" smtClean="0"/>
              <a:t>表達的意思</a:t>
            </a:r>
            <a:r>
              <a:rPr lang="en-US" altLang="zh-TW" dirty="0" smtClean="0"/>
              <a:t>)</a:t>
            </a:r>
            <a:endParaRPr lang="zh-TW" altLang="en-US" dirty="0" smtClean="0"/>
          </a:p>
          <a:p>
            <a:r>
              <a:rPr lang="en-US" altLang="zh-TW" dirty="0" smtClean="0"/>
              <a:t>•</a:t>
            </a:r>
            <a:r>
              <a:rPr lang="zh-TW" altLang="en-US" dirty="0" smtClean="0"/>
              <a:t>語法</a:t>
            </a:r>
            <a:endParaRPr lang="zh-TW" altLang="en-US" dirty="0"/>
          </a:p>
        </p:txBody>
      </p:sp>
      <p:sp>
        <p:nvSpPr>
          <p:cNvPr id="4" name="投影片編號版面配置區 3"/>
          <p:cNvSpPr>
            <a:spLocks noGrp="1"/>
          </p:cNvSpPr>
          <p:nvPr>
            <p:ph type="sldNum" sz="quarter" idx="10"/>
          </p:nvPr>
        </p:nvSpPr>
        <p:spPr/>
        <p:txBody>
          <a:bodyPr/>
          <a:lstStyle/>
          <a:p>
            <a:fld id="{6EF6B774-6BC9-4C09-AC95-5BBDE9A644C1}" type="slidenum">
              <a:rPr lang="zh-TW" altLang="en-US" smtClean="0"/>
              <a:t>4</a:t>
            </a:fld>
            <a:endParaRPr lang="zh-TW" altLang="en-US"/>
          </a:p>
        </p:txBody>
      </p:sp>
    </p:spTree>
    <p:extLst>
      <p:ext uri="{BB962C8B-B14F-4D97-AF65-F5344CB8AC3E}">
        <p14:creationId xmlns:p14="http://schemas.microsoft.com/office/powerpoint/2010/main" val="152861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1842" name="Rectangle 10"/>
          <p:cNvSpPr>
            <a:spLocks noGrp="1" noChangeArrowheads="1"/>
          </p:cNvSpPr>
          <p:nvPr>
            <p:ph type="sldNum" sz="quarter"/>
          </p:nvPr>
        </p:nvSpPr>
        <p:spPr>
          <a:noFill/>
        </p:spPr>
        <p:txBody>
          <a:bodyPr/>
          <a:lstStyle/>
          <a:p>
            <a:fld id="{7877EAF2-EF67-4E70-95E3-8FCEFB74D208}" type="slidenum">
              <a:rPr lang="en-US" smtClean="0">
                <a:ea typeface="ＭＳ Ｐゴシック" charset="-128"/>
              </a:rPr>
              <a:pPr/>
              <a:t>5</a:t>
            </a:fld>
            <a:endParaRPr lang="en-US" smtClean="0">
              <a:ea typeface="ＭＳ Ｐゴシック" charset="-128"/>
            </a:endParaRPr>
          </a:p>
        </p:txBody>
      </p:sp>
      <p:sp>
        <p:nvSpPr>
          <p:cNvPr id="291843" name="Rectangle 1"/>
          <p:cNvSpPr>
            <a:spLocks noGrp="1" noRot="1" noChangeAspect="1" noChangeArrowheads="1" noTextEdit="1"/>
          </p:cNvSpPr>
          <p:nvPr>
            <p:ph type="sldImg"/>
          </p:nvPr>
        </p:nvSpPr>
        <p:spPr>
          <a:xfrm>
            <a:off x="931863" y="741363"/>
            <a:ext cx="4935537" cy="3702050"/>
          </a:xfrm>
          <a:solidFill>
            <a:srgbClr val="FFFFFF"/>
          </a:solidFill>
          <a:ln/>
        </p:spPr>
      </p:sp>
      <p:sp>
        <p:nvSpPr>
          <p:cNvPr id="291844" name="Rectangle 2"/>
          <p:cNvSpPr>
            <a:spLocks noGrp="1" noChangeArrowheads="1"/>
          </p:cNvSpPr>
          <p:nvPr>
            <p:ph type="body" idx="1"/>
          </p:nvPr>
        </p:nvSpPr>
        <p:spPr>
          <a:xfrm>
            <a:off x="905767" y="4690596"/>
            <a:ext cx="4981716" cy="4439168"/>
          </a:xfrm>
          <a:noFill/>
          <a:ln/>
        </p:spPr>
        <p:txBody>
          <a:bodyPr wrap="none" anchor="ctr"/>
          <a:lstStyle/>
          <a:p>
            <a:r>
              <a:rPr lang="en-US" altLang="zh-TW" dirty="0" smtClean="0"/>
              <a:t>P:</a:t>
            </a:r>
            <a:r>
              <a:rPr lang="zh-TW" altLang="en-US" dirty="0" smtClean="0"/>
              <a:t>正確率</a:t>
            </a:r>
            <a:endParaRPr lang="en-US" altLang="zh-TW" dirty="0" smtClean="0"/>
          </a:p>
          <a:p>
            <a:r>
              <a:rPr lang="en-US" altLang="zh-TW" dirty="0" smtClean="0"/>
              <a:t>R:miss</a:t>
            </a:r>
            <a:r>
              <a:rPr lang="zh-TW" altLang="en-US" dirty="0" smtClean="0"/>
              <a:t>掉多少</a:t>
            </a:r>
            <a:endParaRPr lang="en-US" altLang="zh-TW" dirty="0" smtClean="0"/>
          </a:p>
          <a:p>
            <a:endParaRPr lang="en-US" dirty="0" smtClean="0"/>
          </a:p>
          <a:p>
            <a:r>
              <a:rPr lang="zh-TW" altLang="en-US" dirty="0" smtClean="0"/>
              <a:t>只有正確率並沒有辦法知道整體</a:t>
            </a:r>
            <a:r>
              <a:rPr lang="en-US" altLang="zh-TW" dirty="0" smtClean="0"/>
              <a:t>miss</a:t>
            </a:r>
            <a:r>
              <a:rPr lang="zh-TW" altLang="en-US" dirty="0" smtClean="0"/>
              <a:t>掉多少加上</a:t>
            </a:r>
            <a:r>
              <a:rPr lang="en-US" altLang="zh-TW" dirty="0" smtClean="0"/>
              <a:t>Recall</a:t>
            </a:r>
            <a:r>
              <a:rPr lang="zh-TW" altLang="en-US" dirty="0" smtClean="0"/>
              <a:t>可以讓大家更清楚整體有多少沒有辨識到</a:t>
            </a:r>
            <a:endParaRPr lang="en-US" dirty="0" smtClean="0"/>
          </a:p>
          <a:p>
            <a:endParaRPr lang="en-US" dirty="0" smtClean="0"/>
          </a:p>
          <a:p>
            <a:r>
              <a:rPr lang="en-US" altLang="zh-TW" sz="1200" b="1" kern="1200" dirty="0" smtClean="0">
                <a:solidFill>
                  <a:schemeClr val="tx1"/>
                </a:solidFill>
                <a:effectLst/>
                <a:latin typeface="+mn-lt"/>
                <a:ea typeface="+mn-ea"/>
                <a:cs typeface="+mn-cs"/>
              </a:rPr>
              <a:t>prediction</a:t>
            </a:r>
            <a:r>
              <a:rPr lang="en-US" altLang="zh-TW" sz="1200" kern="1200" dirty="0" smtClean="0">
                <a:solidFill>
                  <a:schemeClr val="tx1"/>
                </a:solidFill>
                <a:effectLst/>
                <a:latin typeface="+mn-lt"/>
                <a:ea typeface="+mn-ea"/>
                <a:cs typeface="+mn-cs"/>
              </a:rPr>
              <a:t> (</a:t>
            </a:r>
            <a:r>
              <a:rPr lang="zh-TW" altLang="en-US" sz="1200" kern="1200" dirty="0" smtClean="0">
                <a:solidFill>
                  <a:schemeClr val="tx1"/>
                </a:solidFill>
                <a:effectLst/>
                <a:latin typeface="+mn-lt"/>
                <a:ea typeface="+mn-ea"/>
                <a:cs typeface="+mn-cs"/>
              </a:rPr>
              <a:t>直</a:t>
            </a:r>
            <a:r>
              <a:rPr lang="en-US" altLang="zh-TW" sz="1200" kern="1200" dirty="0" smtClean="0">
                <a:solidFill>
                  <a:schemeClr val="tx1"/>
                </a:solidFill>
                <a:effectLst/>
                <a:latin typeface="+mn-lt"/>
                <a:ea typeface="+mn-ea"/>
                <a:cs typeface="+mn-cs"/>
              </a:rPr>
              <a:t>)</a:t>
            </a:r>
            <a:r>
              <a:rPr lang="zh-TW" altLang="en-US" dirty="0" smtClean="0"/>
              <a:t>預測</a:t>
            </a:r>
            <a:endParaRPr lang="en-US" altLang="zh-TW" dirty="0" smtClean="0"/>
          </a:p>
          <a:p>
            <a:endParaRPr lang="en-US" altLang="zh-TW" dirty="0" smtClean="0"/>
          </a:p>
          <a:p>
            <a:r>
              <a:rPr lang="zh-TW" altLang="en-US" dirty="0" smtClean="0"/>
              <a:t>橫的是真實狀態</a:t>
            </a:r>
            <a:endParaRPr lang="de-DE" dirty="0" smtClean="0"/>
          </a:p>
        </p:txBody>
      </p:sp>
    </p:spTree>
    <p:extLst>
      <p:ext uri="{BB962C8B-B14F-4D97-AF65-F5344CB8AC3E}">
        <p14:creationId xmlns:p14="http://schemas.microsoft.com/office/powerpoint/2010/main" val="17018782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根據多種</a:t>
            </a:r>
            <a:r>
              <a:rPr lang="en-US" altLang="zh-TW" dirty="0" smtClean="0"/>
              <a:t>OCR</a:t>
            </a:r>
            <a:r>
              <a:rPr lang="zh-TW" altLang="en-US" dirty="0" smtClean="0"/>
              <a:t>結果得到的分數，做選擇的到最後結果</a:t>
            </a:r>
            <a:endParaRPr lang="en-US" altLang="zh-TW" dirty="0" smtClean="0"/>
          </a:p>
          <a:p>
            <a:r>
              <a:rPr lang="zh-TW" altLang="en-US" sz="1200" kern="1200" dirty="0" smtClean="0">
                <a:solidFill>
                  <a:schemeClr val="tx1"/>
                </a:solidFill>
                <a:effectLst/>
                <a:latin typeface="+mn-lt"/>
                <a:ea typeface="+mn-ea"/>
                <a:cs typeface="+mn-cs"/>
              </a:rPr>
              <a:t>顯示了後期的</a:t>
            </a:r>
            <a:r>
              <a:rPr lang="en-US" altLang="zh-TW" sz="1200" kern="1200" dirty="0" smtClean="0">
                <a:solidFill>
                  <a:schemeClr val="tx1"/>
                </a:solidFill>
                <a:effectLst/>
                <a:latin typeface="+mn-lt"/>
                <a:ea typeface="+mn-ea"/>
                <a:cs typeface="+mn-cs"/>
              </a:rPr>
              <a:t>OCR</a:t>
            </a:r>
            <a:r>
              <a:rPr lang="zh-TW" altLang="en-US" sz="1200" kern="1200" dirty="0" smtClean="0">
                <a:solidFill>
                  <a:schemeClr val="tx1"/>
                </a:solidFill>
                <a:effectLst/>
                <a:latin typeface="+mn-lt"/>
                <a:ea typeface="+mn-ea"/>
                <a:cs typeface="+mn-cs"/>
              </a:rPr>
              <a:t>糾錯系統的總體設計並給出了</a:t>
            </a:r>
            <a:endParaRPr lang="en-US" altLang="zh-TW" sz="1200" kern="1200" dirty="0" smtClean="0">
              <a:solidFill>
                <a:schemeClr val="tx1"/>
              </a:solidFill>
              <a:effectLst/>
              <a:latin typeface="+mn-lt"/>
              <a:ea typeface="+mn-ea"/>
              <a:cs typeface="+mn-cs"/>
            </a:endParaRPr>
          </a:p>
          <a:p>
            <a:r>
              <a:rPr lang="zh-TW" altLang="en-US" sz="1200" kern="1200" dirty="0" smtClean="0">
                <a:solidFill>
                  <a:schemeClr val="tx1"/>
                </a:solidFill>
                <a:effectLst/>
                <a:latin typeface="+mn-lt"/>
                <a:ea typeface="+mn-ea"/>
                <a:cs typeface="+mn-cs"/>
              </a:rPr>
              <a:t>實例的數據流量（可能是幾個） </a:t>
            </a:r>
            <a:r>
              <a:rPr lang="en-US" altLang="zh-TW" sz="1200" kern="1200" dirty="0" smtClean="0">
                <a:solidFill>
                  <a:schemeClr val="tx1"/>
                </a:solidFill>
                <a:effectLst/>
                <a:latin typeface="+mn-lt"/>
                <a:ea typeface="+mn-ea"/>
                <a:cs typeface="+mn-cs"/>
              </a:rPr>
              <a:t>OCR</a:t>
            </a:r>
            <a:r>
              <a:rPr lang="zh-TW" altLang="en-US" sz="1200" kern="1200" dirty="0" smtClean="0">
                <a:solidFill>
                  <a:schemeClr val="tx1"/>
                </a:solidFill>
                <a:effectLst/>
                <a:latin typeface="+mn-lt"/>
                <a:ea typeface="+mn-ea"/>
                <a:cs typeface="+mn-cs"/>
              </a:rPr>
              <a:t>輸出的候選，經後的</a:t>
            </a:r>
            <a:r>
              <a:rPr lang="en-US" altLang="zh-TW" sz="1200" kern="1200" dirty="0" smtClean="0">
                <a:solidFill>
                  <a:schemeClr val="tx1"/>
                </a:solidFill>
                <a:effectLst/>
                <a:latin typeface="+mn-lt"/>
                <a:ea typeface="+mn-ea"/>
                <a:cs typeface="+mn-cs"/>
              </a:rPr>
              <a:t>OCR</a:t>
            </a:r>
            <a:r>
              <a:rPr lang="zh-TW" altLang="en-US" sz="1200" kern="1200" dirty="0" smtClean="0">
                <a:solidFill>
                  <a:schemeClr val="tx1"/>
                </a:solidFill>
                <a:effectLst/>
                <a:latin typeface="+mn-lt"/>
                <a:ea typeface="+mn-ea"/>
                <a:cs typeface="+mn-cs"/>
              </a:rPr>
              <a:t>校正濾鏡的網絡去（重複） ，最後經過一番智能閾值處理需要具有一個最有可能的候選人。</a:t>
            </a:r>
            <a:endParaRPr lang="zh-TW" altLang="en-US" dirty="0"/>
          </a:p>
        </p:txBody>
      </p:sp>
      <p:sp>
        <p:nvSpPr>
          <p:cNvPr id="4" name="投影片編號版面配置區 3"/>
          <p:cNvSpPr>
            <a:spLocks noGrp="1"/>
          </p:cNvSpPr>
          <p:nvPr>
            <p:ph type="sldNum" sz="quarter" idx="10"/>
          </p:nvPr>
        </p:nvSpPr>
        <p:spPr/>
        <p:txBody>
          <a:bodyPr/>
          <a:lstStyle/>
          <a:p>
            <a:fld id="{6EF6B774-6BC9-4C09-AC95-5BBDE9A644C1}" type="slidenum">
              <a:rPr lang="zh-TW" altLang="en-US" smtClean="0"/>
              <a:t>6</a:t>
            </a:fld>
            <a:endParaRPr lang="zh-TW" altLang="en-US"/>
          </a:p>
        </p:txBody>
      </p:sp>
    </p:spTree>
    <p:extLst>
      <p:ext uri="{BB962C8B-B14F-4D97-AF65-F5344CB8AC3E}">
        <p14:creationId xmlns:p14="http://schemas.microsoft.com/office/powerpoint/2010/main" val="1528616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在這篇利用辭典對</a:t>
            </a:r>
            <a:r>
              <a:rPr lang="en-US" altLang="zh-TW" dirty="0" smtClean="0"/>
              <a:t>HMM</a:t>
            </a:r>
            <a:r>
              <a:rPr lang="zh-TW" altLang="en-US" dirty="0" smtClean="0"/>
              <a:t>做訓練</a:t>
            </a:r>
          </a:p>
          <a:p>
            <a:endParaRPr lang="zh-TW" altLang="en-US" dirty="0" smtClean="0"/>
          </a:p>
          <a:p>
            <a:r>
              <a:rPr lang="en-US" altLang="zh-TW" dirty="0" smtClean="0"/>
              <a:t>3</a:t>
            </a:r>
            <a:r>
              <a:rPr lang="zh-TW" altLang="en-US" dirty="0" smtClean="0"/>
              <a:t>種校正方式</a:t>
            </a:r>
          </a:p>
          <a:p>
            <a:r>
              <a:rPr lang="en-US" altLang="zh-TW" dirty="0" smtClean="0"/>
              <a:t>1</a:t>
            </a:r>
            <a:r>
              <a:rPr lang="zh-TW" altLang="en-US" dirty="0" smtClean="0"/>
              <a:t>主動</a:t>
            </a:r>
            <a:r>
              <a:rPr lang="en-US" altLang="zh-TW" dirty="0" smtClean="0"/>
              <a:t>:</a:t>
            </a:r>
            <a:r>
              <a:rPr lang="zh-TW" altLang="en-US" dirty="0" smtClean="0"/>
              <a:t>將所有字的分數列出來，並修正</a:t>
            </a:r>
            <a:r>
              <a:rPr lang="en-US" altLang="zh-TW" dirty="0" smtClean="0"/>
              <a:t>HMM</a:t>
            </a:r>
            <a:r>
              <a:rPr lang="zh-TW" altLang="en-US" dirty="0" smtClean="0"/>
              <a:t>分數低的字，但是可能造成精準度降低</a:t>
            </a:r>
            <a:endParaRPr lang="en-US" altLang="zh-TW" dirty="0" smtClean="0"/>
          </a:p>
          <a:p>
            <a:r>
              <a:rPr lang="zh-TW" altLang="en-US" dirty="0" smtClean="0"/>
              <a:t>           </a:t>
            </a:r>
            <a:r>
              <a:rPr lang="en-US" altLang="zh-TW" dirty="0" smtClean="0"/>
              <a:t>(EX:</a:t>
            </a:r>
            <a:r>
              <a:rPr lang="zh-TW" altLang="en-US" dirty="0" smtClean="0"/>
              <a:t>沒有訓練好的</a:t>
            </a:r>
            <a:r>
              <a:rPr lang="en-US" altLang="zh-TW" dirty="0" smtClean="0"/>
              <a:t>HMM</a:t>
            </a:r>
            <a:r>
              <a:rPr lang="zh-TW" altLang="en-US" dirty="0" smtClean="0"/>
              <a:t>、不是正規的訓練集</a:t>
            </a:r>
            <a:r>
              <a:rPr lang="en-US" altLang="zh-TW" dirty="0" smtClean="0"/>
              <a:t>)</a:t>
            </a:r>
            <a:endParaRPr lang="zh-TW" altLang="en-US" dirty="0" smtClean="0"/>
          </a:p>
          <a:p>
            <a:r>
              <a:rPr lang="en-US" altLang="zh-TW" dirty="0" smtClean="0"/>
              <a:t>2</a:t>
            </a:r>
            <a:r>
              <a:rPr lang="zh-TW" altLang="en-US" dirty="0" smtClean="0"/>
              <a:t>中度</a:t>
            </a:r>
          </a:p>
          <a:p>
            <a:r>
              <a:rPr lang="en-US" altLang="zh-TW" dirty="0" smtClean="0"/>
              <a:t>3</a:t>
            </a:r>
            <a:r>
              <a:rPr lang="zh-TW" altLang="en-US" dirty="0" smtClean="0"/>
              <a:t>保守</a:t>
            </a:r>
            <a:r>
              <a:rPr lang="en-US" altLang="zh-TW" dirty="0" smtClean="0"/>
              <a:t>:</a:t>
            </a:r>
            <a:r>
              <a:rPr lang="zh-TW" altLang="en-US" dirty="0" smtClean="0"/>
              <a:t>主要是為了那一些低可信度與不能辨識的文字可以濾掉</a:t>
            </a:r>
            <a:endParaRPr lang="en-US" altLang="zh-TW" dirty="0" smtClean="0"/>
          </a:p>
          <a:p>
            <a:endParaRPr lang="en-US" altLang="zh-TW" dirty="0" smtClean="0"/>
          </a:p>
          <a:p>
            <a:r>
              <a:rPr lang="zh-TW" altLang="en-US" dirty="0" smtClean="0"/>
              <a:t>這個可以當作校正的基準線，但是不是最好的方法，因為可能原本就拼錯或有一些不同用法</a:t>
            </a:r>
            <a:endParaRPr lang="zh-TW" altLang="en-US" dirty="0"/>
          </a:p>
        </p:txBody>
      </p:sp>
      <p:sp>
        <p:nvSpPr>
          <p:cNvPr id="4" name="投影片編號版面配置區 3"/>
          <p:cNvSpPr>
            <a:spLocks noGrp="1"/>
          </p:cNvSpPr>
          <p:nvPr>
            <p:ph type="sldNum" sz="quarter" idx="10"/>
          </p:nvPr>
        </p:nvSpPr>
        <p:spPr/>
        <p:txBody>
          <a:bodyPr/>
          <a:lstStyle/>
          <a:p>
            <a:fld id="{6EF6B774-6BC9-4C09-AC95-5BBDE9A644C1}" type="slidenum">
              <a:rPr lang="zh-TW" altLang="en-US" smtClean="0"/>
              <a:t>7</a:t>
            </a:fld>
            <a:endParaRPr lang="zh-TW" altLang="en-US"/>
          </a:p>
        </p:txBody>
      </p:sp>
    </p:spTree>
    <p:extLst>
      <p:ext uri="{BB962C8B-B14F-4D97-AF65-F5344CB8AC3E}">
        <p14:creationId xmlns:p14="http://schemas.microsoft.com/office/powerpoint/2010/main" val="1528616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方法</a:t>
            </a:r>
            <a:endParaRPr lang="en-US" altLang="zh-TW" dirty="0" smtClean="0"/>
          </a:p>
          <a:p>
            <a:r>
              <a:rPr lang="zh-TW" altLang="en-US" dirty="0" smtClean="0"/>
              <a:t>傳統</a:t>
            </a:r>
            <a:endParaRPr lang="en-US" altLang="zh-TW" dirty="0" smtClean="0"/>
          </a:p>
          <a:p>
            <a:pPr lvl="1"/>
            <a:r>
              <a:rPr lang="zh-TW" altLang="en-US" sz="1200" kern="1200" dirty="0" smtClean="0">
                <a:solidFill>
                  <a:schemeClr val="tx1"/>
                </a:solidFill>
                <a:effectLst/>
                <a:latin typeface="+mn-lt"/>
                <a:ea typeface="+mn-ea"/>
                <a:cs typeface="+mn-cs"/>
              </a:rPr>
              <a:t>依靠拼寫檢查，糾正所謂的“非單詞錯誤”</a:t>
            </a:r>
            <a:endParaRPr lang="en-US" altLang="zh-TW" sz="1200" kern="1200" dirty="0" smtClean="0">
              <a:solidFill>
                <a:schemeClr val="tx1"/>
              </a:solidFill>
              <a:effectLst/>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lang="zh-TW" altLang="en-US" sz="1200" kern="1200" dirty="0" smtClean="0">
                <a:solidFill>
                  <a:schemeClr val="tx1"/>
                </a:solidFill>
                <a:effectLst/>
                <a:latin typeface="+mn-lt"/>
                <a:ea typeface="+mn-ea"/>
                <a:cs typeface="+mn-cs"/>
              </a:rPr>
              <a:t>另外有其他人嘗試了統計語言模型（ </a:t>
            </a:r>
            <a:r>
              <a:rPr lang="en-US" altLang="zh-TW" sz="1200" kern="1200" dirty="0" smtClean="0">
                <a:solidFill>
                  <a:schemeClr val="tx1"/>
                </a:solidFill>
                <a:effectLst/>
                <a:latin typeface="+mn-lt"/>
                <a:ea typeface="+mn-ea"/>
                <a:cs typeface="+mn-cs"/>
              </a:rPr>
              <a:t>SLM</a:t>
            </a:r>
            <a:r>
              <a:rPr lang="zh-TW" altLang="en-US" sz="1200" kern="1200" dirty="0" smtClean="0">
                <a:solidFill>
                  <a:schemeClr val="tx1"/>
                </a:solidFill>
                <a:effectLst/>
                <a:latin typeface="+mn-lt"/>
                <a:ea typeface="+mn-ea"/>
                <a:cs typeface="+mn-cs"/>
              </a:rPr>
              <a:t>），來同時執行</a:t>
            </a:r>
            <a:r>
              <a:rPr lang="en-US" altLang="zh-TW" sz="1200" kern="1200" dirty="0" smtClean="0">
                <a:solidFill>
                  <a:schemeClr val="tx1"/>
                </a:solidFill>
                <a:effectLst/>
                <a:latin typeface="+mn-lt"/>
                <a:ea typeface="+mn-ea"/>
                <a:cs typeface="+mn-cs"/>
              </a:rPr>
              <a:t>”</a:t>
            </a:r>
            <a:r>
              <a:rPr lang="zh-TW" altLang="en-US" sz="1200" kern="1200" dirty="0" smtClean="0">
                <a:solidFill>
                  <a:schemeClr val="tx1"/>
                </a:solidFill>
                <a:effectLst/>
                <a:latin typeface="+mn-lt"/>
                <a:ea typeface="+mn-ea"/>
                <a:cs typeface="+mn-cs"/>
              </a:rPr>
              <a:t>非單詞</a:t>
            </a:r>
            <a:r>
              <a:rPr lang="en-US" altLang="zh-TW" sz="1200" kern="1200" dirty="0" smtClean="0">
                <a:solidFill>
                  <a:schemeClr val="tx1"/>
                </a:solidFill>
                <a:effectLst/>
                <a:latin typeface="+mn-lt"/>
                <a:ea typeface="+mn-ea"/>
                <a:cs typeface="+mn-cs"/>
              </a:rPr>
              <a:t>”</a:t>
            </a:r>
            <a:r>
              <a:rPr lang="zh-TW" altLang="en-US" sz="1200" kern="1200" dirty="0" smtClean="0">
                <a:solidFill>
                  <a:schemeClr val="tx1"/>
                </a:solidFill>
                <a:effectLst/>
                <a:latin typeface="+mn-lt"/>
                <a:ea typeface="+mn-ea"/>
                <a:cs typeface="+mn-cs"/>
              </a:rPr>
              <a:t>和“實際單字”糾錯，實際單字指的是在</a:t>
            </a:r>
            <a:r>
              <a:rPr lang="en-US" altLang="zh-TW" sz="1200" kern="1200" dirty="0" smtClean="0">
                <a:solidFill>
                  <a:schemeClr val="tx1"/>
                </a:solidFill>
                <a:effectLst/>
                <a:latin typeface="+mn-lt"/>
                <a:ea typeface="+mn-ea"/>
                <a:cs typeface="+mn-cs"/>
              </a:rPr>
              <a:t>OCR</a:t>
            </a:r>
            <a:r>
              <a:rPr lang="zh-TW" altLang="en-US" sz="1200" kern="1200" dirty="0" smtClean="0">
                <a:solidFill>
                  <a:schemeClr val="tx1"/>
                </a:solidFill>
                <a:effectLst/>
                <a:latin typeface="+mn-lt"/>
                <a:ea typeface="+mn-ea"/>
                <a:cs typeface="+mn-cs"/>
              </a:rPr>
              <a:t>輸出的話，實際上出現的詞彙，但不符合實際情況</a:t>
            </a:r>
            <a:r>
              <a:rPr lang="en-US" altLang="zh-TW" sz="1200" kern="1200" dirty="0" smtClean="0">
                <a:solidFill>
                  <a:schemeClr val="tx1"/>
                </a:solidFill>
                <a:effectLst/>
                <a:latin typeface="+mn-lt"/>
                <a:ea typeface="+mn-ea"/>
                <a:cs typeface="+mn-cs"/>
              </a:rPr>
              <a:t>(</a:t>
            </a:r>
            <a:r>
              <a:rPr lang="zh-TW" altLang="en-US" sz="1200" kern="1200" dirty="0" smtClean="0">
                <a:solidFill>
                  <a:schemeClr val="tx1"/>
                </a:solidFill>
                <a:effectLst/>
                <a:latin typeface="+mn-lt"/>
                <a:ea typeface="+mn-ea"/>
                <a:cs typeface="+mn-cs"/>
              </a:rPr>
              <a:t>可用</a:t>
            </a:r>
            <a:r>
              <a:rPr lang="en-US" altLang="zh-TW" sz="1200" kern="1200" dirty="0" smtClean="0">
                <a:solidFill>
                  <a:schemeClr val="tx1"/>
                </a:solidFill>
                <a:effectLst/>
                <a:latin typeface="+mn-lt"/>
                <a:ea typeface="+mn-ea"/>
                <a:cs typeface="+mn-cs"/>
              </a:rPr>
              <a:t>n-gram</a:t>
            </a:r>
            <a:r>
              <a:rPr lang="zh-TW" altLang="en-US" sz="1200" kern="1200" dirty="0" smtClean="0">
                <a:solidFill>
                  <a:schemeClr val="tx1"/>
                </a:solidFill>
                <a:effectLst/>
                <a:latin typeface="+mn-lt"/>
                <a:ea typeface="+mn-ea"/>
                <a:cs typeface="+mn-cs"/>
              </a:rPr>
              <a:t>、詞性標記等方法</a:t>
            </a:r>
            <a:r>
              <a:rPr lang="en-US" altLang="zh-TW" sz="1200" kern="1200" dirty="0" smtClean="0">
                <a:solidFill>
                  <a:schemeClr val="tx1"/>
                </a:solidFill>
                <a:effectLst/>
                <a:latin typeface="+mn-lt"/>
                <a:ea typeface="+mn-ea"/>
                <a:cs typeface="+mn-cs"/>
              </a:rPr>
              <a:t>)</a:t>
            </a:r>
          </a:p>
          <a:p>
            <a:pPr lvl="1"/>
            <a:endParaRPr lang="en-US" altLang="zh-TW" sz="1200" kern="1200" dirty="0" smtClean="0">
              <a:solidFill>
                <a:schemeClr val="tx1"/>
              </a:solidFill>
              <a:effectLst/>
              <a:latin typeface="+mn-lt"/>
              <a:ea typeface="+mn-ea"/>
              <a:cs typeface="+mn-cs"/>
            </a:endParaRPr>
          </a:p>
          <a:p>
            <a:pPr lvl="1"/>
            <a:r>
              <a:rPr lang="zh-TW" altLang="en-US" sz="1200" kern="1200" dirty="0" smtClean="0">
                <a:solidFill>
                  <a:schemeClr val="tx1"/>
                </a:solidFill>
                <a:effectLst/>
                <a:latin typeface="+mn-lt"/>
                <a:ea typeface="+mn-ea"/>
                <a:cs typeface="+mn-cs"/>
              </a:rPr>
              <a:t>多數的</a:t>
            </a:r>
            <a:r>
              <a:rPr lang="en-US" altLang="zh-TW" sz="1200" kern="1200" dirty="0" smtClean="0">
                <a:solidFill>
                  <a:schemeClr val="tx1"/>
                </a:solidFill>
                <a:effectLst/>
                <a:latin typeface="+mn-lt"/>
                <a:ea typeface="+mn-ea"/>
                <a:cs typeface="+mn-cs"/>
              </a:rPr>
              <a:t>OCR</a:t>
            </a:r>
            <a:r>
              <a:rPr lang="zh-TW" altLang="en-US" sz="1200" kern="1200" dirty="0" smtClean="0">
                <a:solidFill>
                  <a:schemeClr val="tx1"/>
                </a:solidFill>
                <a:effectLst/>
                <a:latin typeface="+mn-lt"/>
                <a:ea typeface="+mn-ea"/>
                <a:cs typeface="+mn-cs"/>
              </a:rPr>
              <a:t>校正</a:t>
            </a:r>
            <a:endParaRPr lang="en-US" altLang="zh-TW" sz="1200" kern="1200" dirty="0" smtClean="0">
              <a:solidFill>
                <a:schemeClr val="tx1"/>
              </a:solidFill>
              <a:effectLst/>
              <a:latin typeface="+mn-lt"/>
              <a:ea typeface="+mn-ea"/>
              <a:cs typeface="+mn-cs"/>
            </a:endParaRPr>
          </a:p>
          <a:p>
            <a:pPr lvl="2"/>
            <a:r>
              <a:rPr lang="pl-PL" altLang="zh-TW" sz="1200" dirty="0" smtClean="0"/>
              <a:t>Λ</a:t>
            </a:r>
            <a:r>
              <a:rPr lang="zh-TW" altLang="en-US" sz="1200" dirty="0" smtClean="0"/>
              <a:t>是所有已知的詞</a:t>
            </a:r>
            <a:endParaRPr lang="en-US" altLang="zh-TW" sz="1200" dirty="0" smtClean="0"/>
          </a:p>
          <a:p>
            <a:pPr lvl="2"/>
            <a:r>
              <a:rPr lang="en-US" altLang="zh-TW" sz="1200" kern="1200" dirty="0" smtClean="0">
                <a:solidFill>
                  <a:schemeClr val="tx1"/>
                </a:solidFill>
                <a:effectLst/>
                <a:latin typeface="+mn-lt"/>
                <a:ea typeface="+mn-ea"/>
                <a:cs typeface="+mn-cs"/>
              </a:rPr>
              <a:t>O</a:t>
            </a:r>
            <a:r>
              <a:rPr lang="zh-TW" altLang="en-US" sz="1200" kern="1200" dirty="0" smtClean="0">
                <a:solidFill>
                  <a:schemeClr val="tx1"/>
                </a:solidFill>
                <a:effectLst/>
                <a:latin typeface="+mn-lt"/>
                <a:ea typeface="+mn-ea"/>
                <a:cs typeface="+mn-cs"/>
              </a:rPr>
              <a:t>是</a:t>
            </a:r>
            <a:r>
              <a:rPr lang="en-US" altLang="zh-TW" sz="1200" kern="1200" dirty="0" smtClean="0">
                <a:solidFill>
                  <a:schemeClr val="tx1"/>
                </a:solidFill>
                <a:effectLst/>
                <a:latin typeface="+mn-lt"/>
                <a:ea typeface="+mn-ea"/>
                <a:cs typeface="+mn-cs"/>
              </a:rPr>
              <a:t>OCR</a:t>
            </a:r>
            <a:r>
              <a:rPr lang="zh-TW" altLang="en-US" sz="1200" kern="1200" dirty="0" smtClean="0">
                <a:solidFill>
                  <a:schemeClr val="tx1"/>
                </a:solidFill>
                <a:effectLst/>
                <a:latin typeface="+mn-lt"/>
                <a:ea typeface="+mn-ea"/>
                <a:cs typeface="+mn-cs"/>
              </a:rPr>
              <a:t>輸出的字</a:t>
            </a:r>
            <a:endParaRPr lang="en-US" altLang="zh-TW" sz="1200" kern="1200" dirty="0" smtClean="0">
              <a:solidFill>
                <a:schemeClr val="tx1"/>
              </a:solidFill>
              <a:effectLst/>
              <a:latin typeface="+mn-lt"/>
              <a:ea typeface="+mn-ea"/>
              <a:cs typeface="+mn-cs"/>
            </a:endParaRPr>
          </a:p>
          <a:p>
            <a:pPr lvl="2"/>
            <a:r>
              <a:rPr lang="zh-TW" altLang="en-US" sz="1200" kern="1200" dirty="0" smtClean="0">
                <a:solidFill>
                  <a:schemeClr val="tx1"/>
                </a:solidFill>
                <a:effectLst/>
                <a:latin typeface="+mn-lt"/>
                <a:ea typeface="+mn-ea"/>
                <a:cs typeface="+mn-cs"/>
              </a:rPr>
              <a:t>兩個詞做距離比對</a:t>
            </a:r>
            <a:endParaRPr lang="en-US" altLang="zh-TW" sz="1200" kern="1200" dirty="0" smtClean="0">
              <a:solidFill>
                <a:schemeClr val="tx1"/>
              </a:solidFill>
              <a:effectLst/>
              <a:latin typeface="+mn-lt"/>
              <a:ea typeface="+mn-ea"/>
              <a:cs typeface="+mn-cs"/>
            </a:endParaRPr>
          </a:p>
          <a:p>
            <a:pPr lvl="2"/>
            <a:endParaRPr lang="en-US" altLang="zh-TW" sz="1200" kern="1200" dirty="0" smtClean="0">
              <a:solidFill>
                <a:schemeClr val="tx1"/>
              </a:solidFill>
              <a:effectLst/>
              <a:latin typeface="+mn-lt"/>
              <a:ea typeface="+mn-ea"/>
              <a:cs typeface="+mn-cs"/>
            </a:endParaRPr>
          </a:p>
          <a:p>
            <a:pPr lvl="0"/>
            <a:r>
              <a:rPr lang="zh-TW" altLang="en-US" sz="1200" kern="1200" dirty="0" smtClean="0">
                <a:solidFill>
                  <a:schemeClr val="tx1"/>
                </a:solidFill>
                <a:effectLst/>
                <a:latin typeface="+mn-lt"/>
                <a:ea typeface="+mn-ea"/>
                <a:cs typeface="+mn-cs"/>
              </a:rPr>
              <a:t>這種方法可以處理部分錯誤，但是大都只是字元處理的階段</a:t>
            </a:r>
            <a:endParaRPr lang="en-US" altLang="zh-TW" sz="1200" kern="1200" dirty="0" smtClean="0">
              <a:solidFill>
                <a:schemeClr val="tx1"/>
              </a:solidFill>
              <a:effectLst/>
              <a:latin typeface="+mn-lt"/>
              <a:ea typeface="+mn-ea"/>
              <a:cs typeface="+mn-cs"/>
            </a:endParaRPr>
          </a:p>
          <a:p>
            <a:pPr lvl="1"/>
            <a:endParaRPr lang="en-US" altLang="zh-TW" sz="1200" kern="1200" dirty="0" smtClean="0">
              <a:solidFill>
                <a:schemeClr val="tx1"/>
              </a:solidFill>
              <a:effectLst/>
              <a:latin typeface="+mn-lt"/>
              <a:ea typeface="+mn-ea"/>
              <a:cs typeface="+mn-cs"/>
            </a:endParaRPr>
          </a:p>
          <a:p>
            <a:pPr lvl="1"/>
            <a:endParaRPr lang="en-US" altLang="zh-TW" dirty="0" smtClean="0"/>
          </a:p>
          <a:p>
            <a:pPr lvl="1"/>
            <a:endParaRPr lang="zh-TW" altLang="en-US" dirty="0"/>
          </a:p>
        </p:txBody>
      </p:sp>
      <p:sp>
        <p:nvSpPr>
          <p:cNvPr id="4" name="投影片編號版面配置區 3"/>
          <p:cNvSpPr>
            <a:spLocks noGrp="1"/>
          </p:cNvSpPr>
          <p:nvPr>
            <p:ph type="sldNum" sz="quarter" idx="10"/>
          </p:nvPr>
        </p:nvSpPr>
        <p:spPr/>
        <p:txBody>
          <a:bodyPr/>
          <a:lstStyle/>
          <a:p>
            <a:fld id="{6EF6B774-6BC9-4C09-AC95-5BBDE9A644C1}" type="slidenum">
              <a:rPr lang="zh-TW" altLang="en-US" smtClean="0"/>
              <a:t>8</a:t>
            </a:fld>
            <a:endParaRPr lang="zh-TW" altLang="en-US"/>
          </a:p>
        </p:txBody>
      </p:sp>
    </p:spTree>
    <p:extLst>
      <p:ext uri="{BB962C8B-B14F-4D97-AF65-F5344CB8AC3E}">
        <p14:creationId xmlns:p14="http://schemas.microsoft.com/office/powerpoint/2010/main" val="19953288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lvl="0"/>
            <a:r>
              <a:rPr lang="zh-TW" altLang="en-US" sz="1200" kern="1200" dirty="0" smtClean="0">
                <a:solidFill>
                  <a:schemeClr val="tx1"/>
                </a:solidFill>
                <a:effectLst/>
                <a:latin typeface="+mn-lt"/>
                <a:ea typeface="+mn-ea"/>
                <a:cs typeface="+mn-cs"/>
              </a:rPr>
              <a:t>他們提出的方法是利用上面的方法加入一些而外資訊做優化</a:t>
            </a:r>
            <a:endParaRPr lang="en-US" altLang="zh-TW" sz="1200" kern="1200" dirty="0" smtClean="0">
              <a:solidFill>
                <a:schemeClr val="tx1"/>
              </a:solidFill>
              <a:effectLst/>
              <a:latin typeface="+mn-lt"/>
              <a:ea typeface="+mn-ea"/>
              <a:cs typeface="+mn-cs"/>
            </a:endParaRPr>
          </a:p>
          <a:p>
            <a:pPr lvl="0"/>
            <a:endParaRPr lang="en-US" altLang="zh-TW" sz="1200" kern="1200" dirty="0" smtClean="0">
              <a:solidFill>
                <a:schemeClr val="tx1"/>
              </a:solidFill>
              <a:effectLst/>
              <a:latin typeface="+mn-lt"/>
              <a:ea typeface="+mn-ea"/>
              <a:cs typeface="+mn-cs"/>
            </a:endParaRPr>
          </a:p>
          <a:p>
            <a:pPr lvl="0"/>
            <a:r>
              <a:rPr lang="zh-TW" altLang="en-US" sz="1200" kern="1200" dirty="0" smtClean="0">
                <a:solidFill>
                  <a:schemeClr val="tx1"/>
                </a:solidFill>
                <a:effectLst/>
                <a:latin typeface="+mn-lt"/>
                <a:ea typeface="+mn-ea"/>
                <a:cs typeface="+mn-cs"/>
              </a:rPr>
              <a:t>不是純粹基於字元的，還包括一些字串的資訊</a:t>
            </a:r>
            <a:endParaRPr lang="en-US" altLang="zh-TW" sz="1200" kern="1200" dirty="0" smtClean="0">
              <a:solidFill>
                <a:schemeClr val="tx1"/>
              </a:solidFill>
              <a:effectLst/>
              <a:latin typeface="+mn-lt"/>
              <a:ea typeface="+mn-ea"/>
              <a:cs typeface="+mn-cs"/>
            </a:endParaRPr>
          </a:p>
          <a:p>
            <a:pPr lvl="0"/>
            <a:endParaRPr lang="en-US" altLang="zh-TW" sz="1200" kern="1200" dirty="0" smtClean="0">
              <a:solidFill>
                <a:schemeClr val="tx1"/>
              </a:solidFill>
              <a:effectLst/>
              <a:latin typeface="+mn-lt"/>
              <a:ea typeface="+mn-ea"/>
              <a:cs typeface="+mn-cs"/>
            </a:endParaRPr>
          </a:p>
          <a:p>
            <a:pPr lvl="0"/>
            <a:r>
              <a:rPr lang="zh-TW" altLang="en-US" sz="1200" kern="1200" dirty="0" smtClean="0">
                <a:solidFill>
                  <a:schemeClr val="tx1"/>
                </a:solidFill>
                <a:effectLst/>
                <a:latin typeface="+mn-lt"/>
                <a:ea typeface="+mn-ea"/>
                <a:cs typeface="+mn-cs"/>
              </a:rPr>
              <a:t>用這個詞出現在文章的次數處理。像是</a:t>
            </a:r>
            <a:r>
              <a:rPr lang="en-US" altLang="zh-TW" sz="1200" kern="1200" dirty="0" smtClean="0">
                <a:solidFill>
                  <a:schemeClr val="tx1"/>
                </a:solidFill>
                <a:effectLst/>
                <a:latin typeface="+mn-lt"/>
                <a:ea typeface="+mn-ea"/>
                <a:cs typeface="+mn-cs"/>
              </a:rPr>
              <a:t>TFIDF</a:t>
            </a:r>
            <a:r>
              <a:rPr lang="zh-TW" altLang="en-US" sz="1200" kern="1200" dirty="0" smtClean="0">
                <a:solidFill>
                  <a:schemeClr val="tx1"/>
                </a:solidFill>
                <a:effectLst/>
                <a:latin typeface="+mn-lt"/>
                <a:ea typeface="+mn-ea"/>
                <a:cs typeface="+mn-cs"/>
              </a:rPr>
              <a:t>的方法</a:t>
            </a:r>
            <a:endParaRPr lang="en-US" altLang="zh-TW" dirty="0" smtClean="0"/>
          </a:p>
          <a:p>
            <a:endParaRPr lang="zh-TW" altLang="en-US" dirty="0"/>
          </a:p>
        </p:txBody>
      </p:sp>
      <p:sp>
        <p:nvSpPr>
          <p:cNvPr id="4" name="投影片編號版面配置區 3"/>
          <p:cNvSpPr>
            <a:spLocks noGrp="1"/>
          </p:cNvSpPr>
          <p:nvPr>
            <p:ph type="sldNum" sz="quarter" idx="10"/>
          </p:nvPr>
        </p:nvSpPr>
        <p:spPr/>
        <p:txBody>
          <a:bodyPr/>
          <a:lstStyle/>
          <a:p>
            <a:fld id="{AF7C5F5A-B7D3-458C-8F4C-60662EDB3E74}" type="slidenum">
              <a:rPr lang="zh-TW" altLang="en-US" smtClean="0"/>
              <a:t>9</a:t>
            </a:fld>
            <a:endParaRPr lang="zh-TW" altLang="en-US"/>
          </a:p>
        </p:txBody>
      </p:sp>
    </p:spTree>
    <p:extLst>
      <p:ext uri="{BB962C8B-B14F-4D97-AF65-F5344CB8AC3E}">
        <p14:creationId xmlns:p14="http://schemas.microsoft.com/office/powerpoint/2010/main" val="2344131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14" name="標題 13"/>
          <p:cNvSpPr>
            <a:spLocks noGrp="1"/>
          </p:cNvSpPr>
          <p:nvPr>
            <p:ph type="ctrTitle"/>
          </p:nvPr>
        </p:nvSpPr>
        <p:spPr>
          <a:xfrm>
            <a:off x="1432560" y="359898"/>
            <a:ext cx="7406640" cy="1472184"/>
          </a:xfrm>
        </p:spPr>
        <p:txBody>
          <a:bodyPr anchor="b"/>
          <a:lstStyle>
            <a:lvl1pPr algn="l">
              <a:defRPr/>
            </a:lvl1pPr>
            <a:extLst/>
          </a:lstStyle>
          <a:p>
            <a:r>
              <a:rPr kumimoji="0" lang="zh-TW" altLang="en-US" smtClean="0"/>
              <a:t>按一下以編輯母片標題樣式</a:t>
            </a:r>
            <a:endParaRPr kumimoji="0" lang="en-US"/>
          </a:p>
        </p:txBody>
      </p:sp>
      <p:sp>
        <p:nvSpPr>
          <p:cNvPr id="22" name="副標題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sp>
        <p:nvSpPr>
          <p:cNvPr id="7" name="日期版面配置區 6"/>
          <p:cNvSpPr>
            <a:spLocks noGrp="1"/>
          </p:cNvSpPr>
          <p:nvPr>
            <p:ph type="dt" sz="half" idx="10"/>
          </p:nvPr>
        </p:nvSpPr>
        <p:spPr/>
        <p:txBody>
          <a:bodyPr/>
          <a:lstStyle>
            <a:extLst/>
          </a:lstStyle>
          <a:p>
            <a:fld id="{5BBEAD13-0566-4C6C-97E7-55F17F24B09F}" type="datetimeFigureOut">
              <a:rPr lang="zh-TW" altLang="en-US" smtClean="0"/>
              <a:t>2014/4/16</a:t>
            </a:fld>
            <a:endParaRPr lang="zh-TW" altLang="en-US"/>
          </a:p>
        </p:txBody>
      </p:sp>
      <p:sp>
        <p:nvSpPr>
          <p:cNvPr id="20" name="頁尾版面配置區 19"/>
          <p:cNvSpPr>
            <a:spLocks noGrp="1"/>
          </p:cNvSpPr>
          <p:nvPr>
            <p:ph type="ftr" sz="quarter" idx="11"/>
          </p:nvPr>
        </p:nvSpPr>
        <p:spPr/>
        <p:txBody>
          <a:bodyPr/>
          <a:lstStyle>
            <a:extLst/>
          </a:lstStyle>
          <a:p>
            <a:endParaRPr lang="zh-TW" altLang="en-US"/>
          </a:p>
        </p:txBody>
      </p:sp>
      <p:sp>
        <p:nvSpPr>
          <p:cNvPr id="10" name="投影片編號版面配置區 9"/>
          <p:cNvSpPr>
            <a:spLocks noGrp="1"/>
          </p:cNvSpPr>
          <p:nvPr>
            <p:ph type="sldNum" sz="quarter" idx="12"/>
          </p:nvPr>
        </p:nvSpPr>
        <p:spPr/>
        <p:txBody>
          <a:bodyPr/>
          <a:lstStyle>
            <a:extLst/>
          </a:lstStyle>
          <a:p>
            <a:fld id="{73DA0BB7-265A-403C-9275-D587AB510EDC}" type="slidenum">
              <a:rPr lang="zh-TW" altLang="en-US" smtClean="0"/>
              <a:t>‹#›</a:t>
            </a:fld>
            <a:endParaRPr lang="zh-TW" altLang="en-US"/>
          </a:p>
        </p:txBody>
      </p:sp>
      <p:sp>
        <p:nvSpPr>
          <p:cNvPr id="8" name="橢圓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5BBEAD13-0566-4C6C-97E7-55F17F24B09F}" type="datetimeFigureOut">
              <a:rPr lang="zh-TW" altLang="en-US" smtClean="0"/>
              <a:t>2014/4/16</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73DA0BB7-265A-403C-9275-D587AB510EDC}"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274639"/>
            <a:ext cx="1828800" cy="5851525"/>
          </a:xfrm>
        </p:spPr>
        <p:txBody>
          <a:bodyPr vert="eaVert"/>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1143000" y="274640"/>
            <a:ext cx="5562600" cy="5851525"/>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5BBEAD13-0566-4C6C-97E7-55F17F24B09F}" type="datetimeFigureOut">
              <a:rPr lang="zh-TW" altLang="en-US" smtClean="0"/>
              <a:t>2014/4/16</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73DA0BB7-265A-403C-9275-D587AB510EDC}"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5BBEAD13-0566-4C6C-97E7-55F17F24B09F}" type="datetimeFigureOut">
              <a:rPr lang="zh-TW" altLang="en-US" smtClean="0"/>
              <a:t>2014/4/16</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73DA0BB7-265A-403C-9275-D587AB510EDC}"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7" name="矩形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extLst/>
          </a:lstStyle>
          <a:p>
            <a:fld id="{5BBEAD13-0566-4C6C-97E7-55F17F24B09F}" type="datetimeFigureOut">
              <a:rPr lang="zh-TW" altLang="en-US" smtClean="0"/>
              <a:t>2014/4/16</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73DA0BB7-265A-403C-9275-D587AB510EDC}" type="slidenum">
              <a:rPr lang="zh-TW" altLang="en-US" smtClean="0"/>
              <a:t>‹#›</a:t>
            </a:fld>
            <a:endParaRPr lang="zh-TW" altLang="en-US"/>
          </a:p>
        </p:txBody>
      </p:sp>
      <p:sp>
        <p:nvSpPr>
          <p:cNvPr id="10" name="矩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5BBEAD13-0566-4C6C-97E7-55F17F24B09F}" type="datetimeFigureOut">
              <a:rPr lang="zh-TW" altLang="en-US" smtClean="0"/>
              <a:t>2014/4/16</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73DA0BB7-265A-403C-9275-D587AB510EDC}"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fld id="{5BBEAD13-0566-4C6C-97E7-55F17F24B09F}" type="datetimeFigureOut">
              <a:rPr lang="zh-TW" altLang="en-US" smtClean="0"/>
              <a:t>2014/4/16</a:t>
            </a:fld>
            <a:endParaRPr lang="zh-TW" altLang="en-US"/>
          </a:p>
        </p:txBody>
      </p:sp>
      <p:sp>
        <p:nvSpPr>
          <p:cNvPr id="8" name="頁尾版面配置區 7"/>
          <p:cNvSpPr>
            <a:spLocks noGrp="1"/>
          </p:cNvSpPr>
          <p:nvPr>
            <p:ph type="ftr" sz="quarter" idx="11"/>
          </p:nvPr>
        </p:nvSpPr>
        <p:spPr/>
        <p:txBody>
          <a:bodyPr/>
          <a:lstStyle>
            <a:extLst/>
          </a:lstStyle>
          <a:p>
            <a:endParaRPr lang="zh-TW" altLang="en-US"/>
          </a:p>
        </p:txBody>
      </p:sp>
      <p:sp>
        <p:nvSpPr>
          <p:cNvPr id="9" name="投影片編號版面配置區 8"/>
          <p:cNvSpPr>
            <a:spLocks noGrp="1"/>
          </p:cNvSpPr>
          <p:nvPr>
            <p:ph type="sldNum" sz="quarter" idx="12"/>
          </p:nvPr>
        </p:nvSpPr>
        <p:spPr/>
        <p:txBody>
          <a:bodyPr/>
          <a:lstStyle>
            <a:extLst/>
          </a:lstStyle>
          <a:p>
            <a:fld id="{73DA0BB7-265A-403C-9275-D587AB510EDC}"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nchor="ctr"/>
          <a:lstStyle>
            <a:extLst/>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extLst/>
          </a:lstStyle>
          <a:p>
            <a:fld id="{5BBEAD13-0566-4C6C-97E7-55F17F24B09F}" type="datetimeFigureOut">
              <a:rPr lang="zh-TW" altLang="en-US" smtClean="0"/>
              <a:t>2014/4/16</a:t>
            </a:fld>
            <a:endParaRPr lang="zh-TW" altLang="en-US"/>
          </a:p>
        </p:txBody>
      </p:sp>
      <p:sp>
        <p:nvSpPr>
          <p:cNvPr id="4" name="頁尾版面配置區 3"/>
          <p:cNvSpPr>
            <a:spLocks noGrp="1"/>
          </p:cNvSpPr>
          <p:nvPr>
            <p:ph type="ftr" sz="quarter" idx="11"/>
          </p:nvPr>
        </p:nvSpPr>
        <p:spPr/>
        <p:txBody>
          <a:bodyPr/>
          <a:lstStyle>
            <a:extLst/>
          </a:lstStyle>
          <a:p>
            <a:endParaRPr lang="zh-TW" altLang="en-US"/>
          </a:p>
        </p:txBody>
      </p:sp>
      <p:sp>
        <p:nvSpPr>
          <p:cNvPr id="5" name="投影片編號版面配置區 4"/>
          <p:cNvSpPr>
            <a:spLocks noGrp="1"/>
          </p:cNvSpPr>
          <p:nvPr>
            <p:ph type="sldNum" sz="quarter" idx="12"/>
          </p:nvPr>
        </p:nvSpPr>
        <p:spPr/>
        <p:txBody>
          <a:bodyPr/>
          <a:lstStyle>
            <a:extLst/>
          </a:lstStyle>
          <a:p>
            <a:fld id="{73DA0BB7-265A-403C-9275-D587AB510EDC}"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矩形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日期版面配置區 1"/>
          <p:cNvSpPr>
            <a:spLocks noGrp="1"/>
          </p:cNvSpPr>
          <p:nvPr>
            <p:ph type="dt" sz="half" idx="10"/>
          </p:nvPr>
        </p:nvSpPr>
        <p:spPr/>
        <p:txBody>
          <a:bodyPr/>
          <a:lstStyle>
            <a:extLst/>
          </a:lstStyle>
          <a:p>
            <a:fld id="{5BBEAD13-0566-4C6C-97E7-55F17F24B09F}" type="datetimeFigureOut">
              <a:rPr lang="zh-TW" altLang="en-US" smtClean="0"/>
              <a:t>2014/4/16</a:t>
            </a:fld>
            <a:endParaRPr lang="zh-TW" altLang="en-US"/>
          </a:p>
        </p:txBody>
      </p:sp>
      <p:sp>
        <p:nvSpPr>
          <p:cNvPr id="3" name="頁尾版面配置區 2"/>
          <p:cNvSpPr>
            <a:spLocks noGrp="1"/>
          </p:cNvSpPr>
          <p:nvPr>
            <p:ph type="ftr" sz="quarter" idx="11"/>
          </p:nvPr>
        </p:nvSpPr>
        <p:spPr/>
        <p:txBody>
          <a:bodyPr/>
          <a:lstStyle>
            <a:extLst/>
          </a:lstStyle>
          <a:p>
            <a:endParaRPr lang="zh-TW" altLang="en-US"/>
          </a:p>
        </p:txBody>
      </p:sp>
      <p:sp>
        <p:nvSpPr>
          <p:cNvPr id="4" name="投影片編號版面配置區 3"/>
          <p:cNvSpPr>
            <a:spLocks noGrp="1"/>
          </p:cNvSpPr>
          <p:nvPr>
            <p:ph type="sldNum" sz="quarter" idx="12"/>
          </p:nvPr>
        </p:nvSpPr>
        <p:spPr/>
        <p:txBody>
          <a:bodyPr/>
          <a:lstStyle>
            <a:extLst/>
          </a:lstStyle>
          <a:p>
            <a:fld id="{73DA0BB7-265A-403C-9275-D587AB510EDC}" type="slidenum">
              <a:rPr lang="zh-TW" altLang="en-US" smtClean="0"/>
              <a:t>‹#›</a:t>
            </a:fld>
            <a:endParaRPr lang="zh-TW" altLang="en-US"/>
          </a:p>
        </p:txBody>
      </p:sp>
      <p:sp>
        <p:nvSpPr>
          <p:cNvPr id="6" name="矩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5BBEAD13-0566-4C6C-97E7-55F17F24B09F}" type="datetimeFigureOut">
              <a:rPr lang="zh-TW" altLang="en-US" smtClean="0"/>
              <a:t>2014/4/16</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73DA0BB7-265A-403C-9275-D587AB510EDC}"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extLst/>
          </a:lstStyle>
          <a:p>
            <a:fld id="{5BBEAD13-0566-4C6C-97E7-55F17F24B09F}" type="datetimeFigureOut">
              <a:rPr lang="zh-TW" altLang="en-US" smtClean="0"/>
              <a:t>2014/4/16</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73DA0BB7-265A-403C-9275-D587AB510EDC}" type="slidenum">
              <a:rPr lang="zh-TW" altLang="en-US" smtClean="0"/>
              <a:t>‹#›</a:t>
            </a:fld>
            <a:endParaRPr lang="zh-TW" altLang="en-US"/>
          </a:p>
        </p:txBody>
      </p:sp>
      <p:sp>
        <p:nvSpPr>
          <p:cNvPr id="8" name="矩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圖片版面配置區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zh-TW" altLang="en-US" smtClean="0"/>
              <a:t>按一下圖示以新增圖片</a:t>
            </a:r>
            <a:endParaRPr kumimoji="0" lang="en-US" dirty="0"/>
          </a:p>
        </p:txBody>
      </p:sp>
      <p:sp>
        <p:nvSpPr>
          <p:cNvPr id="9" name="流程圖: 程序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流程圖: 程序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文字版面配置區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圓形圖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甜甜圈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矩形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標題版面配置區 4"/>
          <p:cNvSpPr>
            <a:spLocks noGrp="1"/>
          </p:cNvSpPr>
          <p:nvPr>
            <p:ph type="title"/>
          </p:nvPr>
        </p:nvSpPr>
        <p:spPr>
          <a:xfrm>
            <a:off x="1435608" y="274638"/>
            <a:ext cx="7498080" cy="1143000"/>
          </a:xfrm>
          <a:prstGeom prst="rect">
            <a:avLst/>
          </a:prstGeom>
        </p:spPr>
        <p:txBody>
          <a:bodyPr anchor="ctr">
            <a:normAutofit/>
          </a:bodyPr>
          <a:lstStyle>
            <a:extLst/>
          </a:lstStyle>
          <a:p>
            <a:r>
              <a:rPr kumimoji="0" lang="zh-TW" altLang="en-US" smtClean="0"/>
              <a:t>按一下以編輯母片標題樣式</a:t>
            </a:r>
            <a:endParaRPr kumimoji="0" lang="en-US"/>
          </a:p>
        </p:txBody>
      </p:sp>
      <p:sp>
        <p:nvSpPr>
          <p:cNvPr id="9" name="文字版面配置區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24" name="日期版面配置區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BEAD13-0566-4C6C-97E7-55F17F24B09F}" type="datetimeFigureOut">
              <a:rPr lang="zh-TW" altLang="en-US" smtClean="0"/>
              <a:t>2014/4/16</a:t>
            </a:fld>
            <a:endParaRPr lang="zh-TW" altLang="en-US"/>
          </a:p>
        </p:txBody>
      </p:sp>
      <p:sp>
        <p:nvSpPr>
          <p:cNvPr id="10" name="頁尾版面配置區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zh-TW" altLang="en-US"/>
          </a:p>
        </p:txBody>
      </p:sp>
      <p:sp>
        <p:nvSpPr>
          <p:cNvPr id="22" name="投影片編號版面配置區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3DA0BB7-265A-403C-9275-D587AB510EDC}" type="slidenum">
              <a:rPr lang="zh-TW" altLang="en-US" smtClean="0"/>
              <a:t>‹#›</a:t>
            </a:fld>
            <a:endParaRPr lang="zh-TW" altLang="en-US"/>
          </a:p>
        </p:txBody>
      </p:sp>
      <p:sp>
        <p:nvSpPr>
          <p:cNvPr id="15" name="矩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zh.wikipedia.org/wiki/%E9%9A%90%E9%A9%AC%E5%B0%94%E5%8F%AF%E5%A4%AB%E6%A8%A1%E5%9E%8B"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3.bp.blogspot.com/_txFWHHNYMJQ/THyADzbutYI/AAAAAAAAAf8/TAXL7lySrko/s1600/Picture+8.pn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bime.ntu.edu.tw/~ttlin/course01/lecture_notes/c1lecture_note04.htm"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683568" y="1412776"/>
            <a:ext cx="8460432" cy="1077218"/>
          </a:xfrm>
          <a:prstGeom prst="rect">
            <a:avLst/>
          </a:prstGeom>
        </p:spPr>
        <p:txBody>
          <a:bodyPr wrap="square">
            <a:spAutoFit/>
          </a:bodyPr>
          <a:lstStyle/>
          <a:p>
            <a:pPr algn="ctr"/>
            <a:r>
              <a:rPr lang="en-US" altLang="zh-TW" sz="3200" dirty="0"/>
              <a:t>A Filter Based Post-OCR </a:t>
            </a:r>
            <a:endParaRPr lang="en-US" altLang="zh-TW" sz="3200" dirty="0" smtClean="0"/>
          </a:p>
          <a:p>
            <a:pPr algn="ctr"/>
            <a:r>
              <a:rPr lang="en-US" altLang="zh-TW" sz="3200" dirty="0" smtClean="0"/>
              <a:t>Accuracy </a:t>
            </a:r>
            <a:r>
              <a:rPr lang="en-US" altLang="zh-TW" sz="3200" dirty="0"/>
              <a:t>Boost System</a:t>
            </a:r>
            <a:endParaRPr lang="zh-TW" altLang="en-US" sz="3200" dirty="0"/>
          </a:p>
        </p:txBody>
      </p:sp>
      <p:sp>
        <p:nvSpPr>
          <p:cNvPr id="6" name="矩形 5"/>
          <p:cNvSpPr/>
          <p:nvPr/>
        </p:nvSpPr>
        <p:spPr>
          <a:xfrm>
            <a:off x="1936014" y="4005064"/>
            <a:ext cx="1679499" cy="338554"/>
          </a:xfrm>
          <a:prstGeom prst="rect">
            <a:avLst/>
          </a:prstGeom>
        </p:spPr>
        <p:txBody>
          <a:bodyPr wrap="none">
            <a:spAutoFit/>
          </a:bodyPr>
          <a:lstStyle/>
          <a:p>
            <a:pPr algn="ctr"/>
            <a:r>
              <a:rPr lang="nl-NL" altLang="zh-TW" sz="1600" dirty="0">
                <a:solidFill>
                  <a:schemeClr val="tx2"/>
                </a:solidFill>
              </a:rPr>
              <a:t>Eugene Borovikov</a:t>
            </a:r>
          </a:p>
        </p:txBody>
      </p:sp>
      <p:sp>
        <p:nvSpPr>
          <p:cNvPr id="7" name="矩形 6"/>
          <p:cNvSpPr/>
          <p:nvPr/>
        </p:nvSpPr>
        <p:spPr>
          <a:xfrm>
            <a:off x="4535196" y="4005064"/>
            <a:ext cx="1157175" cy="338554"/>
          </a:xfrm>
          <a:prstGeom prst="rect">
            <a:avLst/>
          </a:prstGeom>
        </p:spPr>
        <p:txBody>
          <a:bodyPr wrap="none">
            <a:spAutoFit/>
          </a:bodyPr>
          <a:lstStyle/>
          <a:p>
            <a:pPr algn="ctr"/>
            <a:r>
              <a:rPr lang="nl-NL" altLang="zh-TW" sz="1600" dirty="0">
                <a:solidFill>
                  <a:schemeClr val="tx2"/>
                </a:solidFill>
              </a:rPr>
              <a:t>Ilya Zavorin</a:t>
            </a:r>
          </a:p>
        </p:txBody>
      </p:sp>
      <p:sp>
        <p:nvSpPr>
          <p:cNvPr id="8" name="矩形 7"/>
          <p:cNvSpPr/>
          <p:nvPr/>
        </p:nvSpPr>
        <p:spPr>
          <a:xfrm>
            <a:off x="6836590" y="4005064"/>
            <a:ext cx="1205907" cy="338554"/>
          </a:xfrm>
          <a:prstGeom prst="rect">
            <a:avLst/>
          </a:prstGeom>
        </p:spPr>
        <p:txBody>
          <a:bodyPr wrap="none">
            <a:spAutoFit/>
          </a:bodyPr>
          <a:lstStyle/>
          <a:p>
            <a:pPr algn="ctr"/>
            <a:r>
              <a:rPr lang="nl-NL" altLang="zh-TW" sz="1600" dirty="0">
                <a:solidFill>
                  <a:schemeClr val="tx2"/>
                </a:solidFill>
              </a:rPr>
              <a:t>Mark Turner</a:t>
            </a:r>
          </a:p>
        </p:txBody>
      </p:sp>
      <p:sp>
        <p:nvSpPr>
          <p:cNvPr id="9" name="矩形 8"/>
          <p:cNvSpPr/>
          <p:nvPr/>
        </p:nvSpPr>
        <p:spPr>
          <a:xfrm>
            <a:off x="2743917" y="4581128"/>
            <a:ext cx="4572000" cy="276999"/>
          </a:xfrm>
          <a:prstGeom prst="rect">
            <a:avLst/>
          </a:prstGeom>
        </p:spPr>
        <p:txBody>
          <a:bodyPr>
            <a:spAutoFit/>
          </a:bodyPr>
          <a:lstStyle/>
          <a:p>
            <a:pPr marL="0" lvl="1" algn="ctr"/>
            <a:r>
              <a:rPr lang="en-US" altLang="zh-TW" sz="1200" dirty="0">
                <a:solidFill>
                  <a:schemeClr val="tx2"/>
                </a:solidFill>
              </a:rPr>
              <a:t>CACI International </a:t>
            </a:r>
            <a:r>
              <a:rPr lang="en-US" altLang="zh-TW" sz="1200" dirty="0" err="1" smtClean="0">
                <a:solidFill>
                  <a:schemeClr val="tx2"/>
                </a:solidFill>
              </a:rPr>
              <a:t>Inc</a:t>
            </a:r>
            <a:r>
              <a:rPr lang="en-US" altLang="zh-TW" sz="1200" dirty="0" smtClean="0">
                <a:solidFill>
                  <a:schemeClr val="tx2"/>
                </a:solidFill>
              </a:rPr>
              <a:t>,</a:t>
            </a:r>
            <a:r>
              <a:rPr lang="zh-TW" altLang="en-US" sz="1200" dirty="0" smtClean="0">
                <a:solidFill>
                  <a:schemeClr val="tx2"/>
                </a:solidFill>
              </a:rPr>
              <a:t> </a:t>
            </a:r>
            <a:r>
              <a:rPr lang="en-US" altLang="zh-TW" sz="1200" dirty="0" smtClean="0">
                <a:solidFill>
                  <a:schemeClr val="tx2"/>
                </a:solidFill>
              </a:rPr>
              <a:t>Lanham</a:t>
            </a:r>
            <a:endParaRPr lang="en-US" altLang="zh-TW" sz="1200" dirty="0">
              <a:solidFill>
                <a:schemeClr val="tx2"/>
              </a:solidFill>
            </a:endParaRPr>
          </a:p>
        </p:txBody>
      </p:sp>
      <p:sp>
        <p:nvSpPr>
          <p:cNvPr id="10" name="矩形 9"/>
          <p:cNvSpPr/>
          <p:nvPr/>
        </p:nvSpPr>
        <p:spPr>
          <a:xfrm>
            <a:off x="2165736" y="5805264"/>
            <a:ext cx="5728363" cy="369332"/>
          </a:xfrm>
          <a:prstGeom prst="rect">
            <a:avLst/>
          </a:prstGeom>
        </p:spPr>
        <p:txBody>
          <a:bodyPr wrap="none">
            <a:spAutoFit/>
          </a:bodyPr>
          <a:lstStyle/>
          <a:p>
            <a:pPr algn="ctr"/>
            <a:r>
              <a:rPr lang="de-DE" altLang="zh-TW" b="1" dirty="0"/>
              <a:t>HDP’04, November 12, 2004, Washington, DC, USA.</a:t>
            </a:r>
            <a:endParaRPr lang="zh-TW" altLang="en-US" b="1" dirty="0"/>
          </a:p>
        </p:txBody>
      </p:sp>
    </p:spTree>
    <p:extLst>
      <p:ext uri="{BB962C8B-B14F-4D97-AF65-F5344CB8AC3E}">
        <p14:creationId xmlns:p14="http://schemas.microsoft.com/office/powerpoint/2010/main" val="19314370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sz="4400" dirty="0" smtClean="0"/>
              <a:t>APPROACH(cont.)</a:t>
            </a:r>
            <a:br>
              <a:rPr lang="en-US" altLang="zh-TW" sz="4400" dirty="0" smtClean="0"/>
            </a:br>
            <a:r>
              <a:rPr lang="en-US" altLang="zh-TW" sz="1600" dirty="0">
                <a:solidFill>
                  <a:srgbClr val="4F271C">
                    <a:satMod val="130000"/>
                  </a:srgbClr>
                </a:solidFill>
              </a:rPr>
              <a:t>(</a:t>
            </a:r>
            <a:r>
              <a:rPr lang="en-US" altLang="zh-TW" sz="1600" dirty="0">
                <a:solidFill>
                  <a:prstClr val="black"/>
                </a:solidFill>
              </a:rPr>
              <a:t>PROPOSED</a:t>
            </a:r>
            <a:r>
              <a:rPr lang="en-US" altLang="zh-TW" sz="1600" dirty="0">
                <a:solidFill>
                  <a:srgbClr val="4F271C">
                    <a:satMod val="130000"/>
                  </a:srgbClr>
                </a:solidFill>
              </a:rPr>
              <a:t>)</a:t>
            </a:r>
            <a:endParaRPr lang="zh-TW" altLang="en-US" sz="1600" dirty="0"/>
          </a:p>
        </p:txBody>
      </p:sp>
      <p:sp>
        <p:nvSpPr>
          <p:cNvPr id="3" name="內容版面配置區 2"/>
          <p:cNvSpPr>
            <a:spLocks noGrp="1"/>
          </p:cNvSpPr>
          <p:nvPr>
            <p:ph idx="1"/>
          </p:nvPr>
        </p:nvSpPr>
        <p:spPr/>
        <p:txBody>
          <a:bodyPr>
            <a:normAutofit/>
          </a:bodyPr>
          <a:lstStyle/>
          <a:p>
            <a:r>
              <a:rPr lang="en-US" altLang="zh-TW" sz="2400" dirty="0" smtClean="0"/>
              <a:t>Advantages</a:t>
            </a:r>
          </a:p>
          <a:p>
            <a:pPr lvl="1"/>
            <a:r>
              <a:rPr lang="en-US" altLang="zh-TW" sz="2000" dirty="0"/>
              <a:t>First, it </a:t>
            </a:r>
            <a:r>
              <a:rPr lang="en-US" altLang="zh-TW" sz="2000" dirty="0" smtClean="0"/>
              <a:t>can </a:t>
            </a:r>
            <a:r>
              <a:rPr lang="en-US" altLang="zh-TW" sz="2000" dirty="0"/>
              <a:t>be applied without modiﬁcations to </a:t>
            </a:r>
            <a:r>
              <a:rPr lang="en-US" altLang="zh-TW" sz="2000" dirty="0" smtClean="0"/>
              <a:t>languages</a:t>
            </a:r>
          </a:p>
          <a:p>
            <a:pPr lvl="1"/>
            <a:endParaRPr lang="en-US" altLang="zh-TW" sz="2000" dirty="0" smtClean="0"/>
          </a:p>
          <a:p>
            <a:pPr lvl="1"/>
            <a:r>
              <a:rPr lang="en-US" altLang="zh-TW" sz="2000" dirty="0"/>
              <a:t>Second, it is implemented in the well-developed framework of Hidden Markov Models (HMMs) </a:t>
            </a:r>
            <a:endParaRPr lang="en-US" altLang="zh-TW" sz="2000" dirty="0" smtClean="0"/>
          </a:p>
          <a:p>
            <a:pPr lvl="1"/>
            <a:endParaRPr lang="en-US" altLang="zh-TW" sz="2000" dirty="0" smtClean="0"/>
          </a:p>
          <a:p>
            <a:pPr lvl="1"/>
            <a:r>
              <a:rPr lang="en-US" altLang="zh-TW" sz="2000" dirty="0"/>
              <a:t>Third</a:t>
            </a:r>
            <a:r>
              <a:rPr lang="en-US" altLang="zh-TW" sz="2000" dirty="0" smtClean="0"/>
              <a:t>,</a:t>
            </a:r>
            <a:r>
              <a:rPr lang="zh-TW" altLang="en-US" sz="2000" dirty="0" smtClean="0"/>
              <a:t> </a:t>
            </a:r>
            <a:r>
              <a:rPr lang="en-US" altLang="zh-TW" sz="2000" dirty="0" smtClean="0"/>
              <a:t>while </a:t>
            </a:r>
            <a:r>
              <a:rPr lang="en-US" altLang="zh-TW" sz="2000" dirty="0"/>
              <a:t>incorporating some word-level information, the resulting models are signiﬁcantly smaller than those that would be generated by the typical word-level approach. </a:t>
            </a:r>
            <a:endParaRPr lang="en-US" altLang="zh-TW" sz="2000" dirty="0" smtClean="0"/>
          </a:p>
          <a:p>
            <a:pPr lvl="1"/>
            <a:endParaRPr lang="zh-TW" altLang="en-US" sz="2000" dirty="0"/>
          </a:p>
        </p:txBody>
      </p:sp>
    </p:spTree>
    <p:extLst>
      <p:ext uri="{BB962C8B-B14F-4D97-AF65-F5344CB8AC3E}">
        <p14:creationId xmlns:p14="http://schemas.microsoft.com/office/powerpoint/2010/main" val="11575725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sz="4000" dirty="0"/>
              <a:t>HMM BASED POST-OCR </a:t>
            </a:r>
            <a:r>
              <a:rPr lang="en-US" altLang="zh-TW" sz="4000" dirty="0" smtClean="0"/>
              <a:t>FILTER</a:t>
            </a:r>
            <a:br>
              <a:rPr lang="en-US" altLang="zh-TW" sz="4000" dirty="0" smtClean="0"/>
            </a:br>
            <a:r>
              <a:rPr lang="en-US" altLang="zh-TW" sz="2200" dirty="0" smtClean="0"/>
              <a:t>(Modeling </a:t>
            </a:r>
            <a:r>
              <a:rPr lang="en-US" altLang="zh-TW" sz="2200" dirty="0"/>
              <a:t>OCR error </a:t>
            </a:r>
            <a:r>
              <a:rPr lang="en-US" altLang="zh-TW" sz="2200" dirty="0" smtClean="0"/>
              <a:t>generation)</a:t>
            </a:r>
            <a:endParaRPr lang="zh-TW" altLang="en-US" sz="4000" dirty="0"/>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p:txBody>
              <a:bodyPr/>
              <a:lstStyle/>
              <a:p>
                <a:r>
                  <a:rPr lang="en-US" altLang="zh-TW" dirty="0" smtClean="0"/>
                  <a:t>Modeling OCR </a:t>
                </a:r>
                <a:r>
                  <a:rPr lang="en-US" altLang="zh-TW" dirty="0"/>
                  <a:t>error </a:t>
                </a:r>
                <a:r>
                  <a:rPr lang="en-US" altLang="zh-TW" dirty="0" smtClean="0"/>
                  <a:t>generation</a:t>
                </a:r>
              </a:p>
              <a:p>
                <a:pPr lvl="1"/>
                <a:r>
                  <a:rPr lang="en-US" altLang="zh-TW" dirty="0"/>
                  <a:t>In order to correct OCR errors, we create a probabilistic model of the process of error generation. </a:t>
                </a:r>
                <a:endParaRPr lang="en-US" altLang="zh-TW" dirty="0" smtClean="0"/>
              </a:p>
              <a:p>
                <a:pPr lvl="1"/>
                <a:r>
                  <a:rPr lang="en-US" altLang="zh-TW" sz="2400" dirty="0" smtClean="0"/>
                  <a:t>dictionary </a:t>
                </a:r>
                <a:r>
                  <a:rPr lang="en-US" altLang="zh-TW" sz="2400" dirty="0"/>
                  <a:t>(or known) characters </a:t>
                </a:r>
                <a14:m>
                  <m:oMath xmlns:m="http://schemas.openxmlformats.org/officeDocument/2006/math">
                    <m:sSub>
                      <m:sSubPr>
                        <m:ctrlPr>
                          <a:rPr lang="en-US" altLang="zh-TW" sz="2400" i="1" smtClean="0">
                            <a:latin typeface="Cambria Math"/>
                          </a:rPr>
                        </m:ctrlPr>
                      </m:sSubPr>
                      <m:e>
                        <m:r>
                          <a:rPr lang="en-US" altLang="zh-TW" sz="2400" b="0" i="1" smtClean="0">
                            <a:latin typeface="Cambria Math"/>
                          </a:rPr>
                          <m:t>𝐴</m:t>
                        </m:r>
                      </m:e>
                      <m:sub>
                        <m:r>
                          <m:rPr>
                            <m:nor/>
                          </m:rPr>
                          <a:rPr lang="en-US" altLang="zh-TW" sz="2400" dirty="0"/>
                          <m:t>Λ</m:t>
                        </m:r>
                      </m:sub>
                    </m:sSub>
                    <m:r>
                      <a:rPr lang="en-US" altLang="zh-TW" sz="2400" b="0" i="1" smtClean="0">
                        <a:latin typeface="Cambria Math"/>
                      </a:rPr>
                      <m:t> </m:t>
                    </m:r>
                  </m:oMath>
                </a14:m>
                <a:r>
                  <a:rPr lang="en-US" altLang="zh-TW" sz="2400" dirty="0"/>
                  <a:t>= {</a:t>
                </a:r>
                <a14:m>
                  <m:oMath xmlns:m="http://schemas.openxmlformats.org/officeDocument/2006/math">
                    <m:sSub>
                      <m:sSubPr>
                        <m:ctrlPr>
                          <a:rPr lang="en-US" altLang="zh-TW" sz="2400" i="1" smtClean="0">
                            <a:latin typeface="Cambria Math"/>
                          </a:rPr>
                        </m:ctrlPr>
                      </m:sSubPr>
                      <m:e>
                        <m:r>
                          <a:rPr lang="en-US" altLang="zh-TW" sz="2400" b="0" i="1" smtClean="0">
                            <a:latin typeface="Cambria Math"/>
                          </a:rPr>
                          <m:t>𝑐</m:t>
                        </m:r>
                      </m:e>
                      <m:sub>
                        <m:r>
                          <a:rPr lang="en-US" altLang="zh-TW" sz="2400" b="0" i="1" smtClean="0">
                            <a:latin typeface="Cambria Math"/>
                          </a:rPr>
                          <m:t>1</m:t>
                        </m:r>
                      </m:sub>
                    </m:sSub>
                  </m:oMath>
                </a14:m>
                <a:r>
                  <a:rPr lang="en-US" altLang="zh-TW" sz="2400" dirty="0" smtClean="0"/>
                  <a:t>, </a:t>
                </a:r>
                <a:r>
                  <a:rPr lang="en-US" altLang="zh-TW" sz="2400" dirty="0"/>
                  <a:t>. . . , </a:t>
                </a:r>
                <a14:m>
                  <m:oMath xmlns:m="http://schemas.openxmlformats.org/officeDocument/2006/math">
                    <m:sSub>
                      <m:sSubPr>
                        <m:ctrlPr>
                          <a:rPr lang="en-US" altLang="zh-TW" sz="2400" i="1">
                            <a:latin typeface="Cambria Math"/>
                          </a:rPr>
                        </m:ctrlPr>
                      </m:sSubPr>
                      <m:e>
                        <m:r>
                          <a:rPr lang="en-US" altLang="zh-TW" sz="2400" i="1">
                            <a:latin typeface="Cambria Math"/>
                          </a:rPr>
                          <m:t>𝑐</m:t>
                        </m:r>
                      </m:e>
                      <m:sub>
                        <m:r>
                          <a:rPr lang="en-US" altLang="zh-TW" sz="2400" b="0" i="1" smtClean="0">
                            <a:latin typeface="Cambria Math"/>
                          </a:rPr>
                          <m:t>𝑁</m:t>
                        </m:r>
                      </m:sub>
                    </m:sSub>
                  </m:oMath>
                </a14:m>
                <a:r>
                  <a:rPr lang="en-US" altLang="zh-TW" sz="2400" dirty="0" smtClean="0"/>
                  <a:t>}</a:t>
                </a:r>
                <a:endParaRPr lang="en-US" altLang="zh-TW" sz="2400" dirty="0"/>
              </a:p>
              <a:p>
                <a:pPr lvl="1"/>
                <a:r>
                  <a:rPr lang="en-US" altLang="zh-TW" sz="2400" dirty="0" smtClean="0"/>
                  <a:t>OCR </a:t>
                </a:r>
                <a:r>
                  <a:rPr lang="en-US" altLang="zh-TW" sz="2400" dirty="0"/>
                  <a:t>(or observed) characters </a:t>
                </a:r>
                <a14:m>
                  <m:oMath xmlns:m="http://schemas.openxmlformats.org/officeDocument/2006/math">
                    <m:sSub>
                      <m:sSubPr>
                        <m:ctrlPr>
                          <a:rPr lang="en-US" altLang="zh-TW" sz="2400" i="1" smtClean="0">
                            <a:latin typeface="Cambria Math"/>
                          </a:rPr>
                        </m:ctrlPr>
                      </m:sSubPr>
                      <m:e>
                        <m:r>
                          <a:rPr lang="en-US" altLang="zh-TW" sz="2400" b="0" i="1" smtClean="0">
                            <a:latin typeface="Cambria Math"/>
                          </a:rPr>
                          <m:t>𝐴</m:t>
                        </m:r>
                      </m:e>
                      <m:sub>
                        <m:r>
                          <m:rPr>
                            <m:nor/>
                          </m:rPr>
                          <a:rPr lang="en-US" altLang="zh-TW" sz="2400" dirty="0"/>
                          <m:t>Ω</m:t>
                        </m:r>
                      </m:sub>
                    </m:sSub>
                  </m:oMath>
                </a14:m>
                <a:r>
                  <a:rPr lang="en-US" altLang="zh-TW" sz="2400" dirty="0" smtClean="0"/>
                  <a:t> = {</a:t>
                </a:r>
                <a14:m>
                  <m:oMath xmlns:m="http://schemas.openxmlformats.org/officeDocument/2006/math">
                    <m:sSub>
                      <m:sSubPr>
                        <m:ctrlPr>
                          <a:rPr lang="en-US" altLang="zh-TW" sz="2400" i="1">
                            <a:latin typeface="Cambria Math"/>
                          </a:rPr>
                        </m:ctrlPr>
                      </m:sSubPr>
                      <m:e>
                        <m:r>
                          <a:rPr lang="en-US" altLang="zh-TW" sz="2400" b="0" i="1" smtClean="0">
                            <a:latin typeface="Cambria Math"/>
                          </a:rPr>
                          <m:t>𝑜</m:t>
                        </m:r>
                      </m:e>
                      <m:sub>
                        <m:r>
                          <a:rPr lang="en-US" altLang="zh-TW" sz="2400" i="1">
                            <a:latin typeface="Cambria Math"/>
                          </a:rPr>
                          <m:t>1</m:t>
                        </m:r>
                      </m:sub>
                    </m:sSub>
                  </m:oMath>
                </a14:m>
                <a:r>
                  <a:rPr lang="en-US" altLang="zh-TW" sz="2400" dirty="0" smtClean="0"/>
                  <a:t>, </a:t>
                </a:r>
                <a:r>
                  <a:rPr lang="en-US" altLang="zh-TW" sz="2400" dirty="0"/>
                  <a:t>. . . , </a:t>
                </a:r>
                <a14:m>
                  <m:oMath xmlns:m="http://schemas.openxmlformats.org/officeDocument/2006/math">
                    <m:sSub>
                      <m:sSubPr>
                        <m:ctrlPr>
                          <a:rPr lang="en-US" altLang="zh-TW" sz="2400" i="1">
                            <a:latin typeface="Cambria Math"/>
                          </a:rPr>
                        </m:ctrlPr>
                      </m:sSubPr>
                      <m:e>
                        <m:r>
                          <a:rPr lang="en-US" altLang="zh-TW" sz="2400" b="0" i="1" smtClean="0">
                            <a:latin typeface="Cambria Math"/>
                          </a:rPr>
                          <m:t>𝑜</m:t>
                        </m:r>
                      </m:e>
                      <m:sub>
                        <m:r>
                          <a:rPr lang="en-US" altLang="zh-TW" sz="2400" b="0" i="1" smtClean="0">
                            <a:latin typeface="Cambria Math"/>
                          </a:rPr>
                          <m:t>𝑀</m:t>
                        </m:r>
                      </m:sub>
                    </m:sSub>
                  </m:oMath>
                </a14:m>
                <a:r>
                  <a:rPr lang="en-US" altLang="zh-TW" sz="2400" dirty="0" smtClean="0"/>
                  <a:t>}</a:t>
                </a:r>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blipFill rotWithShape="1">
                <a:blip r:embed="rId3"/>
                <a:stretch>
                  <a:fillRect t="-1652"/>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29809915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sz="4000" dirty="0">
                <a:solidFill>
                  <a:srgbClr val="4F271C">
                    <a:satMod val="130000"/>
                  </a:srgbClr>
                </a:solidFill>
              </a:rPr>
              <a:t>HMM BASED POST-OCR FILTER</a:t>
            </a:r>
            <a:br>
              <a:rPr lang="en-US" altLang="zh-TW" sz="4000" dirty="0">
                <a:solidFill>
                  <a:srgbClr val="4F271C">
                    <a:satMod val="130000"/>
                  </a:srgbClr>
                </a:solidFill>
              </a:rPr>
            </a:br>
            <a:r>
              <a:rPr lang="en-US" altLang="zh-TW" sz="2200" dirty="0">
                <a:solidFill>
                  <a:srgbClr val="4F271C">
                    <a:satMod val="130000"/>
                  </a:srgbClr>
                </a:solidFill>
              </a:rPr>
              <a:t>(Modeling OCR error generation</a:t>
            </a:r>
            <a:r>
              <a:rPr lang="en-US" altLang="zh-TW" sz="2200" dirty="0" smtClean="0">
                <a:solidFill>
                  <a:srgbClr val="4F271C">
                    <a:satMod val="130000"/>
                  </a:srgbClr>
                </a:solidFill>
              </a:rPr>
              <a:t>)(cont</a:t>
            </a:r>
            <a:r>
              <a:rPr lang="en-US" altLang="zh-TW" sz="2200" dirty="0">
                <a:solidFill>
                  <a:srgbClr val="4F271C">
                    <a:satMod val="130000"/>
                  </a:srgbClr>
                </a:solidFill>
              </a:rPr>
              <a:t>.</a:t>
            </a:r>
            <a:r>
              <a:rPr lang="en-US" altLang="zh-TW" sz="2200" dirty="0" smtClean="0">
                <a:solidFill>
                  <a:srgbClr val="4F271C">
                    <a:satMod val="130000"/>
                  </a:srgbClr>
                </a:solidFill>
              </a:rPr>
              <a:t>)</a:t>
            </a:r>
            <a:endParaRPr lang="zh-TW" altLang="en-US" sz="2000" dirty="0"/>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p:txBody>
              <a:bodyPr/>
              <a:lstStyle/>
              <a:p>
                <a:pPr marL="365760" lvl="1" indent="-283464">
                  <a:spcBef>
                    <a:spcPts val="600"/>
                  </a:spcBef>
                  <a:buSzPct val="80000"/>
                  <a:buFont typeface="Wingdings 2"/>
                  <a:buChar char=""/>
                </a:pPr>
                <a:r>
                  <a:rPr lang="en-US" altLang="zh-TW" sz="2400" dirty="0" smtClean="0"/>
                  <a:t>In the first layer, a word is generated as a sequence C =</a:t>
                </a:r>
                <a:r>
                  <a:rPr lang="zh-TW" altLang="en-US" sz="2400" dirty="0" smtClean="0"/>
                  <a:t> </a:t>
                </a:r>
                <a:r>
                  <a:rPr lang="en-US" altLang="zh-TW" sz="2400" dirty="0"/>
                  <a:t>{</a:t>
                </a:r>
                <a14:m>
                  <m:oMath xmlns:m="http://schemas.openxmlformats.org/officeDocument/2006/math">
                    <m:sSub>
                      <m:sSubPr>
                        <m:ctrlPr>
                          <a:rPr lang="en-US" altLang="zh-TW" sz="2400" i="1">
                            <a:latin typeface="Cambria Math"/>
                          </a:rPr>
                        </m:ctrlPr>
                      </m:sSubPr>
                      <m:e>
                        <m:r>
                          <a:rPr lang="en-US" altLang="zh-TW" sz="2400" i="1">
                            <a:latin typeface="Cambria Math"/>
                          </a:rPr>
                          <m:t>𝑐</m:t>
                        </m:r>
                      </m:e>
                      <m:sub>
                        <m:r>
                          <a:rPr lang="en-US" altLang="zh-TW" sz="2400" i="1">
                            <a:latin typeface="Cambria Math"/>
                          </a:rPr>
                          <m:t>1</m:t>
                        </m:r>
                      </m:sub>
                    </m:sSub>
                  </m:oMath>
                </a14:m>
                <a:r>
                  <a:rPr lang="en-US" altLang="zh-TW" sz="2400" dirty="0"/>
                  <a:t>, . . . , </a:t>
                </a:r>
                <a14:m>
                  <m:oMath xmlns:m="http://schemas.openxmlformats.org/officeDocument/2006/math">
                    <m:sSub>
                      <m:sSubPr>
                        <m:ctrlPr>
                          <a:rPr lang="en-US" altLang="zh-TW" sz="2400" i="1">
                            <a:latin typeface="Cambria Math"/>
                          </a:rPr>
                        </m:ctrlPr>
                      </m:sSubPr>
                      <m:e>
                        <m:r>
                          <a:rPr lang="en-US" altLang="zh-TW" sz="2400" i="1">
                            <a:latin typeface="Cambria Math"/>
                          </a:rPr>
                          <m:t>𝑐</m:t>
                        </m:r>
                      </m:e>
                      <m:sub>
                        <m:r>
                          <a:rPr lang="en-US" altLang="zh-TW" sz="2400" b="0" i="1" smtClean="0">
                            <a:latin typeface="Cambria Math"/>
                          </a:rPr>
                          <m:t>𝐿</m:t>
                        </m:r>
                      </m:sub>
                    </m:sSub>
                  </m:oMath>
                </a14:m>
                <a:r>
                  <a:rPr lang="en-US" altLang="zh-TW" sz="2400" dirty="0"/>
                  <a:t>}</a:t>
                </a:r>
                <a:r>
                  <a:rPr lang="zh-TW" altLang="en-US" sz="2400" dirty="0"/>
                  <a:t> </a:t>
                </a:r>
                <a:r>
                  <a:rPr lang="en-US" altLang="zh-TW" sz="2400" dirty="0" smtClean="0"/>
                  <a:t>of dictionary</a:t>
                </a:r>
                <a:r>
                  <a:rPr lang="zh-TW" altLang="en-US" sz="2400" dirty="0" smtClean="0"/>
                  <a:t> </a:t>
                </a:r>
                <a:r>
                  <a:rPr lang="en-US" altLang="zh-TW" sz="2400" dirty="0" smtClean="0"/>
                  <a:t>characters </a:t>
                </a:r>
                <a14:m>
                  <m:oMath xmlns:m="http://schemas.openxmlformats.org/officeDocument/2006/math">
                    <m:sSub>
                      <m:sSubPr>
                        <m:ctrlPr>
                          <a:rPr lang="en-US" altLang="zh-TW" sz="2400" i="1" smtClean="0">
                            <a:latin typeface="Cambria Math"/>
                          </a:rPr>
                        </m:ctrlPr>
                      </m:sSubPr>
                      <m:e>
                        <m:r>
                          <a:rPr lang="en-US" altLang="zh-TW" sz="2400" b="0" i="1" smtClean="0">
                            <a:latin typeface="Cambria Math"/>
                          </a:rPr>
                          <m:t>𝑐</m:t>
                        </m:r>
                      </m:e>
                      <m:sub>
                        <m:r>
                          <a:rPr lang="en-US" altLang="zh-TW" sz="2400" b="0" i="1" smtClean="0">
                            <a:latin typeface="Cambria Math"/>
                          </a:rPr>
                          <m:t>𝑗</m:t>
                        </m:r>
                      </m:sub>
                    </m:sSub>
                  </m:oMath>
                </a14:m>
                <a:r>
                  <a:rPr lang="en-US" altLang="zh-TW" sz="2400" dirty="0" smtClean="0"/>
                  <a:t>∈ </a:t>
                </a:r>
                <a14:m>
                  <m:oMath xmlns:m="http://schemas.openxmlformats.org/officeDocument/2006/math">
                    <m:sSub>
                      <m:sSubPr>
                        <m:ctrlPr>
                          <a:rPr lang="en-US" altLang="zh-TW" sz="2400" i="1">
                            <a:latin typeface="Cambria Math"/>
                          </a:rPr>
                        </m:ctrlPr>
                      </m:sSubPr>
                      <m:e>
                        <m:r>
                          <a:rPr lang="en-US" altLang="zh-TW" sz="2400" i="1">
                            <a:latin typeface="Cambria Math"/>
                          </a:rPr>
                          <m:t>𝐴</m:t>
                        </m:r>
                      </m:e>
                      <m:sub>
                        <m:r>
                          <m:rPr>
                            <m:nor/>
                          </m:rPr>
                          <a:rPr lang="en-US" altLang="zh-TW" sz="2400" dirty="0"/>
                          <m:t>Λ</m:t>
                        </m:r>
                      </m:sub>
                    </m:sSub>
                  </m:oMath>
                </a14:m>
                <a:r>
                  <a:rPr lang="en-US" altLang="zh-TW" sz="2400" dirty="0"/>
                  <a:t> according to a language model </a:t>
                </a:r>
                <a:r>
                  <a:rPr lang="en-US" altLang="zh-TW" sz="2400" dirty="0" smtClean="0"/>
                  <a:t>represented </a:t>
                </a:r>
                <a:r>
                  <a:rPr lang="en-US" altLang="zh-TW" sz="2400" dirty="0"/>
                  <a:t>via </a:t>
                </a:r>
                <a:r>
                  <a:rPr lang="en-US" altLang="zh-TW" sz="2400" dirty="0" smtClean="0"/>
                  <a:t>2-gram </a:t>
                </a:r>
                <a:r>
                  <a:rPr lang="en-US" altLang="zh-TW" sz="2400" dirty="0"/>
                  <a:t>and initial character statistics of </a:t>
                </a:r>
                <a:r>
                  <a:rPr lang="en-US" altLang="zh-TW" sz="2400" dirty="0" smtClean="0"/>
                  <a:t>elements</a:t>
                </a:r>
                <a:r>
                  <a:rPr lang="zh-TW" altLang="en-US" sz="2400" dirty="0" smtClean="0"/>
                  <a:t> </a:t>
                </a:r>
                <a:r>
                  <a:rPr lang="en-US" altLang="zh-TW" sz="2400" dirty="0" smtClean="0"/>
                  <a:t>of</a:t>
                </a:r>
                <a14:m>
                  <m:oMath xmlns:m="http://schemas.openxmlformats.org/officeDocument/2006/math">
                    <m:r>
                      <a:rPr lang="zh-TW" altLang="en-US" sz="2400" b="0" i="1" smtClean="0">
                        <a:latin typeface="Cambria Math"/>
                      </a:rPr>
                      <m:t> </m:t>
                    </m:r>
                    <m:sSub>
                      <m:sSubPr>
                        <m:ctrlPr>
                          <a:rPr lang="en-US" altLang="zh-TW" sz="2400" i="1">
                            <a:latin typeface="Cambria Math"/>
                          </a:rPr>
                        </m:ctrlPr>
                      </m:sSubPr>
                      <m:e>
                        <m:r>
                          <a:rPr lang="en-US" altLang="zh-TW" sz="2400" i="1">
                            <a:latin typeface="Cambria Math"/>
                          </a:rPr>
                          <m:t>𝐴</m:t>
                        </m:r>
                      </m:e>
                      <m:sub>
                        <m:r>
                          <m:rPr>
                            <m:nor/>
                          </m:rPr>
                          <a:rPr lang="en-US" altLang="zh-TW" sz="2400" dirty="0"/>
                          <m:t>Λ</m:t>
                        </m:r>
                      </m:sub>
                    </m:sSub>
                  </m:oMath>
                </a14:m>
                <a:r>
                  <a:rPr lang="en-US" altLang="zh-TW" sz="2400" dirty="0"/>
                  <a:t>. </a:t>
                </a:r>
                <a:endParaRPr lang="en-US" altLang="zh-TW" sz="2400" dirty="0" smtClean="0"/>
              </a:p>
              <a:p>
                <a:pPr marL="365760" lvl="1" indent="-283464">
                  <a:spcBef>
                    <a:spcPts val="600"/>
                  </a:spcBef>
                  <a:buSzPct val="80000"/>
                  <a:buFont typeface="Wingdings 2"/>
                  <a:buChar char=""/>
                </a:pPr>
                <a:endParaRPr lang="en-US" altLang="zh-TW" sz="2400" dirty="0"/>
              </a:p>
              <a:p>
                <a:pPr marL="365760" lvl="1" indent="-283464">
                  <a:spcBef>
                    <a:spcPts val="600"/>
                  </a:spcBef>
                  <a:buSzPct val="80000"/>
                  <a:buFont typeface="Wingdings 2"/>
                  <a:buChar char=""/>
                </a:pPr>
                <a:r>
                  <a:rPr lang="en-US" altLang="zh-TW" sz="2400" dirty="0"/>
                  <a:t>In the second layer, a character sequence passes through a model of a given OCR engine which </a:t>
                </a:r>
                <a:r>
                  <a:rPr lang="en-US" altLang="zh-TW" sz="2400" dirty="0" smtClean="0"/>
                  <a:t>introduces some </a:t>
                </a:r>
                <a:r>
                  <a:rPr lang="en-US" altLang="zh-TW" sz="2400" dirty="0"/>
                  <a:t>OCR noise and produces a sequence of observed characters O =</a:t>
                </a:r>
                <a:r>
                  <a:rPr lang="zh-TW" altLang="en-US" sz="2400" dirty="0" smtClean="0"/>
                  <a:t> </a:t>
                </a:r>
                <a:r>
                  <a:rPr lang="en-US" altLang="zh-TW" sz="2400" dirty="0"/>
                  <a:t>{</a:t>
                </a:r>
                <a14:m>
                  <m:oMath xmlns:m="http://schemas.openxmlformats.org/officeDocument/2006/math">
                    <m:sSub>
                      <m:sSubPr>
                        <m:ctrlPr>
                          <a:rPr lang="en-US" altLang="zh-TW" sz="2400" i="1">
                            <a:latin typeface="Cambria Math"/>
                          </a:rPr>
                        </m:ctrlPr>
                      </m:sSubPr>
                      <m:e>
                        <m:r>
                          <a:rPr lang="en-US" altLang="zh-TW" sz="2400" b="0" i="1" smtClean="0">
                            <a:latin typeface="Cambria Math"/>
                          </a:rPr>
                          <m:t>𝑜</m:t>
                        </m:r>
                      </m:e>
                      <m:sub>
                        <m:r>
                          <a:rPr lang="en-US" altLang="zh-TW" sz="2400" i="1">
                            <a:latin typeface="Cambria Math"/>
                          </a:rPr>
                          <m:t>1</m:t>
                        </m:r>
                      </m:sub>
                    </m:sSub>
                  </m:oMath>
                </a14:m>
                <a:r>
                  <a:rPr lang="en-US" altLang="zh-TW" sz="2400" dirty="0"/>
                  <a:t>, . . . , </a:t>
                </a:r>
                <a14:m>
                  <m:oMath xmlns:m="http://schemas.openxmlformats.org/officeDocument/2006/math">
                    <m:sSub>
                      <m:sSubPr>
                        <m:ctrlPr>
                          <a:rPr lang="en-US" altLang="zh-TW" sz="2400" i="1">
                            <a:latin typeface="Cambria Math"/>
                          </a:rPr>
                        </m:ctrlPr>
                      </m:sSubPr>
                      <m:e>
                        <m:r>
                          <a:rPr lang="en-US" altLang="zh-TW" sz="2400" b="0" i="1" smtClean="0">
                            <a:latin typeface="Cambria Math"/>
                          </a:rPr>
                          <m:t>𝑜</m:t>
                        </m:r>
                      </m:e>
                      <m:sub>
                        <m:r>
                          <a:rPr lang="en-US" altLang="zh-TW" sz="2400" b="0" i="1" smtClean="0">
                            <a:latin typeface="Cambria Math"/>
                          </a:rPr>
                          <m:t>𝐾</m:t>
                        </m:r>
                      </m:sub>
                    </m:sSub>
                  </m:oMath>
                </a14:m>
                <a:r>
                  <a:rPr lang="en-US" altLang="zh-TW" sz="2400" dirty="0"/>
                  <a:t>}</a:t>
                </a:r>
                <a:r>
                  <a:rPr lang="zh-TW" altLang="en-US" sz="2400" dirty="0" smtClean="0"/>
                  <a:t> </a:t>
                </a:r>
                <a:r>
                  <a:rPr lang="en-US" altLang="zh-TW" sz="2400" dirty="0"/>
                  <a:t>corresponding to the correct word C , and unless the OCR engine commits an error, </a:t>
                </a:r>
                <a14:m>
                  <m:oMath xmlns:m="http://schemas.openxmlformats.org/officeDocument/2006/math">
                    <m:sSub>
                      <m:sSubPr>
                        <m:ctrlPr>
                          <a:rPr lang="en-US" altLang="zh-TW" sz="2400" i="1">
                            <a:latin typeface="Cambria Math"/>
                          </a:rPr>
                        </m:ctrlPr>
                      </m:sSubPr>
                      <m:e>
                        <m:r>
                          <a:rPr lang="en-US" altLang="zh-TW" sz="2400" b="0" i="1" smtClean="0">
                            <a:latin typeface="Cambria Math"/>
                          </a:rPr>
                          <m:t> </m:t>
                        </m:r>
                        <m:r>
                          <a:rPr lang="en-US" altLang="zh-TW" sz="2400" i="1">
                            <a:latin typeface="Cambria Math"/>
                          </a:rPr>
                          <m:t>𝑐</m:t>
                        </m:r>
                      </m:e>
                      <m:sub>
                        <m:r>
                          <a:rPr lang="en-US" altLang="zh-TW" sz="2400" i="1">
                            <a:latin typeface="Cambria Math"/>
                          </a:rPr>
                          <m:t>𝑗</m:t>
                        </m:r>
                      </m:sub>
                    </m:sSub>
                    <m:r>
                      <a:rPr lang="en-US" altLang="zh-TW" sz="2400" i="1">
                        <a:latin typeface="Cambria Math"/>
                      </a:rPr>
                      <m:t> </m:t>
                    </m:r>
                  </m:oMath>
                </a14:m>
                <a:r>
                  <a:rPr lang="en-US" altLang="zh-TW" sz="2400" dirty="0"/>
                  <a:t>= </a:t>
                </a:r>
                <a14:m>
                  <m:oMath xmlns:m="http://schemas.openxmlformats.org/officeDocument/2006/math">
                    <m:sSub>
                      <m:sSubPr>
                        <m:ctrlPr>
                          <a:rPr lang="en-US" altLang="zh-TW" sz="2400" i="1">
                            <a:latin typeface="Cambria Math"/>
                          </a:rPr>
                        </m:ctrlPr>
                      </m:sSubPr>
                      <m:e>
                        <m:r>
                          <a:rPr lang="en-US" altLang="zh-TW" sz="2400" b="0" i="1" smtClean="0">
                            <a:latin typeface="Cambria Math"/>
                          </a:rPr>
                          <m:t>𝑜</m:t>
                        </m:r>
                      </m:e>
                      <m:sub>
                        <m:r>
                          <a:rPr lang="en-US" altLang="zh-TW" sz="2400" i="1">
                            <a:latin typeface="Cambria Math"/>
                          </a:rPr>
                          <m:t>𝑗</m:t>
                        </m:r>
                      </m:sub>
                    </m:sSub>
                  </m:oMath>
                </a14:m>
                <a:r>
                  <a:rPr lang="en-US" altLang="zh-TW" sz="2400" dirty="0"/>
                  <a:t>, K = L .</a:t>
                </a:r>
                <a:endParaRPr lang="en-US" altLang="zh-TW" sz="2400" dirty="0" smtClean="0"/>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blipFill rotWithShape="1">
                <a:blip r:embed="rId3"/>
                <a:stretch>
                  <a:fillRect t="-1017" r="-407"/>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37522121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sz="4000" dirty="0">
                <a:solidFill>
                  <a:srgbClr val="4F271C">
                    <a:satMod val="130000"/>
                  </a:srgbClr>
                </a:solidFill>
              </a:rPr>
              <a:t>HMM BASED POST-OCR FILTER</a:t>
            </a:r>
            <a:br>
              <a:rPr lang="en-US" altLang="zh-TW" sz="4000" dirty="0">
                <a:solidFill>
                  <a:srgbClr val="4F271C">
                    <a:satMod val="130000"/>
                  </a:srgbClr>
                </a:solidFill>
              </a:rPr>
            </a:br>
            <a:r>
              <a:rPr lang="en-US" altLang="zh-TW" sz="2200" dirty="0">
                <a:solidFill>
                  <a:srgbClr val="4F271C">
                    <a:satMod val="130000"/>
                  </a:srgbClr>
                </a:solidFill>
              </a:rPr>
              <a:t>(Modeling OCR error generation</a:t>
            </a:r>
            <a:r>
              <a:rPr lang="en-US" altLang="zh-TW" sz="2200" dirty="0" smtClean="0">
                <a:solidFill>
                  <a:srgbClr val="4F271C">
                    <a:satMod val="130000"/>
                  </a:srgbClr>
                </a:solidFill>
              </a:rPr>
              <a:t>)(cont</a:t>
            </a:r>
            <a:r>
              <a:rPr lang="en-US" altLang="zh-TW" sz="2200" dirty="0">
                <a:solidFill>
                  <a:srgbClr val="4F271C">
                    <a:satMod val="130000"/>
                  </a:srgbClr>
                </a:solidFill>
              </a:rPr>
              <a:t>.</a:t>
            </a:r>
            <a:r>
              <a:rPr lang="en-US" altLang="zh-TW" sz="2200" dirty="0" smtClean="0">
                <a:solidFill>
                  <a:srgbClr val="4F271C">
                    <a:satMod val="130000"/>
                  </a:srgbClr>
                </a:solidFill>
              </a:rPr>
              <a:t>)</a:t>
            </a:r>
            <a:endParaRPr lang="zh-TW" altLang="en-US" sz="2000" dirty="0"/>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p:txBody>
              <a:bodyPr>
                <a:normAutofit/>
              </a:bodyPr>
              <a:lstStyle/>
              <a:p>
                <a:pPr marL="365760" lvl="1" indent="-283464">
                  <a:spcBef>
                    <a:spcPts val="600"/>
                  </a:spcBef>
                  <a:buSzPct val="80000"/>
                  <a:buFont typeface="Wingdings 2"/>
                  <a:buChar char=""/>
                </a:pPr>
                <a:r>
                  <a:rPr lang="en-US" altLang="zh-TW" sz="2400" dirty="0" smtClean="0"/>
                  <a:t>Each HMM is completely characterized by a set of three parameters λ = (π, A, B), where </a:t>
                </a:r>
                <a:r>
                  <a:rPr lang="en-US" altLang="zh-TW" sz="2400" dirty="0"/>
                  <a:t>A ∈ </a:t>
                </a:r>
                <a14:m>
                  <m:oMath xmlns:m="http://schemas.openxmlformats.org/officeDocument/2006/math">
                    <m:sSup>
                      <m:sSupPr>
                        <m:ctrlPr>
                          <a:rPr lang="en-US" altLang="zh-TW" sz="2400" i="1" smtClean="0">
                            <a:latin typeface="Cambria Math"/>
                          </a:rPr>
                        </m:ctrlPr>
                      </m:sSupPr>
                      <m:e>
                        <m:r>
                          <a:rPr lang="en-US" altLang="zh-TW" sz="2400" b="0" i="1" smtClean="0">
                            <a:latin typeface="Cambria Math"/>
                          </a:rPr>
                          <m:t>𝑅</m:t>
                        </m:r>
                      </m:e>
                      <m:sup>
                        <m:r>
                          <a:rPr lang="en-US" altLang="zh-TW" sz="2400" b="0" i="1" smtClean="0">
                            <a:latin typeface="Cambria Math"/>
                          </a:rPr>
                          <m:t>𝑁</m:t>
                        </m:r>
                        <m:r>
                          <a:rPr lang="en-US" altLang="zh-TW" sz="2400" b="0" i="1" smtClean="0">
                            <a:latin typeface="Cambria Math"/>
                          </a:rPr>
                          <m:t>∗</m:t>
                        </m:r>
                        <m:r>
                          <a:rPr lang="en-US" altLang="zh-TW" sz="2400" b="0" i="1" smtClean="0">
                            <a:latin typeface="Cambria Math"/>
                          </a:rPr>
                          <m:t>𝑁</m:t>
                        </m:r>
                      </m:sup>
                    </m:sSup>
                  </m:oMath>
                </a14:m>
                <a:r>
                  <a:rPr lang="en-US" altLang="zh-TW" sz="2400" dirty="0" smtClean="0"/>
                  <a:t>is </a:t>
                </a:r>
                <a:r>
                  <a:rPr lang="en-US" altLang="zh-TW" sz="2400" dirty="0"/>
                  <a:t>a matrix of transitional probabilities between the states, </a:t>
                </a:r>
                <a:r>
                  <a:rPr lang="en-US" altLang="zh-TW" sz="2400" dirty="0" smtClean="0"/>
                  <a:t>B </a:t>
                </a:r>
                <a:r>
                  <a:rPr lang="en-US" altLang="zh-TW" sz="2400" dirty="0"/>
                  <a:t>∈ </a:t>
                </a:r>
                <a14:m>
                  <m:oMath xmlns:m="http://schemas.openxmlformats.org/officeDocument/2006/math">
                    <m:sSup>
                      <m:sSupPr>
                        <m:ctrlPr>
                          <a:rPr lang="en-US" altLang="zh-TW" sz="2400" i="1">
                            <a:latin typeface="Cambria Math"/>
                          </a:rPr>
                        </m:ctrlPr>
                      </m:sSupPr>
                      <m:e>
                        <m:r>
                          <a:rPr lang="en-US" altLang="zh-TW" sz="2400" i="1">
                            <a:latin typeface="Cambria Math"/>
                          </a:rPr>
                          <m:t>𝑅</m:t>
                        </m:r>
                      </m:e>
                      <m:sup>
                        <m:r>
                          <a:rPr lang="en-US" altLang="zh-TW" sz="2400" i="1">
                            <a:latin typeface="Cambria Math"/>
                          </a:rPr>
                          <m:t>𝑁</m:t>
                        </m:r>
                        <m:r>
                          <a:rPr lang="en-US" altLang="zh-TW" sz="2400" i="1">
                            <a:latin typeface="Cambria Math"/>
                          </a:rPr>
                          <m:t>∗</m:t>
                        </m:r>
                        <m:r>
                          <a:rPr lang="en-US" altLang="zh-TW" sz="2400" b="0" i="1" smtClean="0">
                            <a:latin typeface="Cambria Math"/>
                          </a:rPr>
                          <m:t>𝑀</m:t>
                        </m:r>
                      </m:sup>
                    </m:sSup>
                  </m:oMath>
                </a14:m>
                <a:r>
                  <a:rPr lang="en-US" altLang="zh-TW" sz="2400" dirty="0"/>
                  <a:t> is a matrix of emission probabilities for all symbols from each state and π ∈ </a:t>
                </a:r>
                <a14:m>
                  <m:oMath xmlns:m="http://schemas.openxmlformats.org/officeDocument/2006/math">
                    <m:sSup>
                      <m:sSupPr>
                        <m:ctrlPr>
                          <a:rPr lang="en-US" altLang="zh-TW" sz="2400" i="1">
                            <a:latin typeface="Cambria Math"/>
                          </a:rPr>
                        </m:ctrlPr>
                      </m:sSupPr>
                      <m:e>
                        <m:r>
                          <a:rPr lang="en-US" altLang="zh-TW" sz="2400" i="1">
                            <a:latin typeface="Cambria Math"/>
                          </a:rPr>
                          <m:t>𝑅</m:t>
                        </m:r>
                      </m:e>
                      <m:sup>
                        <m:r>
                          <a:rPr lang="en-US" altLang="zh-TW" sz="2400" i="1">
                            <a:latin typeface="Cambria Math"/>
                          </a:rPr>
                          <m:t>𝑁</m:t>
                        </m:r>
                      </m:sup>
                    </m:sSup>
                    <m:r>
                      <a:rPr lang="en-US" altLang="zh-TW" sz="2400" i="1">
                        <a:latin typeface="Cambria Math"/>
                      </a:rPr>
                      <m:t> </m:t>
                    </m:r>
                  </m:oMath>
                </a14:m>
                <a:r>
                  <a:rPr lang="en-US" altLang="zh-TW" sz="2400" dirty="0" smtClean="0"/>
                  <a:t>is </a:t>
                </a:r>
                <a:r>
                  <a:rPr lang="en-US" altLang="zh-TW" sz="2400" dirty="0"/>
                  <a:t>a vector of initial probabilities</a:t>
                </a:r>
                <a:r>
                  <a:rPr lang="en-US" altLang="zh-TW" sz="2400" dirty="0" smtClean="0"/>
                  <a:t>.</a:t>
                </a:r>
              </a:p>
              <a:p>
                <a:pPr marL="365760" lvl="1" indent="-283464">
                  <a:spcBef>
                    <a:spcPts val="600"/>
                  </a:spcBef>
                  <a:buSzPct val="80000"/>
                  <a:buFont typeface="Wingdings 2"/>
                  <a:buChar char=""/>
                </a:pPr>
                <a:endParaRPr lang="en-US" altLang="zh-TW" sz="2400" dirty="0"/>
              </a:p>
              <a:p>
                <a:pPr marL="365760" lvl="1" indent="-283464">
                  <a:spcBef>
                    <a:spcPts val="600"/>
                  </a:spcBef>
                  <a:buSzPct val="80000"/>
                  <a:buFont typeface="Wingdings 2"/>
                  <a:buChar char=""/>
                </a:pPr>
                <a:r>
                  <a:rPr lang="en-US" altLang="zh-TW" sz="2400" dirty="0"/>
                  <a:t>Matrix A and vector π are created using normalized bi-gram and initial character statistics from a dictionary and/or a large corpus of ground truth text, </a:t>
                </a:r>
                <a:r>
                  <a:rPr lang="en-US" altLang="zh-TW" sz="2400" dirty="0" smtClean="0"/>
                  <a:t>while </a:t>
                </a:r>
                <a:r>
                  <a:rPr lang="en-US" altLang="zh-TW" sz="2400" dirty="0"/>
                  <a:t>matrix B is computed from a normalized character confusion matrix for the given OCR engine applied to a large body of text</a:t>
                </a:r>
                <a:endParaRPr lang="en-US" altLang="zh-TW" sz="2400" dirty="0" smtClean="0"/>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blipFill rotWithShape="1">
                <a:blip r:embed="rId3"/>
                <a:stretch>
                  <a:fillRect t="-1017" r="-2276"/>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29414275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sz="4000" dirty="0">
                <a:solidFill>
                  <a:srgbClr val="4F271C">
                    <a:satMod val="130000"/>
                  </a:srgbClr>
                </a:solidFill>
              </a:rPr>
              <a:t>HMM BASED POST-OCR FILTER</a:t>
            </a:r>
            <a:br>
              <a:rPr lang="en-US" altLang="zh-TW" sz="4000" dirty="0">
                <a:solidFill>
                  <a:srgbClr val="4F271C">
                    <a:satMod val="130000"/>
                  </a:srgbClr>
                </a:solidFill>
              </a:rPr>
            </a:br>
            <a:r>
              <a:rPr lang="en-US" altLang="zh-TW" sz="2200" dirty="0">
                <a:solidFill>
                  <a:srgbClr val="4F271C">
                    <a:satMod val="130000"/>
                  </a:srgbClr>
                </a:solidFill>
              </a:rPr>
              <a:t>(HMM-based ﬁlter modes</a:t>
            </a:r>
            <a:r>
              <a:rPr lang="en-US" altLang="zh-TW" sz="2200" dirty="0" smtClean="0">
                <a:solidFill>
                  <a:srgbClr val="4F271C">
                    <a:satMod val="130000"/>
                  </a:srgbClr>
                </a:solidFill>
              </a:rPr>
              <a:t>)</a:t>
            </a:r>
            <a:endParaRPr lang="zh-TW" altLang="en-US" sz="2000" dirty="0"/>
          </a:p>
        </p:txBody>
      </p:sp>
      <p:sp>
        <p:nvSpPr>
          <p:cNvPr id="3" name="內容版面配置區 2"/>
          <p:cNvSpPr>
            <a:spLocks noGrp="1"/>
          </p:cNvSpPr>
          <p:nvPr>
            <p:ph idx="1"/>
          </p:nvPr>
        </p:nvSpPr>
        <p:spPr/>
        <p:txBody>
          <a:bodyPr>
            <a:normAutofit/>
          </a:bodyPr>
          <a:lstStyle/>
          <a:p>
            <a:pPr marL="365760" lvl="1" indent="-283464">
              <a:spcBef>
                <a:spcPts val="600"/>
              </a:spcBef>
              <a:buSzPct val="80000"/>
              <a:buFont typeface="Wingdings 2"/>
              <a:buChar char=""/>
            </a:pPr>
            <a:r>
              <a:rPr lang="en-US" altLang="zh-TW" sz="2400" dirty="0"/>
              <a:t>HMM-based ﬁlters can work in three diﬀerent </a:t>
            </a:r>
            <a:r>
              <a:rPr lang="en-US" altLang="zh-TW" sz="2400" dirty="0" smtClean="0"/>
              <a:t>modes</a:t>
            </a:r>
            <a:r>
              <a:rPr lang="zh-TW" altLang="en-US" sz="2400" dirty="0" smtClean="0"/>
              <a:t> </a:t>
            </a:r>
            <a:r>
              <a:rPr lang="en-US" altLang="zh-TW" sz="2400" dirty="0" smtClean="0"/>
              <a:t>:</a:t>
            </a:r>
            <a:r>
              <a:rPr lang="zh-TW" altLang="en-US" sz="2400" dirty="0" smtClean="0"/>
              <a:t> </a:t>
            </a:r>
            <a:r>
              <a:rPr lang="en-US" altLang="zh-TW" sz="2400" dirty="0"/>
              <a:t>conservative ,</a:t>
            </a:r>
            <a:r>
              <a:rPr lang="en-US" altLang="zh-TW" sz="2400" dirty="0" smtClean="0"/>
              <a:t>moderate ,aggressive.</a:t>
            </a:r>
          </a:p>
          <a:p>
            <a:pPr marL="365760" lvl="1" indent="-283464">
              <a:spcBef>
                <a:spcPts val="600"/>
              </a:spcBef>
              <a:buSzPct val="80000"/>
              <a:buFont typeface="Wingdings 2"/>
              <a:buChar char=""/>
            </a:pPr>
            <a:endParaRPr lang="en-US" altLang="zh-TW" sz="2400" dirty="0" smtClean="0"/>
          </a:p>
          <a:p>
            <a:pPr marL="612648" lvl="2" indent="-283464">
              <a:spcBef>
                <a:spcPts val="600"/>
              </a:spcBef>
              <a:buSzPct val="80000"/>
              <a:buFont typeface="Wingdings 2"/>
              <a:buChar char=""/>
            </a:pPr>
            <a:r>
              <a:rPr lang="en-US" altLang="zh-TW" sz="2000" dirty="0"/>
              <a:t>In the conservative mode, the ﬁlter attempts to </a:t>
            </a:r>
            <a:r>
              <a:rPr lang="en-US" altLang="zh-TW" sz="2000" dirty="0" smtClean="0"/>
              <a:t>correct only </a:t>
            </a:r>
            <a:r>
              <a:rPr lang="en-US" altLang="zh-TW" sz="2000" dirty="0"/>
              <a:t>weak characters</a:t>
            </a:r>
            <a:r>
              <a:rPr lang="en-US" altLang="zh-TW" sz="2000" dirty="0" smtClean="0"/>
              <a:t>.</a:t>
            </a:r>
          </a:p>
          <a:p>
            <a:pPr marL="612648" lvl="2" indent="-283464">
              <a:spcBef>
                <a:spcPts val="600"/>
              </a:spcBef>
              <a:buSzPct val="80000"/>
              <a:buFont typeface="Wingdings 2"/>
              <a:buChar char=""/>
            </a:pPr>
            <a:endParaRPr lang="en-US" altLang="zh-TW" sz="2000" dirty="0"/>
          </a:p>
          <a:p>
            <a:pPr marL="612648" lvl="2" indent="-283464">
              <a:spcBef>
                <a:spcPts val="600"/>
              </a:spcBef>
              <a:buSzPct val="80000"/>
              <a:buFont typeface="Wingdings 2"/>
              <a:buChar char=""/>
            </a:pPr>
            <a:r>
              <a:rPr lang="en-US" altLang="zh-TW" sz="2000" dirty="0"/>
              <a:t>In the moderate mode, each weak </a:t>
            </a:r>
            <a:r>
              <a:rPr lang="en-US" altLang="zh-TW" sz="2000" dirty="0" smtClean="0"/>
              <a:t>word</a:t>
            </a:r>
          </a:p>
          <a:p>
            <a:pPr marL="612648" lvl="2" indent="-283464">
              <a:spcBef>
                <a:spcPts val="600"/>
              </a:spcBef>
              <a:buSzPct val="80000"/>
              <a:buFont typeface="Wingdings 2"/>
              <a:buChar char=""/>
            </a:pPr>
            <a:endParaRPr lang="en-US" altLang="zh-TW" sz="2000" dirty="0"/>
          </a:p>
          <a:p>
            <a:pPr marL="612648" lvl="2" indent="-283464">
              <a:spcBef>
                <a:spcPts val="600"/>
              </a:spcBef>
              <a:buSzPct val="80000"/>
              <a:buFont typeface="Wingdings 2"/>
              <a:buChar char=""/>
            </a:pPr>
            <a:r>
              <a:rPr lang="en-US" altLang="zh-TW" sz="2000" dirty="0"/>
              <a:t>In the aggressive mode, the ﬁlter targets all words in </a:t>
            </a:r>
            <a:r>
              <a:rPr lang="en-US" altLang="zh-TW" sz="2000" dirty="0" smtClean="0"/>
              <a:t>the output .</a:t>
            </a:r>
            <a:endParaRPr lang="en-US" altLang="zh-TW" sz="2000" dirty="0"/>
          </a:p>
          <a:p>
            <a:pPr marL="365760" lvl="1" indent="-283464">
              <a:spcBef>
                <a:spcPts val="600"/>
              </a:spcBef>
              <a:buSzPct val="80000"/>
              <a:buFont typeface="Wingdings 2"/>
              <a:buChar char=""/>
            </a:pPr>
            <a:endParaRPr lang="en-US" altLang="zh-TW" sz="2400" dirty="0" smtClean="0"/>
          </a:p>
        </p:txBody>
      </p:sp>
    </p:spTree>
    <p:extLst>
      <p:ext uri="{BB962C8B-B14F-4D97-AF65-F5344CB8AC3E}">
        <p14:creationId xmlns:p14="http://schemas.microsoft.com/office/powerpoint/2010/main" val="24077997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sz="4000" dirty="0">
                <a:solidFill>
                  <a:srgbClr val="4F271C">
                    <a:satMod val="130000"/>
                  </a:srgbClr>
                </a:solidFill>
              </a:rPr>
              <a:t>HMM BASED POST-OCR FILTER</a:t>
            </a:r>
            <a:br>
              <a:rPr lang="en-US" altLang="zh-TW" sz="4000" dirty="0">
                <a:solidFill>
                  <a:srgbClr val="4F271C">
                    <a:satMod val="130000"/>
                  </a:srgbClr>
                </a:solidFill>
              </a:rPr>
            </a:br>
            <a:r>
              <a:rPr lang="en-US" altLang="zh-TW" sz="2200" dirty="0">
                <a:solidFill>
                  <a:srgbClr val="4F271C">
                    <a:satMod val="130000"/>
                  </a:srgbClr>
                </a:solidFill>
              </a:rPr>
              <a:t>(HMM-based ﬁlter modes</a:t>
            </a:r>
            <a:r>
              <a:rPr lang="en-US" altLang="zh-TW" sz="2200" dirty="0" smtClean="0">
                <a:solidFill>
                  <a:srgbClr val="4F271C">
                    <a:satMod val="130000"/>
                  </a:srgbClr>
                </a:solidFill>
              </a:rPr>
              <a:t>)</a:t>
            </a:r>
            <a:endParaRPr lang="zh-TW" altLang="en-US" sz="2000" dirty="0"/>
          </a:p>
        </p:txBody>
      </p:sp>
      <p:sp>
        <p:nvSpPr>
          <p:cNvPr id="4" name="矩形 3"/>
          <p:cNvSpPr/>
          <p:nvPr/>
        </p:nvSpPr>
        <p:spPr>
          <a:xfrm>
            <a:off x="1742300" y="4272908"/>
            <a:ext cx="5998052" cy="646331"/>
          </a:xfrm>
          <a:prstGeom prst="rect">
            <a:avLst/>
          </a:prstGeom>
        </p:spPr>
        <p:txBody>
          <a:bodyPr wrap="none">
            <a:spAutoFit/>
          </a:bodyPr>
          <a:lstStyle/>
          <a:p>
            <a:r>
              <a:rPr lang="zh-TW" altLang="en-US" dirty="0" smtClean="0"/>
              <a:t> </a:t>
            </a:r>
            <a:r>
              <a:rPr lang="en-US" altLang="zh-TW" dirty="0" smtClean="0"/>
              <a:t>L</a:t>
            </a:r>
            <a:r>
              <a:rPr lang="zh-TW" altLang="en-US" dirty="0" smtClean="0"/>
              <a:t> </a:t>
            </a:r>
            <a:r>
              <a:rPr lang="en-US" altLang="zh-TW" dirty="0" smtClean="0"/>
              <a:t>=</a:t>
            </a:r>
            <a:r>
              <a:rPr lang="zh-TW" altLang="en-US" dirty="0" smtClean="0"/>
              <a:t> </a:t>
            </a:r>
            <a:r>
              <a:rPr lang="en-US" altLang="zh-TW" dirty="0" smtClean="0"/>
              <a:t>number of </a:t>
            </a:r>
            <a:r>
              <a:rPr lang="en-US" altLang="zh-TW" dirty="0"/>
              <a:t>C</a:t>
            </a:r>
            <a:r>
              <a:rPr lang="zh-TW" altLang="en-US" dirty="0" smtClean="0"/>
              <a:t> </a:t>
            </a:r>
            <a:endParaRPr lang="en-US" altLang="zh-TW" dirty="0" smtClean="0"/>
          </a:p>
          <a:p>
            <a:r>
              <a:rPr lang="en-US" altLang="zh-TW" dirty="0"/>
              <a:t>Q ( O ) is the likelihood value approximating P ( C ) P ( O|C )</a:t>
            </a:r>
            <a:endParaRPr lang="zh-TW" altLang="en-US" dirty="0"/>
          </a:p>
        </p:txBody>
      </p:sp>
      <p:sp>
        <p:nvSpPr>
          <p:cNvPr id="5" name="矩形 4"/>
          <p:cNvSpPr/>
          <p:nvPr/>
        </p:nvSpPr>
        <p:spPr>
          <a:xfrm>
            <a:off x="1816387" y="2112027"/>
            <a:ext cx="3253327" cy="523220"/>
          </a:xfrm>
          <a:prstGeom prst="rect">
            <a:avLst/>
          </a:prstGeom>
        </p:spPr>
        <p:txBody>
          <a:bodyPr wrap="none">
            <a:spAutoFit/>
          </a:bodyPr>
          <a:lstStyle/>
          <a:p>
            <a:r>
              <a:rPr lang="en-US" altLang="zh-TW" sz="2800" dirty="0"/>
              <a:t>best correspondence</a:t>
            </a:r>
            <a:endParaRPr lang="zh-TW" altLang="en-US" sz="2800" dirty="0"/>
          </a:p>
        </p:txBody>
      </p:sp>
      <mc:AlternateContent xmlns:mc="http://schemas.openxmlformats.org/markup-compatibility/2006" xmlns:a14="http://schemas.microsoft.com/office/drawing/2010/main">
        <mc:Choice Requires="a14">
          <p:sp>
            <p:nvSpPr>
              <p:cNvPr id="6" name="文字方塊 5"/>
              <p:cNvSpPr txBox="1"/>
              <p:nvPr/>
            </p:nvSpPr>
            <p:spPr>
              <a:xfrm>
                <a:off x="2725102" y="2831100"/>
                <a:ext cx="4032448" cy="80599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pt-BR" altLang="zh-TW" sz="3200" i="1" smtClean="0">
                          <a:latin typeface="Cambria Math"/>
                        </a:rPr>
                        <m:t>𝜌</m:t>
                      </m:r>
                      <m:r>
                        <a:rPr lang="pt-BR" altLang="zh-TW" sz="3200" i="1" smtClean="0">
                          <a:latin typeface="Cambria Math"/>
                        </a:rPr>
                        <m:t> ( </m:t>
                      </m:r>
                      <m:r>
                        <a:rPr lang="pt-BR" altLang="zh-TW" sz="3200" i="1" smtClean="0">
                          <a:latin typeface="Cambria Math"/>
                        </a:rPr>
                        <m:t>𝑂</m:t>
                      </m:r>
                      <m:r>
                        <a:rPr lang="pt-BR" altLang="zh-TW" sz="3200" i="1" smtClean="0">
                          <a:latin typeface="Cambria Math"/>
                        </a:rPr>
                        <m:t> ) = </m:t>
                      </m:r>
                      <m:sSup>
                        <m:sSupPr>
                          <m:ctrlPr>
                            <a:rPr lang="pt-BR" altLang="zh-TW" sz="3200" i="1" smtClean="0">
                              <a:latin typeface="Cambria Math"/>
                            </a:rPr>
                          </m:ctrlPr>
                        </m:sSupPr>
                        <m:e>
                          <m:r>
                            <a:rPr lang="pt-BR" altLang="zh-TW" sz="3200" i="1">
                              <a:latin typeface="Cambria Math"/>
                            </a:rPr>
                            <m:t>𝑄</m:t>
                          </m:r>
                          <m:r>
                            <a:rPr lang="pt-BR" altLang="zh-TW" sz="3200" i="1">
                              <a:latin typeface="Cambria Math"/>
                            </a:rPr>
                            <m:t> ( </m:t>
                          </m:r>
                          <m:r>
                            <a:rPr lang="pt-BR" altLang="zh-TW" sz="3200" i="1">
                              <a:latin typeface="Cambria Math"/>
                            </a:rPr>
                            <m:t>𝑂</m:t>
                          </m:r>
                          <m:r>
                            <a:rPr lang="pt-BR" altLang="zh-TW" sz="3200" i="1">
                              <a:latin typeface="Cambria Math"/>
                            </a:rPr>
                            <m:t> )</m:t>
                          </m:r>
                        </m:e>
                        <m:sup>
                          <m:f>
                            <m:fPr>
                              <m:ctrlPr>
                                <a:rPr lang="pt-BR" altLang="zh-TW" sz="3200" i="1" smtClean="0">
                                  <a:latin typeface="Cambria Math"/>
                                </a:rPr>
                              </m:ctrlPr>
                            </m:fPr>
                            <m:num>
                              <m:r>
                                <a:rPr lang="en-US" altLang="zh-TW" sz="3200" b="0" i="1" smtClean="0">
                                  <a:latin typeface="Cambria Math"/>
                                </a:rPr>
                                <m:t>1</m:t>
                              </m:r>
                            </m:num>
                            <m:den>
                              <m:r>
                                <a:rPr lang="en-US" altLang="zh-TW" sz="3200" b="0" i="1" smtClean="0">
                                  <a:latin typeface="Cambria Math"/>
                                </a:rPr>
                                <m:t>𝐿</m:t>
                              </m:r>
                            </m:den>
                          </m:f>
                        </m:sup>
                      </m:sSup>
                    </m:oMath>
                  </m:oMathPara>
                </a14:m>
                <a:endParaRPr lang="zh-TW" altLang="en-US" sz="3200" dirty="0"/>
              </a:p>
            </p:txBody>
          </p:sp>
        </mc:Choice>
        <mc:Fallback xmlns="">
          <p:sp>
            <p:nvSpPr>
              <p:cNvPr id="6" name="文字方塊 5"/>
              <p:cNvSpPr txBox="1">
                <a:spLocks noRot="1" noChangeAspect="1" noMove="1" noResize="1" noEditPoints="1" noAdjustHandles="1" noChangeArrowheads="1" noChangeShapeType="1" noTextEdit="1"/>
              </p:cNvSpPr>
              <p:nvPr/>
            </p:nvSpPr>
            <p:spPr>
              <a:xfrm>
                <a:off x="2725102" y="2831100"/>
                <a:ext cx="4032448" cy="805990"/>
              </a:xfrm>
              <a:prstGeom prst="rect">
                <a:avLst/>
              </a:prstGeom>
              <a:blipFill rotWithShape="1">
                <a:blip r:embed="rId3"/>
                <a:stretch>
                  <a:fillRect/>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2944309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algn="ctr"/>
            <a:r>
              <a:rPr lang="en-US" altLang="zh-TW" sz="4400" dirty="0">
                <a:solidFill>
                  <a:srgbClr val="4F271C">
                    <a:satMod val="130000"/>
                  </a:srgbClr>
                </a:solidFill>
              </a:rPr>
              <a:t>HMM BASED POST-OCR FILTER</a:t>
            </a:r>
            <a:br>
              <a:rPr lang="en-US" altLang="zh-TW" sz="4400" dirty="0">
                <a:solidFill>
                  <a:srgbClr val="4F271C">
                    <a:satMod val="130000"/>
                  </a:srgbClr>
                </a:solidFill>
              </a:rPr>
            </a:br>
            <a:r>
              <a:rPr lang="en-US" altLang="zh-TW" sz="2200" dirty="0">
                <a:solidFill>
                  <a:srgbClr val="4F271C">
                    <a:satMod val="130000"/>
                  </a:srgbClr>
                </a:solidFill>
              </a:rPr>
              <a:t>(HMM-based ﬁlter modes</a:t>
            </a:r>
            <a:r>
              <a:rPr lang="en-US" altLang="zh-TW" sz="2200" dirty="0" smtClean="0">
                <a:solidFill>
                  <a:srgbClr val="4F271C">
                    <a:satMod val="130000"/>
                  </a:srgbClr>
                </a:solidFill>
              </a:rPr>
              <a:t>)(cont.)</a:t>
            </a:r>
            <a:endParaRPr lang="zh-TW" altLang="en-US" sz="2200" dirty="0"/>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p:txBody>
              <a:bodyPr/>
              <a:lstStyle/>
              <a:p>
                <a:r>
                  <a:rPr lang="en-US" altLang="zh-TW" dirty="0" smtClean="0"/>
                  <a:t>Conservative</a:t>
                </a:r>
              </a:p>
              <a:p>
                <a:pPr lvl="1"/>
                <a:r>
                  <a:rPr lang="en-US" altLang="zh-TW" sz="2400" dirty="0"/>
                  <a:t>Each such character is replaced by those from </a:t>
                </a:r>
                <a14:m>
                  <m:oMath xmlns:m="http://schemas.openxmlformats.org/officeDocument/2006/math">
                    <m:sSub>
                      <m:sSubPr>
                        <m:ctrlPr>
                          <a:rPr lang="en-US" altLang="zh-TW" sz="2400" i="1">
                            <a:latin typeface="Cambria Math"/>
                          </a:rPr>
                        </m:ctrlPr>
                      </m:sSubPr>
                      <m:e>
                        <m:r>
                          <a:rPr lang="en-US" altLang="zh-TW" sz="2400" i="1">
                            <a:latin typeface="Cambria Math"/>
                          </a:rPr>
                          <m:t>𝐴</m:t>
                        </m:r>
                      </m:e>
                      <m:sub>
                        <m:r>
                          <m:rPr>
                            <m:nor/>
                          </m:rPr>
                          <a:rPr lang="en-US" altLang="zh-TW" sz="2400" dirty="0"/>
                          <m:t>Λ</m:t>
                        </m:r>
                      </m:sub>
                    </m:sSub>
                    <m:r>
                      <a:rPr lang="en-US" altLang="zh-TW" sz="2400" i="1">
                        <a:latin typeface="Cambria Math"/>
                      </a:rPr>
                      <m:t> </m:t>
                    </m:r>
                  </m:oMath>
                </a14:m>
                <a:r>
                  <a:rPr lang="en-US" altLang="zh-TW" sz="2400" dirty="0" smtClean="0"/>
                  <a:t>.</a:t>
                </a:r>
              </a:p>
              <a:p>
                <a:pPr lvl="1"/>
                <a:r>
                  <a:rPr lang="en-US" altLang="zh-TW" sz="2400" dirty="0"/>
                  <a:t>The path C needed to </a:t>
                </a:r>
                <a:r>
                  <a:rPr lang="en-US" altLang="zh-TW" sz="2400" dirty="0" smtClean="0"/>
                  <a:t>compute ρ(</a:t>
                </a:r>
                <a14:m>
                  <m:oMath xmlns:m="http://schemas.openxmlformats.org/officeDocument/2006/math">
                    <m:sSub>
                      <m:sSubPr>
                        <m:ctrlPr>
                          <a:rPr lang="en-US" altLang="zh-TW" sz="2400" i="1" smtClean="0">
                            <a:latin typeface="Cambria Math"/>
                          </a:rPr>
                        </m:ctrlPr>
                      </m:sSubPr>
                      <m:e>
                        <m:r>
                          <a:rPr lang="en-US" altLang="zh-TW" sz="2400" b="0" i="1" smtClean="0">
                            <a:latin typeface="Cambria Math"/>
                          </a:rPr>
                          <m:t>𝑂</m:t>
                        </m:r>
                      </m:e>
                      <m:sub>
                        <m:r>
                          <a:rPr lang="en-US" altLang="zh-TW" sz="2400" b="0" i="1" smtClean="0">
                            <a:latin typeface="Cambria Math"/>
                          </a:rPr>
                          <m:t>𝑛</m:t>
                        </m:r>
                      </m:sub>
                    </m:sSub>
                  </m:oMath>
                </a14:m>
                <a:r>
                  <a:rPr lang="en-US" altLang="zh-TW" sz="2400" dirty="0" smtClean="0"/>
                  <a:t>) </a:t>
                </a:r>
                <a:r>
                  <a:rPr lang="en-US" altLang="zh-TW" sz="2400" dirty="0"/>
                  <a:t>is determined as the sequence of characters </a:t>
                </a:r>
                <a:r>
                  <a:rPr lang="en-US" altLang="zh-TW" sz="2400" dirty="0" smtClean="0"/>
                  <a:t>from </a:t>
                </a:r>
                <a14:m>
                  <m:oMath xmlns:m="http://schemas.openxmlformats.org/officeDocument/2006/math">
                    <m:sSub>
                      <m:sSubPr>
                        <m:ctrlPr>
                          <a:rPr lang="en-US" altLang="zh-TW" sz="2400" i="1">
                            <a:latin typeface="Cambria Math"/>
                          </a:rPr>
                        </m:ctrlPr>
                      </m:sSubPr>
                      <m:e>
                        <m:r>
                          <a:rPr lang="en-US" altLang="zh-TW" sz="2400" i="1">
                            <a:latin typeface="Cambria Math"/>
                          </a:rPr>
                          <m:t>𝐴</m:t>
                        </m:r>
                      </m:e>
                      <m:sub>
                        <m:r>
                          <m:rPr>
                            <m:nor/>
                          </m:rPr>
                          <a:rPr lang="en-US" altLang="zh-TW" sz="2400" dirty="0"/>
                          <m:t>Λ</m:t>
                        </m:r>
                      </m:sub>
                    </m:sSub>
                  </m:oMath>
                </a14:m>
                <a:r>
                  <a:rPr lang="en-US" altLang="zh-TW" sz="2400" dirty="0"/>
                  <a:t> that are individually most likely for the </a:t>
                </a:r>
                <a:r>
                  <a:rPr lang="en-US" altLang="zh-TW" sz="2400" dirty="0" smtClean="0"/>
                  <a:t>given</a:t>
                </a:r>
                <a:r>
                  <a:rPr lang="en-US" altLang="zh-TW" sz="2400" dirty="0"/>
                  <a:t> </a:t>
                </a:r>
                <a14:m>
                  <m:oMath xmlns:m="http://schemas.openxmlformats.org/officeDocument/2006/math">
                    <m:sSub>
                      <m:sSubPr>
                        <m:ctrlPr>
                          <a:rPr lang="en-US" altLang="zh-TW" sz="2400" i="1">
                            <a:latin typeface="Cambria Math"/>
                          </a:rPr>
                        </m:ctrlPr>
                      </m:sSubPr>
                      <m:e>
                        <m:r>
                          <a:rPr lang="en-US" altLang="zh-TW" sz="2400" i="1">
                            <a:latin typeface="Cambria Math"/>
                          </a:rPr>
                          <m:t>𝑂</m:t>
                        </m:r>
                      </m:e>
                      <m:sub>
                        <m:r>
                          <a:rPr lang="en-US" altLang="zh-TW" sz="2400" i="1">
                            <a:latin typeface="Cambria Math"/>
                          </a:rPr>
                          <m:t>𝑛</m:t>
                        </m:r>
                      </m:sub>
                    </m:sSub>
                  </m:oMath>
                </a14:m>
                <a:r>
                  <a:rPr lang="en-US" altLang="zh-TW" sz="2400" dirty="0" smtClean="0"/>
                  <a:t>.</a:t>
                </a:r>
              </a:p>
              <a:p>
                <a:pPr lvl="1"/>
                <a:endParaRPr lang="zh-TW" altLang="en-US" sz="2400" dirty="0"/>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blipFill rotWithShape="1">
                <a:blip r:embed="rId3"/>
                <a:stretch>
                  <a:fillRect t="-1652"/>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8336458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algn="ctr"/>
            <a:r>
              <a:rPr lang="en-US" altLang="zh-TW" sz="4400" dirty="0">
                <a:solidFill>
                  <a:srgbClr val="4F271C">
                    <a:satMod val="130000"/>
                  </a:srgbClr>
                </a:solidFill>
              </a:rPr>
              <a:t>HMM BASED POST-OCR FILTER</a:t>
            </a:r>
            <a:br>
              <a:rPr lang="en-US" altLang="zh-TW" sz="4400" dirty="0">
                <a:solidFill>
                  <a:srgbClr val="4F271C">
                    <a:satMod val="130000"/>
                  </a:srgbClr>
                </a:solidFill>
              </a:rPr>
            </a:br>
            <a:r>
              <a:rPr lang="en-US" altLang="zh-TW" sz="2200" dirty="0">
                <a:solidFill>
                  <a:srgbClr val="4F271C">
                    <a:satMod val="130000"/>
                  </a:srgbClr>
                </a:solidFill>
              </a:rPr>
              <a:t>(HMM-based ﬁlter modes</a:t>
            </a:r>
            <a:r>
              <a:rPr lang="en-US" altLang="zh-TW" sz="2200" dirty="0" smtClean="0">
                <a:solidFill>
                  <a:srgbClr val="4F271C">
                    <a:satMod val="130000"/>
                  </a:srgbClr>
                </a:solidFill>
              </a:rPr>
              <a:t>)(cont.)</a:t>
            </a:r>
            <a:endParaRPr lang="zh-TW" altLang="en-US" sz="2200" dirty="0"/>
          </a:p>
        </p:txBody>
      </p:sp>
      <p:sp>
        <p:nvSpPr>
          <p:cNvPr id="3" name="內容版面配置區 2"/>
          <p:cNvSpPr>
            <a:spLocks noGrp="1"/>
          </p:cNvSpPr>
          <p:nvPr>
            <p:ph idx="1"/>
          </p:nvPr>
        </p:nvSpPr>
        <p:spPr/>
        <p:txBody>
          <a:bodyPr/>
          <a:lstStyle/>
          <a:p>
            <a:r>
              <a:rPr lang="en-US" altLang="zh-TW" dirty="0" smtClean="0"/>
              <a:t>Moderate</a:t>
            </a:r>
          </a:p>
          <a:p>
            <a:pPr lvl="1"/>
            <a:r>
              <a:rPr lang="en-US" altLang="zh-TW" sz="2400" dirty="0"/>
              <a:t>Given a sequence O , the Viterbi algorithm may be used to determine the sequence C that maximizes </a:t>
            </a:r>
            <a:r>
              <a:rPr lang="zh-TW" altLang="en-US" sz="2400" dirty="0" smtClean="0"/>
              <a:t>   </a:t>
            </a:r>
            <a:r>
              <a:rPr lang="en-US" altLang="zh-TW" sz="2400" dirty="0" smtClean="0"/>
              <a:t>P (C)P(O|C), </a:t>
            </a:r>
            <a:r>
              <a:rPr lang="en-US" altLang="zh-TW" sz="2400" dirty="0"/>
              <a:t>that yields the corresponding </a:t>
            </a:r>
            <a:r>
              <a:rPr lang="en-US" altLang="zh-TW" sz="2400" dirty="0" smtClean="0"/>
              <a:t>score</a:t>
            </a:r>
            <a:r>
              <a:rPr lang="zh-TW" altLang="en-US" sz="2400" dirty="0" smtClean="0"/>
              <a:t> </a:t>
            </a:r>
            <a:r>
              <a:rPr lang="en-US" altLang="zh-TW" sz="2400" dirty="0" smtClean="0"/>
              <a:t>ρ(O).</a:t>
            </a:r>
          </a:p>
          <a:p>
            <a:pPr lvl="1"/>
            <a:endParaRPr lang="en-US" altLang="zh-TW" sz="2400" dirty="0"/>
          </a:p>
          <a:p>
            <a:pPr lvl="1"/>
            <a:r>
              <a:rPr lang="en-US" altLang="zh-TW" sz="2400" dirty="0"/>
              <a:t>These top sequences are returned by </a:t>
            </a:r>
            <a:r>
              <a:rPr lang="en-US" altLang="zh-TW" sz="2400" dirty="0" smtClean="0"/>
              <a:t>the</a:t>
            </a:r>
            <a:r>
              <a:rPr lang="zh-TW" altLang="en-US" sz="2400" dirty="0" smtClean="0"/>
              <a:t> </a:t>
            </a:r>
            <a:r>
              <a:rPr lang="en-US" altLang="zh-TW" sz="2400" dirty="0" smtClean="0"/>
              <a:t>ﬁlter </a:t>
            </a:r>
            <a:r>
              <a:rPr lang="en-US" altLang="zh-TW" sz="2400" dirty="0"/>
              <a:t>as spelling alternatives, provided their scores are </a:t>
            </a:r>
            <a:r>
              <a:rPr lang="en-US" altLang="zh-TW" sz="2400" dirty="0" smtClean="0"/>
              <a:t>above</a:t>
            </a:r>
            <a:r>
              <a:rPr lang="zh-TW" altLang="en-US" sz="2400" dirty="0" smtClean="0"/>
              <a:t> </a:t>
            </a:r>
            <a:r>
              <a:rPr lang="en-US" altLang="zh-TW" sz="2400" dirty="0" smtClean="0"/>
              <a:t>a </a:t>
            </a:r>
            <a:r>
              <a:rPr lang="en-US" altLang="zh-TW" sz="2400" dirty="0"/>
              <a:t>threshold.</a:t>
            </a:r>
            <a:endParaRPr lang="zh-TW" altLang="en-US" sz="2400" dirty="0"/>
          </a:p>
        </p:txBody>
      </p:sp>
    </p:spTree>
    <p:extLst>
      <p:ext uri="{BB962C8B-B14F-4D97-AF65-F5344CB8AC3E}">
        <p14:creationId xmlns:p14="http://schemas.microsoft.com/office/powerpoint/2010/main" val="13410613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algn="ctr"/>
            <a:r>
              <a:rPr lang="en-US" altLang="zh-TW" sz="4400" dirty="0">
                <a:solidFill>
                  <a:srgbClr val="4F271C">
                    <a:satMod val="130000"/>
                  </a:srgbClr>
                </a:solidFill>
              </a:rPr>
              <a:t>HMM BASED POST-OCR FILTER</a:t>
            </a:r>
            <a:br>
              <a:rPr lang="en-US" altLang="zh-TW" sz="4400" dirty="0">
                <a:solidFill>
                  <a:srgbClr val="4F271C">
                    <a:satMod val="130000"/>
                  </a:srgbClr>
                </a:solidFill>
              </a:rPr>
            </a:br>
            <a:r>
              <a:rPr lang="en-US" altLang="zh-TW" sz="2200" dirty="0">
                <a:solidFill>
                  <a:srgbClr val="4F271C">
                    <a:satMod val="130000"/>
                  </a:srgbClr>
                </a:solidFill>
              </a:rPr>
              <a:t>(HMM-based ﬁlter modes</a:t>
            </a:r>
            <a:r>
              <a:rPr lang="en-US" altLang="zh-TW" sz="2200" dirty="0" smtClean="0">
                <a:solidFill>
                  <a:srgbClr val="4F271C">
                    <a:satMod val="130000"/>
                  </a:srgbClr>
                </a:solidFill>
              </a:rPr>
              <a:t>)(cont.)</a:t>
            </a:r>
            <a:endParaRPr lang="zh-TW" altLang="en-US" sz="2200" dirty="0"/>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p:txBody>
              <a:bodyPr>
                <a:normAutofit/>
              </a:bodyPr>
              <a:lstStyle/>
              <a:p>
                <a:r>
                  <a:rPr lang="en-US" altLang="zh-TW" dirty="0" smtClean="0"/>
                  <a:t>Aggressive</a:t>
                </a:r>
              </a:p>
              <a:p>
                <a:pPr lvl="1"/>
                <a:r>
                  <a:rPr lang="en-US" altLang="zh-TW" dirty="0"/>
                  <a:t>This score is computed the same way as for the candidate sequences </a:t>
                </a:r>
                <a14:m>
                  <m:oMath xmlns:m="http://schemas.openxmlformats.org/officeDocument/2006/math">
                    <m:sSub>
                      <m:sSubPr>
                        <m:ctrlPr>
                          <a:rPr lang="en-US" altLang="zh-TW" i="1" smtClean="0">
                            <a:latin typeface="Cambria Math"/>
                          </a:rPr>
                        </m:ctrlPr>
                      </m:sSubPr>
                      <m:e>
                        <m:r>
                          <a:rPr lang="en-US" altLang="zh-TW" b="0" i="1" smtClean="0">
                            <a:latin typeface="Cambria Math"/>
                          </a:rPr>
                          <m:t>𝑂</m:t>
                        </m:r>
                      </m:e>
                      <m:sub>
                        <m:r>
                          <a:rPr lang="en-US" altLang="zh-TW" b="0" i="1" smtClean="0">
                            <a:latin typeface="Cambria Math"/>
                          </a:rPr>
                          <m:t>𝑛</m:t>
                        </m:r>
                      </m:sub>
                    </m:sSub>
                  </m:oMath>
                </a14:m>
                <a:r>
                  <a:rPr lang="en-US" altLang="zh-TW" dirty="0" smtClean="0"/>
                  <a:t> </a:t>
                </a:r>
                <a:r>
                  <a:rPr lang="en-US" altLang="zh-TW" dirty="0"/>
                  <a:t>in the conservative mode. </a:t>
                </a:r>
                <a:endParaRPr lang="en-US" altLang="zh-TW" dirty="0" smtClean="0"/>
              </a:p>
              <a:p>
                <a:pPr lvl="1"/>
                <a:endParaRPr lang="en-US" altLang="zh-TW" dirty="0"/>
              </a:p>
              <a:p>
                <a:pPr lvl="1"/>
                <a:r>
                  <a:rPr lang="en-US" altLang="zh-TW" dirty="0"/>
                  <a:t>If the word has to be corrected, </a:t>
                </a:r>
                <a:r>
                  <a:rPr lang="en-US" altLang="zh-TW" dirty="0" smtClean="0"/>
                  <a:t>we </a:t>
                </a:r>
                <a:r>
                  <a:rPr lang="en-US" altLang="zh-TW" dirty="0"/>
                  <a:t>determine the characters that have the most negative impact on the score and replace them the same way as in the conservative mode.</a:t>
                </a:r>
                <a:endParaRPr lang="zh-TW" altLang="en-US" dirty="0"/>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blipFill rotWithShape="1">
                <a:blip r:embed="rId3"/>
                <a:stretch>
                  <a:fillRect t="-1652" b="-381"/>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13410613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dirty="0"/>
              <a:t>ACCURACY EVALUATION</a:t>
            </a:r>
            <a:endParaRPr lang="zh-TW" altLang="en-US" dirty="0"/>
          </a:p>
        </p:txBody>
      </p:sp>
      <p:sp>
        <p:nvSpPr>
          <p:cNvPr id="3" name="內容版面配置區 2"/>
          <p:cNvSpPr>
            <a:spLocks noGrp="1"/>
          </p:cNvSpPr>
          <p:nvPr>
            <p:ph idx="1"/>
          </p:nvPr>
        </p:nvSpPr>
        <p:spPr/>
        <p:txBody>
          <a:bodyPr>
            <a:normAutofit/>
          </a:bodyPr>
          <a:lstStyle/>
          <a:p>
            <a:r>
              <a:rPr lang="en-US" altLang="zh-TW" sz="2400" dirty="0"/>
              <a:t>Performance of any OCR error correction ﬁlter may be evaluated using ground truth and some standard measures such as precision and recall.</a:t>
            </a:r>
            <a:endParaRPr lang="zh-TW" altLang="en-US" sz="24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3728" y="3789040"/>
            <a:ext cx="6220020" cy="971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矩形 3"/>
          <p:cNvSpPr/>
          <p:nvPr/>
        </p:nvSpPr>
        <p:spPr>
          <a:xfrm>
            <a:off x="2236121" y="4941168"/>
            <a:ext cx="3961405" cy="923330"/>
          </a:xfrm>
          <a:prstGeom prst="rect">
            <a:avLst/>
          </a:prstGeom>
        </p:spPr>
        <p:txBody>
          <a:bodyPr wrap="none">
            <a:spAutoFit/>
          </a:bodyPr>
          <a:lstStyle/>
          <a:p>
            <a:r>
              <a:rPr lang="zh-TW" altLang="en-US" dirty="0" smtClean="0"/>
              <a:t>     </a:t>
            </a:r>
            <a:r>
              <a:rPr lang="en-US" altLang="zh-TW" dirty="0" smtClean="0"/>
              <a:t>M</a:t>
            </a:r>
            <a:r>
              <a:rPr lang="zh-TW" altLang="en-US" dirty="0" smtClean="0"/>
              <a:t>     </a:t>
            </a:r>
            <a:r>
              <a:rPr lang="en-US" altLang="zh-TW" dirty="0" smtClean="0"/>
              <a:t>:</a:t>
            </a:r>
            <a:r>
              <a:rPr lang="zh-TW" altLang="en-US" dirty="0" smtClean="0"/>
              <a:t>  </a:t>
            </a:r>
            <a:r>
              <a:rPr lang="en-US" altLang="zh-TW" dirty="0" smtClean="0"/>
              <a:t>number </a:t>
            </a:r>
            <a:r>
              <a:rPr lang="en-US" altLang="zh-TW" dirty="0"/>
              <a:t>of recognized tokens </a:t>
            </a:r>
            <a:endParaRPr lang="en-US" altLang="zh-TW" dirty="0" smtClean="0"/>
          </a:p>
          <a:p>
            <a:r>
              <a:rPr lang="zh-TW" altLang="en-US" dirty="0" smtClean="0"/>
              <a:t> </a:t>
            </a:r>
            <a:r>
              <a:rPr lang="en-US" altLang="zh-TW" dirty="0" smtClean="0"/>
              <a:t>|</a:t>
            </a:r>
            <a:r>
              <a:rPr lang="en-US" altLang="zh-TW" dirty="0"/>
              <a:t>Input| </a:t>
            </a:r>
            <a:r>
              <a:rPr lang="zh-TW" altLang="en-US" dirty="0" smtClean="0"/>
              <a:t>  </a:t>
            </a:r>
            <a:r>
              <a:rPr lang="en-US" altLang="zh-TW" dirty="0" smtClean="0"/>
              <a:t>:</a:t>
            </a:r>
            <a:r>
              <a:rPr lang="zh-TW" altLang="en-US" dirty="0" smtClean="0"/>
              <a:t>  </a:t>
            </a:r>
            <a:r>
              <a:rPr lang="en-US" altLang="zh-TW" dirty="0" smtClean="0"/>
              <a:t>number </a:t>
            </a:r>
            <a:r>
              <a:rPr lang="en-US" altLang="zh-TW" dirty="0"/>
              <a:t>of input </a:t>
            </a:r>
            <a:r>
              <a:rPr lang="en-US" altLang="zh-TW" dirty="0" smtClean="0"/>
              <a:t>tokens</a:t>
            </a:r>
          </a:p>
          <a:p>
            <a:r>
              <a:rPr lang="en-US" altLang="zh-TW" dirty="0" smtClean="0"/>
              <a:t>|output</a:t>
            </a:r>
            <a:r>
              <a:rPr lang="en-US" altLang="zh-TW" dirty="0"/>
              <a:t>| </a:t>
            </a:r>
            <a:r>
              <a:rPr lang="zh-TW" altLang="en-US" dirty="0"/>
              <a:t> </a:t>
            </a:r>
            <a:r>
              <a:rPr lang="en-US" altLang="zh-TW" dirty="0"/>
              <a:t>:</a:t>
            </a:r>
            <a:r>
              <a:rPr lang="zh-TW" altLang="en-US" dirty="0"/>
              <a:t>  </a:t>
            </a:r>
            <a:r>
              <a:rPr lang="en-US" altLang="zh-TW" dirty="0"/>
              <a:t>number of output </a:t>
            </a:r>
            <a:r>
              <a:rPr lang="en-US" altLang="zh-TW" dirty="0" smtClean="0"/>
              <a:t>tokens</a:t>
            </a:r>
            <a:endParaRPr lang="en-US" altLang="zh-TW" dirty="0"/>
          </a:p>
        </p:txBody>
      </p:sp>
    </p:spTree>
    <p:extLst>
      <p:ext uri="{BB962C8B-B14F-4D97-AF65-F5344CB8AC3E}">
        <p14:creationId xmlns:p14="http://schemas.microsoft.com/office/powerpoint/2010/main" val="10341528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dirty="0" smtClean="0"/>
              <a:t>OUTLINE</a:t>
            </a:r>
            <a:endParaRPr lang="zh-TW" altLang="en-US" dirty="0"/>
          </a:p>
        </p:txBody>
      </p:sp>
      <p:sp>
        <p:nvSpPr>
          <p:cNvPr id="3" name="內容版面配置區 2"/>
          <p:cNvSpPr>
            <a:spLocks noGrp="1"/>
          </p:cNvSpPr>
          <p:nvPr>
            <p:ph idx="1"/>
          </p:nvPr>
        </p:nvSpPr>
        <p:spPr/>
        <p:txBody>
          <a:bodyPr/>
          <a:lstStyle/>
          <a:p>
            <a:r>
              <a:rPr lang="en-US" altLang="zh-TW" dirty="0" smtClean="0"/>
              <a:t>INTRODUCTION</a:t>
            </a:r>
          </a:p>
          <a:p>
            <a:r>
              <a:rPr lang="en-US" altLang="zh-TW" dirty="0" smtClean="0"/>
              <a:t>APPROACH</a:t>
            </a:r>
          </a:p>
          <a:p>
            <a:r>
              <a:rPr lang="en-US" altLang="zh-TW" dirty="0"/>
              <a:t>HMM BASED POST-OCR </a:t>
            </a:r>
            <a:r>
              <a:rPr lang="en-US" altLang="zh-TW" dirty="0" smtClean="0"/>
              <a:t>FILTER</a:t>
            </a:r>
          </a:p>
          <a:p>
            <a:r>
              <a:rPr lang="en-US" altLang="zh-TW" dirty="0"/>
              <a:t>ACCURACY </a:t>
            </a:r>
            <a:r>
              <a:rPr lang="en-US" altLang="zh-TW" dirty="0" smtClean="0"/>
              <a:t>EVALUATION</a:t>
            </a:r>
          </a:p>
          <a:p>
            <a:r>
              <a:rPr lang="en-US" altLang="zh-TW" dirty="0"/>
              <a:t>EXPERIMENTS</a:t>
            </a:r>
            <a:br>
              <a:rPr lang="en-US" altLang="zh-TW" dirty="0"/>
            </a:br>
            <a:endParaRPr lang="zh-TW" altLang="en-US" dirty="0"/>
          </a:p>
        </p:txBody>
      </p:sp>
    </p:spTree>
    <p:extLst>
      <p:ext uri="{BB962C8B-B14F-4D97-AF65-F5344CB8AC3E}">
        <p14:creationId xmlns:p14="http://schemas.microsoft.com/office/powerpoint/2010/main" val="22128437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dirty="0"/>
              <a:t>EXPERIMENTS</a:t>
            </a:r>
            <a:endParaRPr lang="zh-TW" altLang="en-US" dirty="0"/>
          </a:p>
        </p:txBody>
      </p:sp>
      <p:sp>
        <p:nvSpPr>
          <p:cNvPr id="3" name="內容版面配置區 2"/>
          <p:cNvSpPr>
            <a:spLocks noGrp="1"/>
          </p:cNvSpPr>
          <p:nvPr>
            <p:ph idx="1"/>
          </p:nvPr>
        </p:nvSpPr>
        <p:spPr/>
        <p:txBody>
          <a:bodyPr/>
          <a:lstStyle/>
          <a:p>
            <a:r>
              <a:rPr lang="en-US" altLang="zh-TW" dirty="0" smtClean="0"/>
              <a:t>English</a:t>
            </a:r>
            <a:endParaRPr lang="zh-TW" alt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2132856"/>
            <a:ext cx="7363972" cy="29369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382778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dirty="0"/>
              <a:t>EXPERIMENTS</a:t>
            </a:r>
            <a:endParaRPr lang="zh-TW" altLang="en-US" dirty="0"/>
          </a:p>
        </p:txBody>
      </p:sp>
      <p:sp>
        <p:nvSpPr>
          <p:cNvPr id="3" name="內容版面配置區 2"/>
          <p:cNvSpPr>
            <a:spLocks noGrp="1"/>
          </p:cNvSpPr>
          <p:nvPr>
            <p:ph idx="1"/>
          </p:nvPr>
        </p:nvSpPr>
        <p:spPr/>
        <p:txBody>
          <a:bodyPr/>
          <a:lstStyle/>
          <a:p>
            <a:r>
              <a:rPr lang="en-US" altLang="zh-TW" dirty="0"/>
              <a:t>Arabic</a:t>
            </a:r>
            <a:endParaRPr lang="zh-TW" alt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2780928"/>
            <a:ext cx="7764754" cy="19491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61136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dirty="0"/>
              <a:t>INTRODUCTION</a:t>
            </a:r>
            <a:endParaRPr lang="zh-TW" altLang="en-US" dirty="0"/>
          </a:p>
        </p:txBody>
      </p:sp>
      <p:sp>
        <p:nvSpPr>
          <p:cNvPr id="3" name="內容版面配置區 2"/>
          <p:cNvSpPr>
            <a:spLocks noGrp="1"/>
          </p:cNvSpPr>
          <p:nvPr>
            <p:ph idx="1"/>
          </p:nvPr>
        </p:nvSpPr>
        <p:spPr/>
        <p:txBody>
          <a:bodyPr>
            <a:normAutofit/>
          </a:bodyPr>
          <a:lstStyle/>
          <a:p>
            <a:r>
              <a:rPr lang="en-US" altLang="zh-TW" sz="2400" dirty="0"/>
              <a:t>In this paper focus on a Hidden Markov Model (</a:t>
            </a:r>
            <a:r>
              <a:rPr lang="en-US" altLang="zh-TW" sz="2400" dirty="0">
                <a:hlinkClick r:id="rId3"/>
              </a:rPr>
              <a:t>HMM</a:t>
            </a:r>
            <a:r>
              <a:rPr lang="en-US" altLang="zh-TW" sz="2400" dirty="0"/>
              <a:t>) based accuracy booster modeling OCR engine noise </a:t>
            </a:r>
            <a:r>
              <a:rPr lang="en-US" altLang="zh-TW" sz="2400" dirty="0" smtClean="0"/>
              <a:t>generation. </a:t>
            </a:r>
          </a:p>
          <a:p>
            <a:endParaRPr lang="en-US" altLang="zh-TW" sz="2400" dirty="0"/>
          </a:p>
          <a:p>
            <a:r>
              <a:rPr lang="en-US" altLang="zh-TW" sz="2400" dirty="0" smtClean="0"/>
              <a:t>Improving </a:t>
            </a:r>
            <a:r>
              <a:rPr lang="en-US" altLang="zh-TW" sz="2400" dirty="0"/>
              <a:t>OCR accuracy is a persisting problem because no OCR engine is perfect, and even for the best of them accuracy varies depending on the variety of factors that is simply impossible to account for in a single OCR engine.</a:t>
            </a:r>
            <a:endParaRPr lang="zh-TW" altLang="en-US" sz="2400" dirty="0"/>
          </a:p>
        </p:txBody>
      </p:sp>
    </p:spTree>
    <p:extLst>
      <p:ext uri="{BB962C8B-B14F-4D97-AF65-F5344CB8AC3E}">
        <p14:creationId xmlns:p14="http://schemas.microsoft.com/office/powerpoint/2010/main" val="3381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dirty="0" smtClean="0"/>
              <a:t>INTRODUCTION(cont.)</a:t>
            </a:r>
            <a:endParaRPr lang="zh-TW" altLang="en-US" dirty="0"/>
          </a:p>
        </p:txBody>
      </p:sp>
      <p:sp>
        <p:nvSpPr>
          <p:cNvPr id="3" name="內容版面配置區 2"/>
          <p:cNvSpPr>
            <a:spLocks noGrp="1"/>
          </p:cNvSpPr>
          <p:nvPr>
            <p:ph idx="1"/>
          </p:nvPr>
        </p:nvSpPr>
        <p:spPr/>
        <p:txBody>
          <a:bodyPr>
            <a:normAutofit/>
          </a:bodyPr>
          <a:lstStyle/>
          <a:p>
            <a:r>
              <a:rPr lang="en-US" altLang="zh-TW" sz="2400" dirty="0" smtClean="0"/>
              <a:t>character/word </a:t>
            </a:r>
            <a:r>
              <a:rPr lang="en-US" altLang="zh-TW" sz="2400" dirty="0">
                <a:hlinkClick r:id="rId3"/>
              </a:rPr>
              <a:t>confusion </a:t>
            </a:r>
            <a:r>
              <a:rPr lang="en-US" altLang="zh-TW" sz="2400" dirty="0" smtClean="0">
                <a:hlinkClick r:id="rId3"/>
              </a:rPr>
              <a:t>matrices</a:t>
            </a:r>
            <a:endParaRPr lang="en-US" altLang="zh-TW" sz="2400" dirty="0"/>
          </a:p>
          <a:p>
            <a:r>
              <a:rPr lang="en-US" altLang="zh-TW" sz="2400" dirty="0" smtClean="0"/>
              <a:t>character/word </a:t>
            </a:r>
            <a:r>
              <a:rPr lang="en-US" altLang="zh-TW" sz="2400" dirty="0">
                <a:hlinkClick r:id="rId4"/>
              </a:rPr>
              <a:t>image transformation energy</a:t>
            </a:r>
            <a:r>
              <a:rPr lang="en-US" altLang="zh-TW" sz="2400" dirty="0"/>
              <a:t> </a:t>
            </a:r>
            <a:r>
              <a:rPr lang="en-US" altLang="zh-TW" sz="2400" dirty="0" smtClean="0"/>
              <a:t>matrices</a:t>
            </a:r>
            <a:endParaRPr lang="en-US" altLang="zh-TW" sz="2400" dirty="0"/>
          </a:p>
          <a:p>
            <a:r>
              <a:rPr lang="en-US" altLang="zh-TW" sz="2400" dirty="0" smtClean="0"/>
              <a:t>character/word </a:t>
            </a:r>
            <a:r>
              <a:rPr lang="en-US" altLang="zh-TW" sz="2400" dirty="0"/>
              <a:t>n-gram </a:t>
            </a:r>
            <a:r>
              <a:rPr lang="en-US" altLang="zh-TW" sz="2400" dirty="0" smtClean="0"/>
              <a:t>frequencies</a:t>
            </a:r>
            <a:endParaRPr lang="en-US" altLang="zh-TW" sz="2400" dirty="0"/>
          </a:p>
          <a:p>
            <a:r>
              <a:rPr lang="en-US" altLang="zh-TW" sz="2400" dirty="0" smtClean="0"/>
              <a:t>character shapes</a:t>
            </a:r>
            <a:endParaRPr lang="en-US" altLang="zh-TW" sz="2400" dirty="0"/>
          </a:p>
          <a:p>
            <a:r>
              <a:rPr lang="en-US" altLang="zh-TW" sz="2400" dirty="0" smtClean="0"/>
              <a:t>dictionaries </a:t>
            </a:r>
            <a:r>
              <a:rPr lang="en-US" altLang="zh-TW" sz="2400" dirty="0"/>
              <a:t>and </a:t>
            </a:r>
            <a:r>
              <a:rPr lang="en-US" altLang="zh-TW" sz="2400" dirty="0" smtClean="0"/>
              <a:t>lexicons</a:t>
            </a:r>
            <a:endParaRPr lang="en-US" altLang="zh-TW" sz="2400" dirty="0"/>
          </a:p>
          <a:p>
            <a:r>
              <a:rPr lang="en-US" altLang="zh-TW" sz="2400" dirty="0" smtClean="0"/>
              <a:t>high-level context</a:t>
            </a:r>
            <a:endParaRPr lang="en-US" altLang="zh-TW" sz="2400" dirty="0"/>
          </a:p>
          <a:p>
            <a:r>
              <a:rPr lang="en-US" altLang="zh-TW" sz="2400" dirty="0" smtClean="0"/>
              <a:t>language </a:t>
            </a:r>
            <a:r>
              <a:rPr lang="en-US" altLang="zh-TW" sz="2400" dirty="0"/>
              <a:t>syntax</a:t>
            </a:r>
            <a:endParaRPr lang="zh-TW" altLang="en-US" sz="2400" dirty="0"/>
          </a:p>
        </p:txBody>
      </p:sp>
    </p:spTree>
    <p:extLst>
      <p:ext uri="{BB962C8B-B14F-4D97-AF65-F5344CB8AC3E}">
        <p14:creationId xmlns:p14="http://schemas.microsoft.com/office/powerpoint/2010/main" val="42717073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8895EFF-1DBE-4654-84B8-EE5B6E2FA3CA}" type="slidenum">
              <a:rPr lang="en-US" sz="1200">
                <a:solidFill>
                  <a:srgbClr val="898989"/>
                </a:solidFill>
                <a:latin typeface="Calibri" charset="0"/>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5</a:t>
            </a:fld>
            <a:endParaRPr lang="en-US" sz="1200">
              <a:solidFill>
                <a:srgbClr val="898989"/>
              </a:solidFill>
              <a:latin typeface="Calibri" charset="0"/>
            </a:endParaRPr>
          </a:p>
        </p:txBody>
      </p:sp>
      <p:sp>
        <p:nvSpPr>
          <p:cNvPr id="84996" name="Text Box 3"/>
          <p:cNvSpPr txBox="1">
            <a:spLocks noChangeArrowheads="1"/>
          </p:cNvSpPr>
          <p:nvPr/>
        </p:nvSpPr>
        <p:spPr bwMode="auto">
          <a:xfrm>
            <a:off x="6228184" y="4869160"/>
            <a:ext cx="1584176" cy="648072"/>
          </a:xfrm>
          <a:prstGeom prst="rect">
            <a:avLst/>
          </a:prstGeom>
          <a:noFill/>
          <a:ln w="9525">
            <a:noFill/>
            <a:round/>
            <a:headEnd/>
            <a:tailEnd/>
          </a:ln>
        </p:spPr>
        <p:txBody>
          <a:bodyPr/>
          <a:lstStyle/>
          <a:p>
            <a:pPr marL="336550" indent="-336550">
              <a:spcBef>
                <a:spcPts val="700"/>
              </a:spcBef>
              <a:buClr>
                <a:srgbClr val="437085"/>
              </a:buClr>
              <a:buSzPct val="10000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n-US" altLang="zh-TW" dirty="0" smtClean="0">
                <a:solidFill>
                  <a:srgbClr val="000000"/>
                </a:solidFill>
                <a:latin typeface="Calibri" charset="0"/>
                <a:cs typeface="Times New Roman" pitchFamily="16" charset="0"/>
              </a:rPr>
              <a:t>P</a:t>
            </a:r>
            <a:r>
              <a:rPr lang="zh-TW" altLang="en-US" dirty="0" smtClean="0">
                <a:solidFill>
                  <a:srgbClr val="000000"/>
                </a:solidFill>
                <a:latin typeface="Calibri" charset="0"/>
                <a:cs typeface="Times New Roman" pitchFamily="16" charset="0"/>
              </a:rPr>
              <a:t> </a:t>
            </a:r>
            <a:r>
              <a:rPr lang="en-US" altLang="zh-TW" dirty="0" smtClean="0">
                <a:solidFill>
                  <a:srgbClr val="000000"/>
                </a:solidFill>
                <a:latin typeface="Calibri" charset="0"/>
                <a:cs typeface="Times New Roman" pitchFamily="16" charset="0"/>
              </a:rPr>
              <a:t>:</a:t>
            </a:r>
            <a:r>
              <a:rPr lang="zh-TW" altLang="en-US" dirty="0" smtClean="0">
                <a:solidFill>
                  <a:srgbClr val="000000"/>
                </a:solidFill>
                <a:latin typeface="Calibri" charset="0"/>
                <a:cs typeface="Times New Roman" pitchFamily="16" charset="0"/>
              </a:rPr>
              <a:t> </a:t>
            </a:r>
            <a:r>
              <a:rPr lang="en-US" dirty="0" smtClean="0">
                <a:solidFill>
                  <a:srgbClr val="000000"/>
                </a:solidFill>
                <a:latin typeface="Calibri" charset="0"/>
                <a:cs typeface="Times New Roman" pitchFamily="16" charset="0"/>
              </a:rPr>
              <a:t>Precision</a:t>
            </a:r>
          </a:p>
          <a:p>
            <a:pPr marL="336550" indent="-336550">
              <a:spcBef>
                <a:spcPts val="700"/>
              </a:spcBef>
              <a:buClr>
                <a:srgbClr val="437085"/>
              </a:buClr>
              <a:buSzPct val="10000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n-US" altLang="zh-TW" dirty="0" smtClean="0">
                <a:solidFill>
                  <a:srgbClr val="000000"/>
                </a:solidFill>
                <a:latin typeface="Calibri" charset="0"/>
                <a:cs typeface="Times New Roman" pitchFamily="16" charset="0"/>
              </a:rPr>
              <a:t>R</a:t>
            </a:r>
            <a:r>
              <a:rPr lang="zh-TW" altLang="en-US" dirty="0" smtClean="0">
                <a:solidFill>
                  <a:srgbClr val="000000"/>
                </a:solidFill>
                <a:latin typeface="Calibri" charset="0"/>
                <a:cs typeface="Times New Roman" pitchFamily="16" charset="0"/>
              </a:rPr>
              <a:t> </a:t>
            </a:r>
            <a:r>
              <a:rPr lang="en-US" altLang="zh-TW" dirty="0" smtClean="0">
                <a:solidFill>
                  <a:srgbClr val="000000"/>
                </a:solidFill>
                <a:latin typeface="Calibri" charset="0"/>
                <a:cs typeface="Times New Roman" pitchFamily="16" charset="0"/>
              </a:rPr>
              <a:t>:</a:t>
            </a:r>
            <a:r>
              <a:rPr lang="zh-TW" altLang="en-US" dirty="0" smtClean="0">
                <a:solidFill>
                  <a:srgbClr val="000000"/>
                </a:solidFill>
                <a:latin typeface="Calibri" charset="0"/>
                <a:cs typeface="Times New Roman" pitchFamily="16" charset="0"/>
              </a:rPr>
              <a:t> </a:t>
            </a:r>
            <a:r>
              <a:rPr lang="en-US" altLang="zh-TW" dirty="0" smtClean="0">
                <a:solidFill>
                  <a:srgbClr val="000000"/>
                </a:solidFill>
                <a:latin typeface="Calibri" charset="0"/>
                <a:cs typeface="Times New Roman" pitchFamily="16" charset="0"/>
              </a:rPr>
              <a:t>R</a:t>
            </a:r>
            <a:r>
              <a:rPr lang="en-US" dirty="0" smtClean="0">
                <a:solidFill>
                  <a:srgbClr val="000000"/>
                </a:solidFill>
                <a:latin typeface="Calibri" charset="0"/>
                <a:cs typeface="Times New Roman" pitchFamily="16" charset="0"/>
              </a:rPr>
              <a:t>ecall</a:t>
            </a:r>
            <a:endParaRPr lang="en-US" dirty="0">
              <a:solidFill>
                <a:srgbClr val="000000"/>
              </a:solidFill>
              <a:latin typeface="Calibri" charset="0"/>
              <a:cs typeface="Times New Roman" pitchFamily="16" charset="0"/>
            </a:endParaRPr>
          </a:p>
        </p:txBody>
      </p:sp>
      <p:sp>
        <p:nvSpPr>
          <p:cNvPr id="84997"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6" charset="0"/>
              <a:buNone/>
            </a:pPr>
            <a:endParaRPr lang="de-DE"/>
          </a:p>
        </p:txBody>
      </p:sp>
      <p:sp>
        <p:nvSpPr>
          <p:cNvPr id="6" name="Slide Number Placeholder 5"/>
          <p:cNvSpPr>
            <a:spLocks noGrp="1"/>
          </p:cNvSpPr>
          <p:nvPr>
            <p:ph type="sldNum" idx="10"/>
          </p:nvPr>
        </p:nvSpPr>
        <p:spPr/>
        <p:txBody>
          <a:bodyPr/>
          <a:lstStyle/>
          <a:p>
            <a:pPr>
              <a:defRPr/>
            </a:pPr>
            <a:fld id="{74BF2C0F-05D6-4882-A325-BE394602789D}" type="slidenum">
              <a:rPr lang="en-US" smtClean="0"/>
              <a:pPr>
                <a:defRPr/>
              </a:pPr>
              <a:t>5</a:t>
            </a:fld>
            <a:endParaRPr lang="en-US" dirty="0"/>
          </a:p>
        </p:txBody>
      </p:sp>
      <p:sp>
        <p:nvSpPr>
          <p:cNvPr id="10" name="Rectangle 9"/>
          <p:cNvSpPr/>
          <p:nvPr/>
        </p:nvSpPr>
        <p:spPr>
          <a:xfrm>
            <a:off x="1979712" y="3680302"/>
            <a:ext cx="6878568" cy="1043876"/>
          </a:xfrm>
          <a:prstGeom prst="rect">
            <a:avLst/>
          </a:prstGeom>
        </p:spPr>
        <p:txBody>
          <a:bodyPr wrap="square">
            <a:spAutoFit/>
          </a:bodyPr>
          <a:lstStyle/>
          <a:p>
            <a:pPr lvl="4">
              <a:spcBef>
                <a:spcPts val="700"/>
              </a:spcBef>
              <a:buClr>
                <a:srgbClr val="336699"/>
              </a:buClr>
            </a:pPr>
            <a:r>
              <a:rPr lang="en-US" sz="2800" i="1" dirty="0" smtClean="0">
                <a:solidFill>
                  <a:schemeClr val="tx1"/>
                </a:solidFill>
                <a:latin typeface="+mj-lt"/>
              </a:rPr>
              <a:t>P</a:t>
            </a:r>
            <a:r>
              <a:rPr lang="en-US" sz="2800" dirty="0" smtClean="0">
                <a:solidFill>
                  <a:schemeClr val="tx1"/>
                </a:solidFill>
                <a:latin typeface="+mj-lt"/>
              </a:rPr>
              <a:t> = </a:t>
            </a:r>
            <a:r>
              <a:rPr lang="en-US" sz="2800" i="1" dirty="0" smtClean="0">
                <a:solidFill>
                  <a:schemeClr val="tx1"/>
                </a:solidFill>
                <a:latin typeface="+mj-lt"/>
              </a:rPr>
              <a:t>TP </a:t>
            </a:r>
            <a:r>
              <a:rPr lang="en-US" sz="2800" dirty="0" smtClean="0">
                <a:solidFill>
                  <a:schemeClr val="tx1"/>
                </a:solidFill>
                <a:latin typeface="+mj-lt"/>
              </a:rPr>
              <a:t>/ ( </a:t>
            </a:r>
            <a:r>
              <a:rPr lang="en-US" sz="2800" i="1" dirty="0" smtClean="0">
                <a:solidFill>
                  <a:schemeClr val="tx1"/>
                </a:solidFill>
                <a:latin typeface="+mj-lt"/>
              </a:rPr>
              <a:t>TP</a:t>
            </a:r>
            <a:r>
              <a:rPr lang="en-US" sz="2800" dirty="0" smtClean="0">
                <a:solidFill>
                  <a:schemeClr val="tx1"/>
                </a:solidFill>
                <a:latin typeface="+mj-lt"/>
              </a:rPr>
              <a:t> + </a:t>
            </a:r>
            <a:r>
              <a:rPr lang="en-US" sz="2800" i="1" dirty="0" smtClean="0">
                <a:solidFill>
                  <a:schemeClr val="tx1"/>
                </a:solidFill>
                <a:latin typeface="+mj-lt"/>
              </a:rPr>
              <a:t>FP</a:t>
            </a:r>
            <a:r>
              <a:rPr lang="en-US" sz="2800" dirty="0" smtClean="0">
                <a:solidFill>
                  <a:schemeClr val="tx1"/>
                </a:solidFill>
                <a:latin typeface="+mj-lt"/>
              </a:rPr>
              <a:t>)</a:t>
            </a:r>
          </a:p>
          <a:p>
            <a:pPr lvl="4">
              <a:spcBef>
                <a:spcPts val="700"/>
              </a:spcBef>
              <a:buClr>
                <a:srgbClr val="336699"/>
              </a:buClr>
            </a:pPr>
            <a:r>
              <a:rPr lang="en-US" sz="2800" i="1" dirty="0" smtClean="0">
                <a:solidFill>
                  <a:schemeClr val="tx1"/>
                </a:solidFill>
                <a:latin typeface="+mj-lt"/>
              </a:rPr>
              <a:t>R</a:t>
            </a:r>
            <a:r>
              <a:rPr lang="en-US" sz="2800" dirty="0" smtClean="0">
                <a:solidFill>
                  <a:schemeClr val="tx1"/>
                </a:solidFill>
                <a:latin typeface="+mj-lt"/>
              </a:rPr>
              <a:t> = </a:t>
            </a:r>
            <a:r>
              <a:rPr lang="en-US" sz="2800" i="1" dirty="0" smtClean="0">
                <a:solidFill>
                  <a:schemeClr val="tx1"/>
                </a:solidFill>
                <a:latin typeface="+mj-lt"/>
              </a:rPr>
              <a:t>TP </a:t>
            </a:r>
            <a:r>
              <a:rPr lang="en-US" sz="2800" dirty="0" smtClean="0">
                <a:solidFill>
                  <a:schemeClr val="tx1"/>
                </a:solidFill>
                <a:latin typeface="+mj-lt"/>
              </a:rPr>
              <a:t>/ ( </a:t>
            </a:r>
            <a:r>
              <a:rPr lang="en-US" sz="2800" i="1" dirty="0" smtClean="0">
                <a:solidFill>
                  <a:schemeClr val="tx1"/>
                </a:solidFill>
                <a:latin typeface="+mj-lt"/>
              </a:rPr>
              <a:t>TP</a:t>
            </a:r>
            <a:r>
              <a:rPr lang="en-US" sz="2800" dirty="0" smtClean="0">
                <a:solidFill>
                  <a:schemeClr val="tx1"/>
                </a:solidFill>
                <a:latin typeface="+mj-lt"/>
              </a:rPr>
              <a:t> + </a:t>
            </a:r>
            <a:r>
              <a:rPr lang="en-US" sz="2800" i="1" dirty="0" smtClean="0">
                <a:solidFill>
                  <a:schemeClr val="tx1"/>
                </a:solidFill>
                <a:latin typeface="+mj-lt"/>
              </a:rPr>
              <a:t>FN</a:t>
            </a:r>
            <a:r>
              <a:rPr lang="en-US" sz="2800" dirty="0" smtClean="0">
                <a:solidFill>
                  <a:schemeClr val="tx1"/>
                </a:solidFill>
                <a:latin typeface="+mj-lt"/>
              </a:rPr>
              <a:t>)</a:t>
            </a:r>
          </a:p>
        </p:txBody>
      </p:sp>
      <p:pic>
        <p:nvPicPr>
          <p:cNvPr id="8" name="Picture 7" descr="1355.png"/>
          <p:cNvPicPr>
            <a:picLocks noChangeAspect="1"/>
          </p:cNvPicPr>
          <p:nvPr/>
        </p:nvPicPr>
        <p:blipFill>
          <a:blip r:embed="rId3" cstate="print"/>
          <a:stretch>
            <a:fillRect/>
          </a:stretch>
        </p:blipFill>
        <p:spPr>
          <a:xfrm>
            <a:off x="1437278" y="2285992"/>
            <a:ext cx="7492437" cy="998992"/>
          </a:xfrm>
          <a:prstGeom prst="rect">
            <a:avLst/>
          </a:prstGeom>
        </p:spPr>
      </p:pic>
    </p:spTree>
    <p:extLst>
      <p:ext uri="{BB962C8B-B14F-4D97-AF65-F5344CB8AC3E}">
        <p14:creationId xmlns:p14="http://schemas.microsoft.com/office/powerpoint/2010/main" val="310842963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dirty="0" smtClean="0"/>
              <a:t>INTRODUCTION(cont.)</a:t>
            </a:r>
            <a:endParaRPr lang="zh-TW" altLang="en-US" dirty="0"/>
          </a:p>
        </p:txBody>
      </p:sp>
      <p:sp>
        <p:nvSpPr>
          <p:cNvPr id="3" name="內容版面配置區 2"/>
          <p:cNvSpPr>
            <a:spLocks noGrp="1"/>
          </p:cNvSpPr>
          <p:nvPr>
            <p:ph idx="1"/>
          </p:nvPr>
        </p:nvSpPr>
        <p:spPr/>
        <p:txBody>
          <a:bodyPr>
            <a:normAutofit/>
          </a:bodyPr>
          <a:lstStyle/>
          <a:p>
            <a:endParaRPr lang="zh-TW" altLang="en-US" sz="24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2276872"/>
            <a:ext cx="6832600" cy="2654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8449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dirty="0" smtClean="0"/>
              <a:t>INTRODUCTION(cont.)</a:t>
            </a:r>
            <a:endParaRPr lang="zh-TW" altLang="en-US" dirty="0"/>
          </a:p>
        </p:txBody>
      </p:sp>
      <p:sp>
        <p:nvSpPr>
          <p:cNvPr id="3" name="內容版面配置區 2"/>
          <p:cNvSpPr>
            <a:spLocks noGrp="1"/>
          </p:cNvSpPr>
          <p:nvPr>
            <p:ph idx="1"/>
          </p:nvPr>
        </p:nvSpPr>
        <p:spPr/>
        <p:txBody>
          <a:bodyPr>
            <a:normAutofit/>
          </a:bodyPr>
          <a:lstStyle/>
          <a:p>
            <a:r>
              <a:rPr lang="en-US" altLang="zh-TW" sz="2400" dirty="0"/>
              <a:t>In this paper focus on an HMM(Hidden Markov Models) based post-OCR correction ﬁlter that uses a dictionary trained HMM for correcting OCR errors and has three correction modes: aggressive, moderate, and conservative. </a:t>
            </a:r>
            <a:endParaRPr lang="en-US" altLang="zh-TW" sz="2400" dirty="0" smtClean="0"/>
          </a:p>
          <a:p>
            <a:endParaRPr lang="en-US" altLang="zh-TW" sz="2400" dirty="0" smtClean="0"/>
          </a:p>
          <a:p>
            <a:pPr lvl="1"/>
            <a:r>
              <a:rPr lang="en-US" altLang="zh-TW" sz="1800" dirty="0"/>
              <a:t>In the conservative mode it attempts to correct only low conﬁdence or unrecognized characters, improving character and word accuracy</a:t>
            </a:r>
            <a:r>
              <a:rPr lang="en-US" altLang="zh-TW" sz="1800" dirty="0" smtClean="0"/>
              <a:t>.</a:t>
            </a:r>
          </a:p>
          <a:p>
            <a:pPr lvl="1"/>
            <a:endParaRPr lang="en-US" altLang="zh-TW" sz="1800" dirty="0"/>
          </a:p>
          <a:p>
            <a:pPr lvl="1"/>
            <a:r>
              <a:rPr lang="en-US" altLang="zh-TW" sz="1800" dirty="0"/>
              <a:t>In the aggressive mode, the ﬁlter targets all words in the OCR output and corrects ones with low HMM scores, giving a chance to better post-OCR accuracy boost, but running the risk of accidentally lowering the accuracy </a:t>
            </a:r>
            <a:endParaRPr lang="zh-TW" altLang="en-US" sz="1800" dirty="0"/>
          </a:p>
        </p:txBody>
      </p:sp>
    </p:spTree>
    <p:extLst>
      <p:ext uri="{BB962C8B-B14F-4D97-AF65-F5344CB8AC3E}">
        <p14:creationId xmlns:p14="http://schemas.microsoft.com/office/powerpoint/2010/main" val="22042936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sz="4400" dirty="0" smtClean="0"/>
              <a:t>APPROACH</a:t>
            </a:r>
            <a:r>
              <a:rPr lang="en-US" altLang="zh-TW" dirty="0" smtClean="0"/>
              <a:t/>
            </a:r>
            <a:br>
              <a:rPr lang="en-US" altLang="zh-TW" dirty="0" smtClean="0"/>
            </a:br>
            <a:r>
              <a:rPr lang="en-US" altLang="zh-TW" sz="1400" dirty="0" smtClean="0"/>
              <a:t>(</a:t>
            </a:r>
            <a:r>
              <a:rPr lang="en-US" altLang="zh-TW" sz="1400" dirty="0"/>
              <a:t>GENERAL</a:t>
            </a:r>
            <a:r>
              <a:rPr lang="en-US" altLang="zh-TW" sz="1400" dirty="0" smtClean="0"/>
              <a:t>)</a:t>
            </a:r>
            <a:endParaRPr lang="zh-TW" altLang="en-US" sz="1400" dirty="0"/>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p:txBody>
              <a:bodyPr>
                <a:normAutofit/>
              </a:bodyPr>
              <a:lstStyle/>
              <a:p>
                <a:r>
                  <a:rPr lang="en-US" altLang="zh-TW" sz="2400" dirty="0" smtClean="0"/>
                  <a:t>GENERAL</a:t>
                </a:r>
              </a:p>
              <a:p>
                <a:pPr lvl="1"/>
                <a:r>
                  <a:rPr lang="en-US" altLang="zh-TW" sz="2000" dirty="0"/>
                  <a:t>Most traditional OCR correction methods rely primarily on spell checkers to correct so called “non-word errors</a:t>
                </a:r>
                <a:r>
                  <a:rPr lang="en-US" altLang="zh-TW" sz="2000" dirty="0" smtClean="0"/>
                  <a:t>”</a:t>
                </a:r>
              </a:p>
              <a:p>
                <a:pPr lvl="1"/>
                <a:r>
                  <a:rPr lang="en-US" altLang="zh-TW" sz="2000" dirty="0" smtClean="0"/>
                  <a:t>Many </a:t>
                </a:r>
                <a:r>
                  <a:rPr lang="en-US" altLang="zh-TW" sz="2000" dirty="0"/>
                  <a:t>researchers have experimented with various statistical language models (SLM) to perform both non-word and “real-word” error correction, the latter referring to words in OCR output that actually appear in the lexicon but do not match the corresponding ground truth words. </a:t>
                </a:r>
                <a:endParaRPr lang="en-US" altLang="zh-TW" sz="2000" dirty="0" smtClean="0"/>
              </a:p>
              <a:p>
                <a:pPr lvl="1"/>
                <a:r>
                  <a:rPr lang="en-US" altLang="zh-TW" sz="2000" dirty="0"/>
                  <a:t>Most OCR correction methods that involve language </a:t>
                </a:r>
                <a:r>
                  <a:rPr lang="en-US" altLang="zh-TW" sz="2000" dirty="0" smtClean="0"/>
                  <a:t>models </a:t>
                </a:r>
                <a:r>
                  <a:rPr lang="en-US" altLang="zh-TW" sz="2000" dirty="0"/>
                  <a:t>work on a word level.</a:t>
                </a:r>
              </a:p>
              <a:p>
                <a:pPr lvl="2"/>
                <a:r>
                  <a:rPr lang="en-US" altLang="zh-TW" sz="1600" dirty="0"/>
                  <a:t>Given a </a:t>
                </a:r>
                <a:r>
                  <a:rPr lang="en-US" altLang="zh-TW" sz="1600" dirty="0" smtClean="0"/>
                  <a:t>lexicon</a:t>
                </a:r>
                <a:r>
                  <a:rPr lang="zh-TW" altLang="en-US" sz="1600" dirty="0" smtClean="0"/>
                  <a:t> </a:t>
                </a:r>
                <a:r>
                  <a:rPr lang="pl-PL" altLang="zh-TW" sz="1600" dirty="0"/>
                  <a:t> Λ = </a:t>
                </a:r>
                <a:r>
                  <a:rPr lang="pl-PL" altLang="zh-TW" sz="1600" dirty="0" smtClean="0"/>
                  <a:t>{</a:t>
                </a:r>
                <a14:m>
                  <m:oMath xmlns:m="http://schemas.openxmlformats.org/officeDocument/2006/math">
                    <m:sSub>
                      <m:sSubPr>
                        <m:ctrlPr>
                          <a:rPr lang="pl-PL" altLang="zh-TW" sz="1600" i="1">
                            <a:latin typeface="Cambria Math"/>
                          </a:rPr>
                        </m:ctrlPr>
                      </m:sSubPr>
                      <m:e>
                        <m:r>
                          <a:rPr lang="en-US" altLang="zh-TW" sz="1600" b="0" i="1" smtClean="0">
                            <a:latin typeface="Cambria Math"/>
                          </a:rPr>
                          <m:t>𝑤</m:t>
                        </m:r>
                      </m:e>
                      <m:sub>
                        <m:r>
                          <a:rPr lang="en-US" altLang="zh-TW" sz="1600" b="0" i="1" smtClean="0">
                            <a:latin typeface="Cambria Math"/>
                          </a:rPr>
                          <m:t>1</m:t>
                        </m:r>
                      </m:sub>
                    </m:sSub>
                  </m:oMath>
                </a14:m>
                <a:r>
                  <a:rPr lang="pl-PL" altLang="zh-TW" sz="1600" dirty="0" smtClean="0"/>
                  <a:t>, </a:t>
                </a:r>
                <a:r>
                  <a:rPr lang="pl-PL" altLang="zh-TW" sz="1600" dirty="0"/>
                  <a:t>. . . </a:t>
                </a:r>
                <a:r>
                  <a:rPr lang="pl-PL" altLang="zh-TW" sz="1600" dirty="0" smtClean="0"/>
                  <a:t>,</a:t>
                </a:r>
                <a14:m>
                  <m:oMath xmlns:m="http://schemas.openxmlformats.org/officeDocument/2006/math">
                    <m:sSub>
                      <m:sSubPr>
                        <m:ctrlPr>
                          <a:rPr lang="pl-PL" altLang="zh-TW" sz="1600" i="1" smtClean="0">
                            <a:latin typeface="Cambria Math"/>
                          </a:rPr>
                        </m:ctrlPr>
                      </m:sSubPr>
                      <m:e>
                        <m:r>
                          <a:rPr lang="en-US" altLang="zh-TW" sz="1600" b="0" i="1" smtClean="0">
                            <a:latin typeface="Cambria Math"/>
                          </a:rPr>
                          <m:t>𝑤</m:t>
                        </m:r>
                      </m:e>
                      <m:sub>
                        <m:r>
                          <a:rPr lang="en-US" altLang="zh-TW" sz="1600" b="0" i="1" smtClean="0">
                            <a:latin typeface="Cambria Math"/>
                          </a:rPr>
                          <m:t>𝑁</m:t>
                        </m:r>
                      </m:sub>
                    </m:sSub>
                  </m:oMath>
                </a14:m>
                <a:r>
                  <a:rPr lang="pl-PL" altLang="zh-TW" sz="1600" dirty="0" smtClean="0"/>
                  <a:t>}</a:t>
                </a:r>
                <a:r>
                  <a:rPr lang="en-US" altLang="zh-TW" sz="1600" dirty="0"/>
                  <a:t> that contains all known </a:t>
                </a:r>
                <a:r>
                  <a:rPr lang="en-US" altLang="zh-TW" sz="1600" dirty="0" smtClean="0"/>
                  <a:t>words</a:t>
                </a:r>
              </a:p>
              <a:p>
                <a:pPr lvl="2"/>
                <a:r>
                  <a:rPr lang="en-US" altLang="zh-TW" sz="1600" dirty="0" smtClean="0"/>
                  <a:t>OCR </a:t>
                </a:r>
                <a:r>
                  <a:rPr lang="en-US" altLang="zh-TW" sz="1600" dirty="0"/>
                  <a:t>output </a:t>
                </a:r>
                <a:r>
                  <a:rPr lang="en-US" altLang="zh-TW" sz="1600" dirty="0" smtClean="0"/>
                  <a:t>word  </a:t>
                </a:r>
                <a:r>
                  <a:rPr lang="pt-BR" altLang="zh-TW" sz="1600" dirty="0" smtClean="0"/>
                  <a:t>O </a:t>
                </a:r>
                <a:r>
                  <a:rPr lang="pt-BR" altLang="zh-TW" sz="1600" dirty="0"/>
                  <a:t>= </a:t>
                </a:r>
                <a:r>
                  <a:rPr lang="pt-BR" altLang="zh-TW" sz="1600" dirty="0" smtClean="0"/>
                  <a:t>{</a:t>
                </a:r>
                <a14:m>
                  <m:oMath xmlns:m="http://schemas.openxmlformats.org/officeDocument/2006/math">
                    <m:sSub>
                      <m:sSubPr>
                        <m:ctrlPr>
                          <a:rPr lang="pt-BR" altLang="zh-TW" sz="1600" i="1" smtClean="0">
                            <a:latin typeface="Cambria Math"/>
                          </a:rPr>
                        </m:ctrlPr>
                      </m:sSubPr>
                      <m:e>
                        <m:r>
                          <a:rPr lang="en-US" altLang="zh-TW" sz="1600" b="0" i="1" smtClean="0">
                            <a:latin typeface="Cambria Math"/>
                          </a:rPr>
                          <m:t>𝑜</m:t>
                        </m:r>
                      </m:e>
                      <m:sub>
                        <m:r>
                          <a:rPr lang="en-US" altLang="zh-TW" sz="1600" b="0" i="1" smtClean="0">
                            <a:latin typeface="Cambria Math"/>
                          </a:rPr>
                          <m:t>1</m:t>
                        </m:r>
                      </m:sub>
                    </m:sSub>
                  </m:oMath>
                </a14:m>
                <a:r>
                  <a:rPr lang="pl-PL" altLang="zh-TW" sz="1600" dirty="0"/>
                  <a:t> . . . ,</a:t>
                </a:r>
                <a14:m>
                  <m:oMath xmlns:m="http://schemas.openxmlformats.org/officeDocument/2006/math">
                    <m:sSub>
                      <m:sSubPr>
                        <m:ctrlPr>
                          <a:rPr lang="pl-PL" altLang="zh-TW" sz="1600" i="1">
                            <a:latin typeface="Cambria Math"/>
                          </a:rPr>
                        </m:ctrlPr>
                      </m:sSubPr>
                      <m:e>
                        <m:r>
                          <a:rPr lang="en-US" altLang="zh-TW" sz="1600" b="0" i="1" smtClean="0">
                            <a:latin typeface="Cambria Math"/>
                          </a:rPr>
                          <m:t>𝑜</m:t>
                        </m:r>
                      </m:e>
                      <m:sub>
                        <m:r>
                          <a:rPr lang="en-US" altLang="zh-TW" sz="1600" b="0" i="1" smtClean="0">
                            <a:latin typeface="Cambria Math"/>
                          </a:rPr>
                          <m:t>𝑘</m:t>
                        </m:r>
                      </m:sub>
                    </m:sSub>
                  </m:oMath>
                </a14:m>
                <a:r>
                  <a:rPr lang="pt-BR" altLang="zh-TW" sz="1600" dirty="0" smtClean="0"/>
                  <a:t>}</a:t>
                </a:r>
              </a:p>
              <a:p>
                <a:pPr lvl="2"/>
                <a:r>
                  <a:rPr lang="en-US" altLang="zh-TW" sz="1600" dirty="0"/>
                  <a:t>ﬁnd the known word </a:t>
                </a:r>
                <a:r>
                  <a:rPr lang="en-US" altLang="zh-TW" sz="1600" dirty="0" smtClean="0"/>
                  <a:t>sequence</a:t>
                </a:r>
              </a:p>
              <a:p>
                <a:pPr lvl="1"/>
                <a:endParaRPr lang="en-US" altLang="zh-TW" dirty="0" smtClean="0"/>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blipFill rotWithShape="1">
                <a:blip r:embed="rId3"/>
                <a:stretch>
                  <a:fillRect t="-1017" r="-1545"/>
                </a:stretch>
              </a:blipFill>
            </p:spPr>
            <p:txBody>
              <a:bodyPr/>
              <a:lstStyle/>
              <a:p>
                <a:r>
                  <a:rPr lang="zh-TW" altLang="en-US">
                    <a:noFill/>
                  </a:rPr>
                  <a:t> </a:t>
                </a:r>
              </a:p>
            </p:txBody>
          </p:sp>
        </mc:Fallback>
      </mc:AlternateContent>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7864" y="5733256"/>
            <a:ext cx="3615507" cy="58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497170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lvl="0" algn="ctr"/>
            <a:r>
              <a:rPr lang="en-US" altLang="zh-TW" sz="4900" dirty="0" smtClean="0">
                <a:solidFill>
                  <a:srgbClr val="4F271C">
                    <a:satMod val="130000"/>
                  </a:srgbClr>
                </a:solidFill>
              </a:rPr>
              <a:t>APPROACH</a:t>
            </a:r>
            <a:br>
              <a:rPr lang="en-US" altLang="zh-TW" sz="4900" dirty="0" smtClean="0">
                <a:solidFill>
                  <a:srgbClr val="4F271C">
                    <a:satMod val="130000"/>
                  </a:srgbClr>
                </a:solidFill>
              </a:rPr>
            </a:br>
            <a:r>
              <a:rPr lang="en-US" altLang="zh-TW" sz="1600" dirty="0" smtClean="0">
                <a:solidFill>
                  <a:srgbClr val="4F271C">
                    <a:satMod val="130000"/>
                  </a:srgbClr>
                </a:solidFill>
              </a:rPr>
              <a:t>(</a:t>
            </a:r>
            <a:r>
              <a:rPr lang="en-US" altLang="zh-TW" sz="1600" dirty="0" smtClean="0">
                <a:solidFill>
                  <a:prstClr val="black"/>
                </a:solidFill>
              </a:rPr>
              <a:t>PROPOSED</a:t>
            </a:r>
            <a:r>
              <a:rPr lang="en-US" altLang="zh-TW" sz="1600" dirty="0" smtClean="0">
                <a:solidFill>
                  <a:srgbClr val="4F271C">
                    <a:satMod val="130000"/>
                  </a:srgbClr>
                </a:solidFill>
              </a:rPr>
              <a:t>)</a:t>
            </a:r>
            <a:endParaRPr lang="zh-TW" altLang="en-US" sz="1600" dirty="0"/>
          </a:p>
        </p:txBody>
      </p:sp>
      <p:sp>
        <p:nvSpPr>
          <p:cNvPr id="3" name="內容版面配置區 2"/>
          <p:cNvSpPr>
            <a:spLocks noGrp="1"/>
          </p:cNvSpPr>
          <p:nvPr>
            <p:ph idx="1"/>
          </p:nvPr>
        </p:nvSpPr>
        <p:spPr/>
        <p:txBody>
          <a:bodyPr/>
          <a:lstStyle/>
          <a:p>
            <a:pPr lvl="0">
              <a:buClr>
                <a:srgbClr val="3891A7"/>
              </a:buClr>
            </a:pPr>
            <a:r>
              <a:rPr lang="en-US" altLang="zh-TW" sz="2400" dirty="0">
                <a:solidFill>
                  <a:prstClr val="black"/>
                </a:solidFill>
              </a:rPr>
              <a:t>PROPOSED</a:t>
            </a:r>
          </a:p>
          <a:p>
            <a:pPr lvl="1">
              <a:buClr>
                <a:srgbClr val="3891A7"/>
              </a:buClr>
            </a:pPr>
            <a:r>
              <a:rPr lang="en-US" altLang="zh-TW" sz="2000" dirty="0">
                <a:solidFill>
                  <a:prstClr val="black"/>
                </a:solidFill>
              </a:rPr>
              <a:t>This approach is not purely character-based, but may include some word-level information.</a:t>
            </a:r>
          </a:p>
          <a:p>
            <a:pPr lvl="2">
              <a:buClr>
                <a:srgbClr val="FEB80A"/>
              </a:buClr>
            </a:pPr>
            <a:r>
              <a:rPr lang="en-US" altLang="zh-TW" sz="1600" dirty="0">
                <a:solidFill>
                  <a:prstClr val="black"/>
                </a:solidFill>
              </a:rPr>
              <a:t>When character 2-grams statistics are computed, the number of times a given 2-gram appears in a given word may be multiplied by the number of times this word appears in the corpus.</a:t>
            </a:r>
            <a:endParaRPr lang="zh-TW" altLang="en-US" sz="1600" dirty="0">
              <a:solidFill>
                <a:prstClr val="black"/>
              </a:solidFill>
            </a:endParaRPr>
          </a:p>
          <a:p>
            <a:endParaRPr lang="zh-TW" altLang="en-US" dirty="0"/>
          </a:p>
        </p:txBody>
      </p:sp>
    </p:spTree>
    <p:extLst>
      <p:ext uri="{BB962C8B-B14F-4D97-AF65-F5344CB8AC3E}">
        <p14:creationId xmlns:p14="http://schemas.microsoft.com/office/powerpoint/2010/main" val="15095071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776</TotalTime>
  <Words>2296</Words>
  <Application>Microsoft Office PowerPoint</Application>
  <PresentationFormat>如螢幕大小 (4:3)</PresentationFormat>
  <Paragraphs>249</Paragraphs>
  <Slides>21</Slides>
  <Notes>21</Notes>
  <HiddenSlides>0</HiddenSlides>
  <MMClips>0</MMClips>
  <ScaleCrop>false</ScaleCrop>
  <HeadingPairs>
    <vt:vector size="4" baseType="variant">
      <vt:variant>
        <vt:lpstr>佈景主題</vt:lpstr>
      </vt:variant>
      <vt:variant>
        <vt:i4>1</vt:i4>
      </vt:variant>
      <vt:variant>
        <vt:lpstr>投影片標題</vt:lpstr>
      </vt:variant>
      <vt:variant>
        <vt:i4>21</vt:i4>
      </vt:variant>
    </vt:vector>
  </HeadingPairs>
  <TitlesOfParts>
    <vt:vector size="22" baseType="lpstr">
      <vt:lpstr>夏至</vt:lpstr>
      <vt:lpstr>PowerPoint 簡報</vt:lpstr>
      <vt:lpstr>OUTLINE</vt:lpstr>
      <vt:lpstr>INTRODUCTION</vt:lpstr>
      <vt:lpstr>INTRODUCTION(cont.)</vt:lpstr>
      <vt:lpstr>PowerPoint 簡報</vt:lpstr>
      <vt:lpstr>INTRODUCTION(cont.)</vt:lpstr>
      <vt:lpstr>INTRODUCTION(cont.)</vt:lpstr>
      <vt:lpstr>APPROACH (GENERAL)</vt:lpstr>
      <vt:lpstr>APPROACH (PROPOSED)</vt:lpstr>
      <vt:lpstr>APPROACH(cont.) (PROPOSED)</vt:lpstr>
      <vt:lpstr>HMM BASED POST-OCR FILTER (Modeling OCR error generation)</vt:lpstr>
      <vt:lpstr>HMM BASED POST-OCR FILTER (Modeling OCR error generation)(cont.)</vt:lpstr>
      <vt:lpstr>HMM BASED POST-OCR FILTER (Modeling OCR error generation)(cont.)</vt:lpstr>
      <vt:lpstr>HMM BASED POST-OCR FILTER (HMM-based ﬁlter modes)</vt:lpstr>
      <vt:lpstr>HMM BASED POST-OCR FILTER (HMM-based ﬁlter modes)</vt:lpstr>
      <vt:lpstr>HMM BASED POST-OCR FILTER (HMM-based ﬁlter modes)(cont.)</vt:lpstr>
      <vt:lpstr>HMM BASED POST-OCR FILTER (HMM-based ﬁlter modes)(cont.)</vt:lpstr>
      <vt:lpstr>HMM BASED POST-OCR FILTER (HMM-based ﬁlter modes)(cont.)</vt:lpstr>
      <vt:lpstr>ACCURACY EVALUATION</vt:lpstr>
      <vt:lpstr>EXPERIMENTS</vt:lpstr>
      <vt:lpstr>EXPERIMENTS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chyang</dc:creator>
  <cp:lastModifiedBy>chyang</cp:lastModifiedBy>
  <cp:revision>36</cp:revision>
  <cp:lastPrinted>2014-04-16T07:34:52Z</cp:lastPrinted>
  <dcterms:created xsi:type="dcterms:W3CDTF">2014-04-14T05:03:15Z</dcterms:created>
  <dcterms:modified xsi:type="dcterms:W3CDTF">2014-04-16T11:20:02Z</dcterms:modified>
</cp:coreProperties>
</file>