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7" r:id="rId2"/>
    <p:sldId id="258" r:id="rId3"/>
    <p:sldId id="259" r:id="rId4"/>
    <p:sldId id="274" r:id="rId5"/>
    <p:sldId id="271" r:id="rId6"/>
    <p:sldId id="272" r:id="rId7"/>
    <p:sldId id="265" r:id="rId8"/>
    <p:sldId id="266" r:id="rId9"/>
    <p:sldId id="273" r:id="rId10"/>
    <p:sldId id="279" r:id="rId11"/>
    <p:sldId id="280" r:id="rId12"/>
    <p:sldId id="281" r:id="rId13"/>
    <p:sldId id="284" r:id="rId14"/>
    <p:sldId id="278" r:id="rId15"/>
    <p:sldId id="267" r:id="rId16"/>
    <p:sldId id="268" r:id="rId17"/>
    <p:sldId id="286" r:id="rId18"/>
    <p:sldId id="288" r:id="rId19"/>
    <p:sldId id="290" r:id="rId20"/>
    <p:sldId id="291" r:id="rId21"/>
    <p:sldId id="289" r:id="rId22"/>
    <p:sldId id="282" r:id="rId23"/>
    <p:sldId id="260" r:id="rId24"/>
    <p:sldId id="261" r:id="rId25"/>
    <p:sldId id="262" r:id="rId26"/>
    <p:sldId id="263" r:id="rId27"/>
    <p:sldId id="264" r:id="rId28"/>
    <p:sldId id="269" r:id="rId29"/>
    <p:sldId id="270" r:id="rId30"/>
    <p:sldId id="275" r:id="rId31"/>
    <p:sldId id="276" r:id="rId32"/>
    <p:sldId id="277" r:id="rId33"/>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01C"/>
    <a:srgbClr val="6978AA"/>
    <a:srgbClr val="9A0018"/>
    <a:srgbClr val="F9B30D"/>
    <a:srgbClr val="595959"/>
    <a:srgbClr val="5D5D5D"/>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2249" autoAdjust="0"/>
  </p:normalViewPr>
  <p:slideViewPr>
    <p:cSldViewPr snapToGrid="0">
      <p:cViewPr varScale="1">
        <p:scale>
          <a:sx n="65" d="100"/>
          <a:sy n="65" d="100"/>
        </p:scale>
        <p:origin x="1392" y="60"/>
      </p:cViewPr>
      <p:guideLst/>
    </p:cSldViewPr>
  </p:slideViewPr>
  <p:notesTextViewPr>
    <p:cViewPr>
      <p:scale>
        <a:sx n="1" d="1"/>
        <a:sy n="1" d="1"/>
      </p:scale>
      <p:origin x="0" y="0"/>
    </p:cViewPr>
  </p:notesTextViewPr>
  <p:notesViewPr>
    <p:cSldViewPr snapToGrid="0">
      <p:cViewPr varScale="1">
        <p:scale>
          <a:sx n="85" d="100"/>
          <a:sy n="85" d="100"/>
        </p:scale>
        <p:origin x="372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1"/>
            <a:ext cx="2945659" cy="498135"/>
          </a:xfrm>
          <a:prstGeom prst="rect">
            <a:avLst/>
          </a:prstGeom>
        </p:spPr>
        <p:txBody>
          <a:bodyPr vert="horz" lIns="91440" tIns="45720" rIns="91440" bIns="45720" rtlCol="0"/>
          <a:lstStyle>
            <a:lvl1pPr algn="r">
              <a:defRPr sz="1200"/>
            </a:lvl1pPr>
          </a:lstStyle>
          <a:p>
            <a:fld id="{30A7EE98-06F1-4354-B316-675D964EBFD2}" type="datetimeFigureOut">
              <a:rPr lang="zh-TW" altLang="en-US" smtClean="0"/>
              <a:t>3/2/2015</a:t>
            </a:fld>
            <a:endParaRPr lang="zh-TW" altLang="en-US"/>
          </a:p>
        </p:txBody>
      </p:sp>
      <p:sp>
        <p:nvSpPr>
          <p:cNvPr id="4" name="頁尾版面配置區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7BAA51C9-A49F-449E-9443-B0C4C4FAF816}" type="slidenum">
              <a:rPr lang="zh-TW" altLang="en-US" smtClean="0"/>
              <a:t>‹#›</a:t>
            </a:fld>
            <a:endParaRPr lang="zh-TW" altLang="en-US"/>
          </a:p>
        </p:txBody>
      </p:sp>
    </p:spTree>
    <p:extLst>
      <p:ext uri="{BB962C8B-B14F-4D97-AF65-F5344CB8AC3E}">
        <p14:creationId xmlns:p14="http://schemas.microsoft.com/office/powerpoint/2010/main" val="2374841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1"/>
            <a:ext cx="2945659" cy="498135"/>
          </a:xfrm>
          <a:prstGeom prst="rect">
            <a:avLst/>
          </a:prstGeom>
        </p:spPr>
        <p:txBody>
          <a:bodyPr vert="horz" lIns="91440" tIns="45720" rIns="91440" bIns="45720" rtlCol="0"/>
          <a:lstStyle>
            <a:lvl1pPr algn="r">
              <a:defRPr sz="1200"/>
            </a:lvl1pPr>
          </a:lstStyle>
          <a:p>
            <a:fld id="{1E113D13-82B7-4437-895E-916DBE71FD8F}" type="datetimeFigureOut">
              <a:rPr lang="zh-TW" altLang="en-US" smtClean="0"/>
              <a:t>3/2/2015</a:t>
            </a:fld>
            <a:endParaRPr lang="zh-TW" altLang="en-US"/>
          </a:p>
        </p:txBody>
      </p:sp>
      <p:sp>
        <p:nvSpPr>
          <p:cNvPr id="4" name="投影片圖像版面配置區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9"/>
            <a:ext cx="5438140" cy="4652132"/>
          </a:xfrm>
          <a:prstGeom prst="rect">
            <a:avLst/>
          </a:prstGeom>
        </p:spPr>
        <p:txBody>
          <a:bodyPr vert="horz" lIns="91440" tIns="45720" rIns="91440" bIns="45720" rtlCol="0"/>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6" name="頁尾版面配置區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8C3D50B-3F38-4615-B19E-2E11DB494F5A}" type="slidenum">
              <a:rPr lang="zh-TW" altLang="en-US" smtClean="0"/>
              <a:t>‹#›</a:t>
            </a:fld>
            <a:endParaRPr lang="zh-TW" altLang="en-US"/>
          </a:p>
        </p:txBody>
      </p:sp>
    </p:spTree>
    <p:extLst>
      <p:ext uri="{BB962C8B-B14F-4D97-AF65-F5344CB8AC3E}">
        <p14:creationId xmlns:p14="http://schemas.microsoft.com/office/powerpoint/2010/main" val="3727462656"/>
      </p:ext>
    </p:extLst>
  </p:cSld>
  <p:clrMap bg1="lt1" tx1="dk1" bg2="lt2" tx2="dk2" accent1="accent1" accent2="accent2" accent3="accent3" accent4="accent4" accent5="accent5" accent6="accent6" hlink="hlink" folHlink="folHlink"/>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400" kern="1200">
        <a:solidFill>
          <a:schemeClr val="tx1"/>
        </a:solidFill>
        <a:latin typeface="+mn-lt"/>
        <a:ea typeface="+mn-ea"/>
        <a:cs typeface="+mn-cs"/>
      </a:defRPr>
    </a:lvl2pPr>
    <a:lvl3pPr marL="914400" algn="l" defTabSz="914400" rtl="0" eaLnBrk="1" latinLnBrk="0" hangingPunct="1">
      <a:defRPr sz="1400" kern="1200">
        <a:solidFill>
          <a:schemeClr val="tx1"/>
        </a:solidFill>
        <a:latin typeface="+mn-lt"/>
        <a:ea typeface="+mn-ea"/>
        <a:cs typeface="+mn-cs"/>
      </a:defRPr>
    </a:lvl3pPr>
    <a:lvl4pPr marL="1371600" algn="l" defTabSz="914400" rtl="0" eaLnBrk="1" latinLnBrk="0" hangingPunct="1">
      <a:defRPr sz="1400" kern="1200">
        <a:solidFill>
          <a:schemeClr val="tx1"/>
        </a:solidFill>
        <a:latin typeface="+mn-lt"/>
        <a:ea typeface="+mn-ea"/>
        <a:cs typeface="+mn-cs"/>
      </a:defRPr>
    </a:lvl4pPr>
    <a:lvl5pPr marL="1828800" algn="l" defTabSz="914400" rtl="0" eaLnBrk="1" latinLnBrk="0" hangingPunct="1">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zh.wikipedia.org/wiki/%E8%AE%A1%E7%AE%97%E6%9C%BA%E5%9B%BE%E5%BD%A2%E5%AD%A6"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a:t>
            </a:fld>
            <a:endParaRPr lang="zh-TW" altLang="en-US"/>
          </a:p>
        </p:txBody>
      </p:sp>
    </p:spTree>
    <p:extLst>
      <p:ext uri="{BB962C8B-B14F-4D97-AF65-F5344CB8AC3E}">
        <p14:creationId xmlns:p14="http://schemas.microsoft.com/office/powerpoint/2010/main" val="2025491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First three</a:t>
            </a:r>
            <a:r>
              <a:rPr lang="en-US" altLang="zh-TW" baseline="0" dirty="0" smtClean="0"/>
              <a:t> step are same with previous paper.</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10</a:t>
            </a:fld>
            <a:endParaRPr lang="zh-TW" altLang="en-US"/>
          </a:p>
        </p:txBody>
      </p:sp>
    </p:spTree>
    <p:extLst>
      <p:ext uri="{BB962C8B-B14F-4D97-AF65-F5344CB8AC3E}">
        <p14:creationId xmlns:p14="http://schemas.microsoft.com/office/powerpoint/2010/main" val="3344212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smtClean="0"/>
              <a:t>The rotation of a camera set, which has minimum error, also indicates the rotation between the two 3D models. The minimum error can also be used for judging the similarity of the two 3D models, and is defined as …</a:t>
            </a:r>
          </a:p>
          <a:p>
            <a:pPr marL="171450" indent="-171450">
              <a:buFont typeface="Arial" panose="020B0604020202020204" pitchFamily="34" charset="0"/>
              <a:buChar char="•"/>
            </a:pP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smtClean="0"/>
              <a:t>there is a difference between coarser and refined rotation alignment. </a:t>
            </a:r>
          </a:p>
          <a:p>
            <a:pPr marL="171450" indent="-171450">
              <a:buFont typeface="Arial" panose="020B0604020202020204" pitchFamily="34" charset="0"/>
              <a:buChar char="•"/>
            </a:pPr>
            <a:r>
              <a:rPr lang="en-US" altLang="zh-TW" dirty="0" smtClean="0"/>
              <a:t>refined rotation alignment: In each iterative, we adjust rotation of one axis and fix that of another two axes in the order of X, Y and Z axis, respectively.</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11</a:t>
            </a:fld>
            <a:endParaRPr lang="zh-TW" altLang="en-US"/>
          </a:p>
        </p:txBody>
      </p:sp>
    </p:spTree>
    <p:extLst>
      <p:ext uri="{BB962C8B-B14F-4D97-AF65-F5344CB8AC3E}">
        <p14:creationId xmlns:p14="http://schemas.microsoft.com/office/powerpoint/2010/main" val="74125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smtClean="0"/>
              <a:t>The problem of solving the rotation matrix can be considered as aligning an edge between two dodecahedrons, because all edges are aligned if one edge is aligned.</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12</a:t>
            </a:fld>
            <a:endParaRPr lang="zh-TW" altLang="en-US"/>
          </a:p>
        </p:txBody>
      </p:sp>
    </p:spTree>
    <p:extLst>
      <p:ext uri="{BB962C8B-B14F-4D97-AF65-F5344CB8AC3E}">
        <p14:creationId xmlns:p14="http://schemas.microsoft.com/office/powerpoint/2010/main" val="213592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smtClean="0"/>
              <a:t>The problem of solving the rotation matrix can be considered as aligning an edge between two dodecahedrons, because all edges are aligned if one edge is aligned.</a:t>
            </a:r>
          </a:p>
          <a:p>
            <a:pPr marL="171450" indent="-171450">
              <a:buFont typeface="Arial" panose="020B0604020202020204" pitchFamily="34" charset="0"/>
              <a:buChar char="•"/>
            </a:pPr>
            <a:r>
              <a:rPr lang="en-US" altLang="zh-TW" b="1" dirty="0" smtClean="0"/>
              <a:t>the rotation matrix is the coordinate conversion from FB to FA, that is, FBA. However, 3D models are in Cartesian coordinate system, FC, so we cannot apply FBA to model B directly. Model B should be converted to FB coordinate system first and back to Cartesian coordinate system after applying FBA.</a:t>
            </a:r>
          </a:p>
          <a:p>
            <a:pPr marL="171450" indent="-171450">
              <a:buFont typeface="Arial" panose="020B0604020202020204" pitchFamily="34" charset="0"/>
              <a:buChar char="•"/>
            </a:pPr>
            <a:r>
              <a:rPr lang="en-US" altLang="zh-TW" b="1" dirty="0" smtClean="0"/>
              <a:t>The FBA can be obtained by FAC · FCB, and FCB · FBC can be eliminated, so the rotation matrix from model B to model A is FCB ·FAC</a:t>
            </a:r>
            <a:endParaRPr lang="zh-TW" altLang="en-US" b="1"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13</a:t>
            </a:fld>
            <a:endParaRPr lang="zh-TW" altLang="en-US"/>
          </a:p>
        </p:txBody>
      </p:sp>
    </p:spTree>
    <p:extLst>
      <p:ext uri="{BB962C8B-B14F-4D97-AF65-F5344CB8AC3E}">
        <p14:creationId xmlns:p14="http://schemas.microsoft.com/office/powerpoint/2010/main" val="2364256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Left: Results of experiments by using the same model among different affine transformations.</a:t>
            </a:r>
          </a:p>
          <a:p>
            <a:r>
              <a:rPr lang="en-US" altLang="zh-TW" dirty="0" smtClean="0"/>
              <a:t>Right: Results of experiments in aligning model before and after randomly rotating, translating and scaling.</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14</a:t>
            </a:fld>
            <a:endParaRPr lang="zh-TW" altLang="en-US"/>
          </a:p>
        </p:txBody>
      </p:sp>
    </p:spTree>
    <p:extLst>
      <p:ext uri="{BB962C8B-B14F-4D97-AF65-F5344CB8AC3E}">
        <p14:creationId xmlns:p14="http://schemas.microsoft.com/office/powerpoint/2010/main" val="24625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15</a:t>
            </a:fld>
            <a:endParaRPr lang="zh-TW" altLang="en-US"/>
          </a:p>
        </p:txBody>
      </p:sp>
    </p:spTree>
    <p:extLst>
      <p:ext uri="{BB962C8B-B14F-4D97-AF65-F5344CB8AC3E}">
        <p14:creationId xmlns:p14="http://schemas.microsoft.com/office/powerpoint/2010/main" val="273631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1" i="0" kern="1200" dirty="0" smtClean="0">
                <a:solidFill>
                  <a:schemeClr val="tx1"/>
                </a:solidFill>
                <a:effectLst/>
                <a:latin typeface="+mn-lt"/>
                <a:ea typeface="+mn-ea"/>
                <a:cs typeface="+mn-cs"/>
              </a:rPr>
              <a:t>BREP</a:t>
            </a:r>
            <a:r>
              <a:rPr lang="en-US" altLang="zh-TW" sz="1200" b="0" i="0" kern="1200" dirty="0" smtClean="0">
                <a:solidFill>
                  <a:schemeClr val="tx1"/>
                </a:solidFill>
                <a:effectLst/>
                <a:latin typeface="+mn-lt"/>
                <a:ea typeface="+mn-ea"/>
                <a:cs typeface="+mn-cs"/>
              </a:rPr>
              <a:t>(Boundary Representation):</a:t>
            </a:r>
            <a:r>
              <a:rPr lang="zh-TW" altLang="en-US" sz="1200" b="0" i="0" kern="1200" dirty="0" smtClean="0">
                <a:solidFill>
                  <a:schemeClr val="tx1"/>
                </a:solidFill>
                <a:effectLst/>
                <a:latin typeface="+mn-lt"/>
                <a:ea typeface="+mn-ea"/>
                <a:cs typeface="+mn-cs"/>
              </a:rPr>
              <a:t> </a:t>
            </a:r>
            <a:r>
              <a:rPr lang="zh-TW" altLang="en-US" sz="1200" b="1" i="0" kern="1200" dirty="0" smtClean="0">
                <a:solidFill>
                  <a:schemeClr val="tx1"/>
                </a:solidFill>
                <a:effectLst/>
                <a:latin typeface="+mn-lt"/>
                <a:ea typeface="+mn-ea"/>
                <a:cs typeface="+mn-cs"/>
              </a:rPr>
              <a:t>邊界表示</a:t>
            </a:r>
            <a:r>
              <a:rPr lang="zh-TW" altLang="en-US" sz="1200" b="0" i="0" kern="1200" dirty="0" smtClean="0">
                <a:solidFill>
                  <a:schemeClr val="tx1"/>
                </a:solidFill>
                <a:effectLst/>
                <a:latin typeface="+mn-lt"/>
                <a:ea typeface="+mn-ea"/>
                <a:cs typeface="+mn-cs"/>
              </a:rPr>
              <a:t>是</a:t>
            </a:r>
            <a:r>
              <a:rPr lang="zh-TW" altLang="en-US" sz="1200" b="0" i="0" u="sng" kern="1200" dirty="0" smtClean="0">
                <a:solidFill>
                  <a:schemeClr val="tx1"/>
                </a:solidFill>
                <a:effectLst/>
                <a:latin typeface="+mn-lt"/>
                <a:ea typeface="+mn-ea"/>
                <a:cs typeface="+mn-cs"/>
              </a:rPr>
              <a:t>保存如何根據模型的幾何形狀尤其是歐拉拓撲邊界構建模型所需信息的方法。 </a:t>
            </a:r>
            <a:r>
              <a:rPr lang="en-US" altLang="zh-TW" sz="1200" b="0" i="0" u="none" kern="1200" dirty="0" smtClean="0">
                <a:solidFill>
                  <a:schemeClr val="tx1"/>
                </a:solidFill>
                <a:effectLst/>
                <a:latin typeface="+mn-lt"/>
                <a:ea typeface="+mn-ea"/>
                <a:cs typeface="+mn-cs"/>
              </a:rPr>
              <a:t>http://zh.wikipedia.org/wiki/%E8%BE%B9%E7%95%8C%E8%A1%A8%E7%A4%BA</a:t>
            </a:r>
            <a:r>
              <a:rPr lang="zh-TW" altLang="en-US" sz="1200" b="0" i="0" u="none" kern="1200" dirty="0" smtClean="0">
                <a:solidFill>
                  <a:schemeClr val="tx1"/>
                </a:solidFill>
                <a:effectLst/>
                <a:latin typeface="+mn-lt"/>
                <a:ea typeface="+mn-ea"/>
                <a:cs typeface="+mn-cs"/>
              </a:rPr>
              <a:t> </a:t>
            </a:r>
            <a:endParaRPr lang="en-US" altLang="zh-TW" sz="1200" b="0" i="0" u="none" kern="1200" dirty="0" smtClean="0">
              <a:solidFill>
                <a:schemeClr val="tx1"/>
              </a:solidFill>
              <a:effectLst/>
              <a:latin typeface="+mn-lt"/>
              <a:ea typeface="+mn-ea"/>
              <a:cs typeface="+mn-cs"/>
            </a:endParaRPr>
          </a:p>
          <a:p>
            <a:endParaRPr lang="en-US" altLang="zh-TW" sz="1200" b="0" i="0" u="sng" kern="1200" dirty="0" smtClean="0">
              <a:solidFill>
                <a:schemeClr val="tx1"/>
              </a:solidFill>
              <a:effectLst/>
              <a:latin typeface="+mn-lt"/>
              <a:ea typeface="+mn-ea"/>
              <a:cs typeface="+mn-cs"/>
            </a:endParaRPr>
          </a:p>
          <a:p>
            <a:r>
              <a:rPr lang="zh-TW" altLang="en-US" sz="1200" b="0" i="0" kern="1200" dirty="0" smtClean="0">
                <a:solidFill>
                  <a:schemeClr val="tx1"/>
                </a:solidFill>
                <a:effectLst/>
                <a:latin typeface="+mn-lt"/>
                <a:ea typeface="+mn-ea"/>
                <a:cs typeface="+mn-cs"/>
              </a:rPr>
              <a:t> </a:t>
            </a:r>
            <a:r>
              <a:rPr lang="zh-TW" altLang="en-US" sz="1200" b="1" i="0" kern="1200" dirty="0" smtClean="0">
                <a:solidFill>
                  <a:schemeClr val="tx1"/>
                </a:solidFill>
                <a:effectLst/>
                <a:latin typeface="+mn-lt"/>
                <a:ea typeface="+mn-ea"/>
                <a:cs typeface="+mn-cs"/>
              </a:rPr>
              <a:t>非均勻有理樣條</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Non uniform rational B-spline</a:t>
            </a:r>
            <a:r>
              <a:rPr lang="zh-TW" altLang="en-US" sz="1200" b="0" i="0" kern="1200" dirty="0" smtClean="0">
                <a:solidFill>
                  <a:schemeClr val="tx1"/>
                </a:solidFill>
                <a:effectLst/>
                <a:latin typeface="+mn-lt"/>
                <a:ea typeface="+mn-ea"/>
                <a:cs typeface="+mn-cs"/>
              </a:rPr>
              <a:t>，</a:t>
            </a:r>
            <a:r>
              <a:rPr lang="en-US" altLang="zh-TW" sz="1200" b="0" i="0" kern="1200" dirty="0" smtClean="0">
                <a:solidFill>
                  <a:schemeClr val="tx1"/>
                </a:solidFill>
                <a:effectLst/>
                <a:latin typeface="+mn-lt"/>
                <a:ea typeface="+mn-ea"/>
                <a:cs typeface="+mn-cs"/>
              </a:rPr>
              <a:t>NURBS</a:t>
            </a:r>
            <a:r>
              <a:rPr lang="zh-TW" altLang="en-US" sz="1200" b="0" i="0" kern="1200" dirty="0" smtClean="0">
                <a:solidFill>
                  <a:schemeClr val="tx1"/>
                </a:solidFill>
                <a:effectLst/>
                <a:latin typeface="+mn-lt"/>
                <a:ea typeface="+mn-ea"/>
                <a:cs typeface="+mn-cs"/>
              </a:rPr>
              <a:t>），是在</a:t>
            </a:r>
            <a:r>
              <a:rPr lang="zh-TW" altLang="en-US" sz="1200" b="0" i="0" u="none" strike="noStrike" kern="1200" dirty="0" smtClean="0">
                <a:solidFill>
                  <a:schemeClr val="tx1"/>
                </a:solidFill>
                <a:effectLst/>
                <a:latin typeface="+mn-lt"/>
                <a:ea typeface="+mn-ea"/>
                <a:cs typeface="+mn-cs"/>
                <a:hlinkClick r:id="rId3" tooltip="電腦圖形學"/>
              </a:rPr>
              <a:t>電腦圖形學</a:t>
            </a:r>
            <a:r>
              <a:rPr lang="zh-TW" altLang="en-US" sz="1200" b="0" i="0" kern="1200" dirty="0" smtClean="0">
                <a:solidFill>
                  <a:schemeClr val="tx1"/>
                </a:solidFill>
                <a:effectLst/>
                <a:latin typeface="+mn-lt"/>
                <a:ea typeface="+mn-ea"/>
                <a:cs typeface="+mn-cs"/>
              </a:rPr>
              <a:t>中常用的數學模型，用於產生和表示曲線及曲面。它為處理解析函式和模型形狀提供了極大的靈活性和精確性。</a:t>
            </a:r>
            <a:r>
              <a:rPr lang="en-US" altLang="zh-TW" sz="1200" b="0" i="0" kern="1200" dirty="0" smtClean="0">
                <a:solidFill>
                  <a:schemeClr val="tx1"/>
                </a:solidFill>
                <a:effectLst/>
                <a:latin typeface="+mn-lt"/>
                <a:ea typeface="+mn-ea"/>
                <a:cs typeface="+mn-cs"/>
              </a:rPr>
              <a:t>NURBS</a:t>
            </a:r>
            <a:r>
              <a:rPr lang="zh-TW" altLang="en-US" sz="1200" b="0" i="0" kern="1200" dirty="0" smtClean="0">
                <a:solidFill>
                  <a:schemeClr val="tx1"/>
                </a:solidFill>
                <a:effectLst/>
                <a:latin typeface="+mn-lt"/>
                <a:ea typeface="+mn-ea"/>
                <a:cs typeface="+mn-cs"/>
              </a:rPr>
              <a:t>通常在電腦輔助設計（</a:t>
            </a:r>
            <a:r>
              <a:rPr lang="en-US" altLang="zh-TW" sz="1200" b="0" i="0" kern="1200" dirty="0" smtClean="0">
                <a:solidFill>
                  <a:schemeClr val="tx1"/>
                </a:solidFill>
                <a:effectLst/>
                <a:latin typeface="+mn-lt"/>
                <a:ea typeface="+mn-ea"/>
                <a:cs typeface="+mn-cs"/>
              </a:rPr>
              <a:t>CAD</a:t>
            </a:r>
            <a:r>
              <a:rPr lang="zh-TW" altLang="en-US" sz="1200" b="0" i="0" kern="1200" dirty="0" smtClean="0">
                <a:solidFill>
                  <a:schemeClr val="tx1"/>
                </a:solidFill>
                <a:effectLst/>
                <a:latin typeface="+mn-lt"/>
                <a:ea typeface="+mn-ea"/>
                <a:cs typeface="+mn-cs"/>
              </a:rPr>
              <a:t>），製造 （</a:t>
            </a:r>
            <a:r>
              <a:rPr lang="en-US" altLang="zh-TW" sz="1200" b="0" i="0" kern="1200" dirty="0" smtClean="0">
                <a:solidFill>
                  <a:schemeClr val="tx1"/>
                </a:solidFill>
                <a:effectLst/>
                <a:latin typeface="+mn-lt"/>
                <a:ea typeface="+mn-ea"/>
                <a:cs typeface="+mn-cs"/>
              </a:rPr>
              <a:t>CAM</a:t>
            </a:r>
            <a:r>
              <a:rPr lang="zh-TW" altLang="en-US" sz="1200" b="0" i="0" kern="1200" dirty="0" smtClean="0">
                <a:solidFill>
                  <a:schemeClr val="tx1"/>
                </a:solidFill>
                <a:effectLst/>
                <a:latin typeface="+mn-lt"/>
                <a:ea typeface="+mn-ea"/>
                <a:cs typeface="+mn-cs"/>
              </a:rPr>
              <a:t>），及工程 （</a:t>
            </a:r>
            <a:r>
              <a:rPr lang="en-US" altLang="zh-TW" sz="1200" b="0" i="0" kern="1200" dirty="0" smtClean="0">
                <a:solidFill>
                  <a:schemeClr val="tx1"/>
                </a:solidFill>
                <a:effectLst/>
                <a:latin typeface="+mn-lt"/>
                <a:ea typeface="+mn-ea"/>
                <a:cs typeface="+mn-cs"/>
              </a:rPr>
              <a:t>CAE</a:t>
            </a:r>
            <a:r>
              <a:rPr lang="zh-TW" altLang="en-US" sz="1200" b="0" i="0" kern="1200" dirty="0" smtClean="0">
                <a:solidFill>
                  <a:schemeClr val="tx1"/>
                </a:solidFill>
                <a:effectLst/>
                <a:latin typeface="+mn-lt"/>
                <a:ea typeface="+mn-ea"/>
                <a:cs typeface="+mn-cs"/>
              </a:rPr>
              <a:t>） 中有廣泛應用。在很多不同的</a:t>
            </a:r>
            <a:r>
              <a:rPr lang="en-US" altLang="zh-TW" sz="1200" b="0" i="0" kern="1200" dirty="0" smtClean="0">
                <a:solidFill>
                  <a:schemeClr val="tx1"/>
                </a:solidFill>
                <a:effectLst/>
                <a:latin typeface="+mn-lt"/>
                <a:ea typeface="+mn-ea"/>
                <a:cs typeface="+mn-cs"/>
              </a:rPr>
              <a:t>3D</a:t>
            </a:r>
            <a:r>
              <a:rPr lang="zh-TW" altLang="en-US" sz="1200" b="0" i="0" kern="1200" dirty="0" smtClean="0">
                <a:solidFill>
                  <a:schemeClr val="tx1"/>
                </a:solidFill>
                <a:effectLst/>
                <a:latin typeface="+mn-lt"/>
                <a:ea typeface="+mn-ea"/>
                <a:cs typeface="+mn-cs"/>
              </a:rPr>
              <a:t>建模和動畫軟體中也能找到</a:t>
            </a:r>
            <a:r>
              <a:rPr lang="en-US" altLang="zh-TW" sz="1200" b="0" i="0" kern="1200" dirty="0" smtClean="0">
                <a:solidFill>
                  <a:schemeClr val="tx1"/>
                </a:solidFill>
                <a:effectLst/>
                <a:latin typeface="+mn-lt"/>
                <a:ea typeface="+mn-ea"/>
                <a:cs typeface="+mn-cs"/>
              </a:rPr>
              <a:t>NURBS</a:t>
            </a:r>
            <a:r>
              <a:rPr lang="zh-TW" altLang="en-US" sz="1200" b="0" i="0" kern="1200" dirty="0" smtClean="0">
                <a:solidFill>
                  <a:schemeClr val="tx1"/>
                </a:solidFill>
                <a:effectLst/>
                <a:latin typeface="+mn-lt"/>
                <a:ea typeface="+mn-ea"/>
                <a:cs typeface="+mn-cs"/>
              </a:rPr>
              <a:t>的工具集。 </a:t>
            </a:r>
            <a:r>
              <a:rPr lang="en-US" altLang="zh-TW" sz="1200" b="0" i="0" kern="1200" dirty="0" smtClean="0">
                <a:solidFill>
                  <a:schemeClr val="tx1"/>
                </a:solidFill>
                <a:effectLst/>
                <a:latin typeface="+mn-lt"/>
                <a:ea typeface="+mn-ea"/>
                <a:cs typeface="+mn-cs"/>
              </a:rPr>
              <a:t>http://zh.wikipedia.org/wiki/%E9%9D%9E%E5%9D%87%E5%8C%80%E6%9C%89%E7%90%86B%E6%A0%B7%E6%9D%A1</a:t>
            </a:r>
            <a:endParaRPr lang="en-US" altLang="zh-TW" sz="1200" b="0" i="0" u="sng"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16</a:t>
            </a:fld>
            <a:endParaRPr lang="zh-TW" altLang="en-US"/>
          </a:p>
        </p:txBody>
      </p:sp>
    </p:spTree>
    <p:extLst>
      <p:ext uri="{BB962C8B-B14F-4D97-AF65-F5344CB8AC3E}">
        <p14:creationId xmlns:p14="http://schemas.microsoft.com/office/powerpoint/2010/main" val="949371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violin model is composed of</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numerous B-Reps objects plotted in different colors (a). </a:t>
            </a:r>
          </a:p>
          <a:p>
            <a:r>
              <a:rPr lang="en-US" altLang="zh-TW" sz="1200" b="0" i="0" u="none" strike="noStrike" kern="1200" baseline="0" dirty="0" smtClean="0">
                <a:solidFill>
                  <a:schemeClr val="tx1"/>
                </a:solidFill>
                <a:latin typeface="+mn-lt"/>
                <a:ea typeface="+mn-ea"/>
                <a:cs typeface="+mn-cs"/>
              </a:rPr>
              <a:t>Similarly, the B-Rep object of the violin body (b)</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contains multiple faces. </a:t>
            </a:r>
          </a:p>
          <a:p>
            <a:r>
              <a:rPr lang="en-US" altLang="zh-TW" sz="1200" b="0" i="0" u="none" strike="noStrike" kern="1200" baseline="0" dirty="0" smtClean="0">
                <a:solidFill>
                  <a:schemeClr val="tx1"/>
                </a:solidFill>
                <a:latin typeface="+mn-lt"/>
                <a:ea typeface="+mn-ea"/>
                <a:cs typeface="+mn-cs"/>
              </a:rPr>
              <a:t>A face, as in © is a NURBS</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surface (violet) bounded by some edges (green) and some vertices (red). In other words, a model contains numerous faces.</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17</a:t>
            </a:fld>
            <a:endParaRPr lang="zh-TW" altLang="en-US"/>
          </a:p>
        </p:txBody>
      </p:sp>
    </p:spTree>
    <p:extLst>
      <p:ext uri="{BB962C8B-B14F-4D97-AF65-F5344CB8AC3E}">
        <p14:creationId xmlns:p14="http://schemas.microsoft.com/office/powerpoint/2010/main" val="26567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violin model is composed of</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numerous B-Reps objects plotted in different colors (a). </a:t>
            </a:r>
          </a:p>
          <a:p>
            <a:r>
              <a:rPr lang="en-US" altLang="zh-TW" sz="1200" b="0" i="0" u="none" strike="noStrike" kern="1200" baseline="0" dirty="0" smtClean="0">
                <a:solidFill>
                  <a:schemeClr val="tx1"/>
                </a:solidFill>
                <a:latin typeface="+mn-lt"/>
                <a:ea typeface="+mn-ea"/>
                <a:cs typeface="+mn-cs"/>
              </a:rPr>
              <a:t>Similarly, the B-Rep object of the violin body (b)</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contains multiple faces. </a:t>
            </a:r>
          </a:p>
          <a:p>
            <a:r>
              <a:rPr lang="en-US" altLang="zh-TW" sz="1200" b="0" i="0" u="none" strike="noStrike" kern="1200" baseline="0" dirty="0" smtClean="0">
                <a:solidFill>
                  <a:schemeClr val="tx1"/>
                </a:solidFill>
                <a:latin typeface="+mn-lt"/>
                <a:ea typeface="+mn-ea"/>
                <a:cs typeface="+mn-cs"/>
              </a:rPr>
              <a:t>A face, as in © is a NURBS</a:t>
            </a:r>
            <a:r>
              <a:rPr lang="zh-TW" altLang="en-US" sz="1200" b="0" i="0" u="none" strike="noStrike" kern="1200" baseline="0" dirty="0" smtClean="0">
                <a:solidFill>
                  <a:schemeClr val="tx1"/>
                </a:solidFill>
                <a:latin typeface="+mn-lt"/>
                <a:ea typeface="+mn-ea"/>
                <a:cs typeface="+mn-cs"/>
              </a:rPr>
              <a:t> </a:t>
            </a:r>
            <a:r>
              <a:rPr lang="en-US" altLang="zh-TW" sz="1200" b="0" i="0" u="none" strike="noStrike" kern="1200" baseline="0" dirty="0" smtClean="0">
                <a:solidFill>
                  <a:schemeClr val="tx1"/>
                </a:solidFill>
                <a:latin typeface="+mn-lt"/>
                <a:ea typeface="+mn-ea"/>
                <a:cs typeface="+mn-cs"/>
              </a:rPr>
              <a:t>surface (violet) bounded by some edges (green) and some vertices (red). In other words, a model contains numerous faces.</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18</a:t>
            </a:fld>
            <a:endParaRPr lang="zh-TW" altLang="en-US"/>
          </a:p>
        </p:txBody>
      </p:sp>
    </p:spTree>
    <p:extLst>
      <p:ext uri="{BB962C8B-B14F-4D97-AF65-F5344CB8AC3E}">
        <p14:creationId xmlns:p14="http://schemas.microsoft.com/office/powerpoint/2010/main" val="2461566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19</a:t>
            </a:fld>
            <a:endParaRPr lang="zh-TW" altLang="en-US"/>
          </a:p>
        </p:txBody>
      </p:sp>
    </p:spTree>
    <p:extLst>
      <p:ext uri="{BB962C8B-B14F-4D97-AF65-F5344CB8AC3E}">
        <p14:creationId xmlns:p14="http://schemas.microsoft.com/office/powerpoint/2010/main" val="1700932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Font typeface="+mj-lt"/>
              <a:buAutoNum type="arabicPeriod"/>
            </a:pPr>
            <a:r>
              <a:rPr lang="en-US" altLang="zh-TW" dirty="0" smtClean="0"/>
              <a:t>this paper is old, so it mean before this paper, a lot of method concentrate on the similarity of geometric distributions rather than directly searching for visually similar models.</a:t>
            </a:r>
          </a:p>
          <a:p>
            <a:pPr marL="228600" indent="-228600">
              <a:buFont typeface="+mj-lt"/>
              <a:buAutoNum type="arabicPeriod"/>
            </a:pPr>
            <a:r>
              <a:rPr lang="en-US" altLang="zh-TW" dirty="0" smtClean="0"/>
              <a:t>the main idea is that if two 3D models are similar, they also similar from all viewing angles.</a:t>
            </a:r>
            <a:r>
              <a:rPr lang="zh-TW" altLang="en-US" baseline="0" dirty="0" smtClean="0"/>
              <a:t>  如圖，有兩個相似的模型，用一個球包住模型，然後球的每個面上放上</a:t>
            </a:r>
            <a:r>
              <a:rPr lang="en-US" altLang="zh-TW" baseline="0" dirty="0" smtClean="0"/>
              <a:t>camera</a:t>
            </a:r>
            <a:r>
              <a:rPr lang="zh-TW" altLang="en-US" baseline="0" dirty="0" smtClean="0"/>
              <a:t>去得到模型的每個視角的影像，再來一一比對相像的影像。</a:t>
            </a:r>
            <a:endParaRPr lang="en-US" altLang="zh-TW" baseline="0" dirty="0" smtClean="0"/>
          </a:p>
          <a:p>
            <a:pPr marL="228600" indent="-228600">
              <a:buFont typeface="+mj-lt"/>
              <a:buAutoNum type="arabicPeriod"/>
            </a:pPr>
            <a:r>
              <a:rPr lang="en-US" altLang="zh-TW" baseline="0" dirty="0" smtClean="0"/>
              <a:t>Extract features from the light fields rendered from cameras on </a:t>
            </a:r>
            <a:r>
              <a:rPr lang="en-US" altLang="zh-TW" baseline="0" smtClean="0"/>
              <a:t>a sphere.</a:t>
            </a:r>
            <a:endParaRPr lang="en-US" altLang="zh-TW" dirty="0" smtClean="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a:t>
            </a:fld>
            <a:endParaRPr lang="zh-TW" altLang="en-US"/>
          </a:p>
        </p:txBody>
      </p:sp>
    </p:spTree>
    <p:extLst>
      <p:ext uri="{BB962C8B-B14F-4D97-AF65-F5344CB8AC3E}">
        <p14:creationId xmlns:p14="http://schemas.microsoft.com/office/powerpoint/2010/main" val="4231098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20</a:t>
            </a:fld>
            <a:endParaRPr lang="zh-TW" altLang="en-US"/>
          </a:p>
        </p:txBody>
      </p:sp>
    </p:spTree>
    <p:extLst>
      <p:ext uri="{BB962C8B-B14F-4D97-AF65-F5344CB8AC3E}">
        <p14:creationId xmlns:p14="http://schemas.microsoft.com/office/powerpoint/2010/main" val="2908566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85750" indent="-285750">
              <a:buFont typeface="Arial" panose="020B0604020202020204" pitchFamily="34" charset="0"/>
              <a:buChar char="•"/>
            </a:pPr>
            <a:r>
              <a:rPr lang="en-US" altLang="zh-TW" sz="1200" dirty="0" smtClean="0"/>
              <a:t>The normal of the red(symmetry) plane : the reference axis </a:t>
            </a:r>
          </a:p>
          <a:p>
            <a:pPr marL="285750" indent="-285750">
              <a:buFont typeface="Arial" panose="020B0604020202020204" pitchFamily="34" charset="0"/>
              <a:buChar char="•"/>
            </a:pPr>
            <a:r>
              <a:rPr lang="en-US" altLang="zh-TW" sz="1200" dirty="0" smtClean="0"/>
              <a:t>The normal of the </a:t>
            </a:r>
            <a:r>
              <a:rPr lang="en-US" altLang="zh-TW" sz="1200" dirty="0" err="1" smtClean="0"/>
              <a:t>The</a:t>
            </a:r>
            <a:r>
              <a:rPr lang="en-US" altLang="zh-TW" sz="1200" dirty="0" smtClean="0"/>
              <a:t> blue plane : minimizes the orthographic projection areas </a:t>
            </a:r>
          </a:p>
          <a:p>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21</a:t>
            </a:fld>
            <a:endParaRPr lang="zh-TW" altLang="en-US"/>
          </a:p>
        </p:txBody>
      </p:sp>
    </p:spTree>
    <p:extLst>
      <p:ext uri="{BB962C8B-B14F-4D97-AF65-F5344CB8AC3E}">
        <p14:creationId xmlns:p14="http://schemas.microsoft.com/office/powerpoint/2010/main" val="12856695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Top 4 results of 3 queries for models. The queried models are on the left side, models in the database are on the right side. For each query, the responded models are highlighted the same color as the queried model</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22</a:t>
            </a:fld>
            <a:endParaRPr lang="zh-TW" altLang="en-US"/>
          </a:p>
        </p:txBody>
      </p:sp>
    </p:spTree>
    <p:extLst>
      <p:ext uri="{BB962C8B-B14F-4D97-AF65-F5344CB8AC3E}">
        <p14:creationId xmlns:p14="http://schemas.microsoft.com/office/powerpoint/2010/main" val="545262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23</a:t>
            </a:fld>
            <a:endParaRPr lang="zh-TW" altLang="en-US"/>
          </a:p>
        </p:txBody>
      </p:sp>
    </p:spTree>
    <p:extLst>
      <p:ext uri="{BB962C8B-B14F-4D97-AF65-F5344CB8AC3E}">
        <p14:creationId xmlns:p14="http://schemas.microsoft.com/office/powerpoint/2010/main" val="2642697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smtClean="0"/>
              <a:t>It is still common today to encounter polygon meshes with incorrect facet orientations when working from Internet repositories.</a:t>
            </a:r>
          </a:p>
          <a:p>
            <a:pPr marL="171450" indent="-171450">
              <a:buFont typeface="Arial" panose="020B0604020202020204" pitchFamily="34" charset="0"/>
              <a:buChar char="•"/>
            </a:pPr>
            <a:r>
              <a:rPr lang="en-US" altLang="zh-TW" dirty="0" smtClean="0"/>
              <a:t>They speculate that one cause is that many popular  polygon based 3D modeling tools, such as </a:t>
            </a:r>
            <a:r>
              <a:rPr lang="en-US" altLang="zh-TW" dirty="0" err="1" smtClean="0"/>
              <a:t>SketchUp</a:t>
            </a:r>
            <a:r>
              <a:rPr lang="en-US" altLang="zh-TW" dirty="0" smtClean="0"/>
              <a:t>, use double-sided lighting that ignores facet orientations. This allows modelers to create polygon meshes with arbitrary facet orientations and provides no visual feedback on the error in the content creation tool.</a:t>
            </a:r>
          </a:p>
          <a:p>
            <a:pPr marL="171450" indent="-171450">
              <a:buFont typeface="Arial" panose="020B0604020202020204" pitchFamily="34" charset="0"/>
              <a:buChar char="•"/>
            </a:pPr>
            <a:r>
              <a:rPr lang="en-US" altLang="zh-TW" dirty="0" smtClean="0"/>
              <a:t>So</a:t>
            </a:r>
            <a:r>
              <a:rPr lang="en-US" altLang="zh-TW" baseline="0" dirty="0" smtClean="0"/>
              <a:t> t</a:t>
            </a:r>
            <a:r>
              <a:rPr lang="en-US" altLang="zh-TW" dirty="0" smtClean="0"/>
              <a:t>his paper want to find out a method to fixed this problem.</a:t>
            </a:r>
          </a:p>
          <a:p>
            <a:pPr marL="171450" indent="-171450">
              <a:buFont typeface="Arial" panose="020B0604020202020204" pitchFamily="34" charset="0"/>
              <a:buChar char="•"/>
            </a:pPr>
            <a:endParaRPr lang="en-US" altLang="zh-TW"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u="sng" dirty="0" smtClean="0">
                <a:solidFill>
                  <a:srgbClr val="FF0000"/>
                </a:solidFill>
              </a:rPr>
              <a:t>If we see the ordering of vertices as counterclockwise from a viewpoint, we consider the facet is front side.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TW" u="sng" dirty="0" smtClean="0">
              <a:solidFill>
                <a:srgbClr val="FF0000"/>
              </a:solidFill>
            </a:endParaRPr>
          </a:p>
          <a:p>
            <a:pPr marL="171450" indent="-171450">
              <a:buFont typeface="Arial" panose="020B0604020202020204" pitchFamily="34" charset="0"/>
              <a:buChar char="•"/>
            </a:pPr>
            <a:r>
              <a:rPr lang="en-US" altLang="zh-TW" dirty="0" smtClean="0"/>
              <a:t>3D</a:t>
            </a:r>
            <a:r>
              <a:rPr lang="zh-TW" altLang="en-US" dirty="0" smtClean="0"/>
              <a:t>模型常常是由人用</a:t>
            </a:r>
            <a:r>
              <a:rPr lang="en-US" altLang="zh-TW" dirty="0" smtClean="0"/>
              <a:t>3D</a:t>
            </a:r>
            <a:r>
              <a:rPr lang="zh-TW" altLang="en-US" dirty="0" smtClean="0"/>
              <a:t>繪圖軟體畫出來的，所以在繪製的過程中可能會發生</a:t>
            </a:r>
            <a:r>
              <a:rPr lang="en-US" altLang="zh-TW" dirty="0" smtClean="0"/>
              <a:t>facets</a:t>
            </a:r>
            <a:r>
              <a:rPr lang="zh-TW" altLang="en-US" dirty="0" smtClean="0"/>
              <a:t>有正反面錯亂的問題。</a:t>
            </a:r>
            <a:endParaRPr lang="en-US" altLang="zh-TW" dirty="0" smtClean="0"/>
          </a:p>
          <a:p>
            <a:pPr marL="171450" indent="-171450">
              <a:buFont typeface="Arial" panose="020B0604020202020204" pitchFamily="34" charset="0"/>
              <a:buChar char="•"/>
            </a:pPr>
            <a:r>
              <a:rPr lang="zh-TW" altLang="en-US" dirty="0" smtClean="0"/>
              <a:t>一個</a:t>
            </a:r>
            <a:r>
              <a:rPr lang="en-US" altLang="zh-TW" dirty="0" smtClean="0"/>
              <a:t>3D</a:t>
            </a:r>
            <a:r>
              <a:rPr lang="zh-TW" altLang="en-US" dirty="0" smtClean="0"/>
              <a:t>模型</a:t>
            </a:r>
            <a:r>
              <a:rPr lang="en-US" altLang="zh-TW" dirty="0" smtClean="0"/>
              <a:t>(3D</a:t>
            </a:r>
            <a:r>
              <a:rPr lang="zh-TW" altLang="en-US" dirty="0" smtClean="0"/>
              <a:t> </a:t>
            </a:r>
            <a:r>
              <a:rPr lang="en-US" altLang="zh-TW" dirty="0" smtClean="0"/>
              <a:t>model, meshes)</a:t>
            </a:r>
            <a:r>
              <a:rPr lang="zh-TW" altLang="en-US" dirty="0" smtClean="0"/>
              <a:t>由很多點集合構成的，而</a:t>
            </a:r>
            <a:r>
              <a:rPr lang="en-US" altLang="zh-TW" dirty="0" smtClean="0"/>
              <a:t>3</a:t>
            </a:r>
            <a:r>
              <a:rPr lang="zh-TW" altLang="en-US" dirty="0" smtClean="0"/>
              <a:t>個點能組成模型上的一個面</a:t>
            </a:r>
            <a:r>
              <a:rPr lang="en-US" altLang="zh-TW" dirty="0" smtClean="0"/>
              <a:t>(facet)</a:t>
            </a:r>
            <a:r>
              <a:rPr lang="zh-TW" altLang="en-US" dirty="0" smtClean="0"/>
              <a:t>， 面有正面與反面的不同， 正面是可見，有貼圖的</a:t>
            </a:r>
            <a:r>
              <a:rPr lang="en-US" altLang="zh-TW" dirty="0" smtClean="0"/>
              <a:t>;</a:t>
            </a:r>
            <a:r>
              <a:rPr lang="zh-TW" altLang="en-US" dirty="0" smtClean="0"/>
              <a:t> 背面則是相反。我們可以從</a:t>
            </a:r>
            <a:r>
              <a:rPr lang="en-US" altLang="zh-TW" dirty="0" smtClean="0"/>
              <a:t>viewpoint</a:t>
            </a:r>
            <a:r>
              <a:rPr lang="zh-TW" altLang="en-US" dirty="0" smtClean="0"/>
              <a:t>來看組成面的點順序來得知現在是正面或背面。</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24</a:t>
            </a:fld>
            <a:endParaRPr lang="zh-TW" altLang="en-US"/>
          </a:p>
        </p:txBody>
      </p:sp>
    </p:spTree>
    <p:extLst>
      <p:ext uri="{BB962C8B-B14F-4D97-AF65-F5344CB8AC3E}">
        <p14:creationId xmlns:p14="http://schemas.microsoft.com/office/powerpoint/2010/main" val="122402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25</a:t>
            </a:fld>
            <a:endParaRPr lang="zh-TW" altLang="en-US"/>
          </a:p>
        </p:txBody>
      </p:sp>
    </p:spTree>
    <p:extLst>
      <p:ext uri="{BB962C8B-B14F-4D97-AF65-F5344CB8AC3E}">
        <p14:creationId xmlns:p14="http://schemas.microsoft.com/office/powerpoint/2010/main" val="2838280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smtClean="0"/>
              <a:t>The dataset often have various types of defects such as disconnected facets with random orientations and self-intersecting/coplanar facets. They believe this dataset to be a fairly good representation of meshes manually created by general users.</a:t>
            </a:r>
          </a:p>
          <a:p>
            <a:pPr marL="171450" indent="-171450">
              <a:buFont typeface="Arial" panose="020B0604020202020204" pitchFamily="34" charset="0"/>
              <a:buChar char="•"/>
            </a:pPr>
            <a:endParaRPr lang="en-US" altLang="zh-TW" dirty="0" smtClean="0"/>
          </a:p>
          <a:p>
            <a:pPr marL="171450" indent="-171450">
              <a:buFont typeface="Arial" panose="020B0604020202020204" pitchFamily="34" charset="0"/>
              <a:buChar char="•"/>
            </a:pPr>
            <a:r>
              <a:rPr lang="en-US" altLang="zh-TW" dirty="0" err="1" smtClean="0"/>
              <a:t>Backfacingness</a:t>
            </a:r>
            <a:r>
              <a:rPr lang="en-US" altLang="zh-TW" dirty="0" smtClean="0"/>
              <a:t> measure method:</a:t>
            </a:r>
          </a:p>
          <a:p>
            <a:pPr marL="628650" lvl="1" indent="-171450">
              <a:buFont typeface="Arial" panose="020B0604020202020204" pitchFamily="34" charset="0"/>
              <a:buChar char="•"/>
            </a:pPr>
            <a:r>
              <a:rPr lang="zh-TW" altLang="en-US" dirty="0" smtClean="0"/>
              <a:t>首先</a:t>
            </a:r>
            <a:r>
              <a:rPr lang="en-US" altLang="zh-TW" dirty="0" smtClean="0"/>
              <a:t>,</a:t>
            </a:r>
            <a:r>
              <a:rPr lang="zh-TW" altLang="en-US" dirty="0" smtClean="0"/>
              <a:t> </a:t>
            </a:r>
            <a:r>
              <a:rPr lang="en-US" altLang="zh-TW" dirty="0" smtClean="0"/>
              <a:t>render</a:t>
            </a:r>
            <a:r>
              <a:rPr lang="zh-TW" altLang="en-US" dirty="0" smtClean="0"/>
              <a:t>模型為兩個顏色</a:t>
            </a:r>
            <a:r>
              <a:rPr lang="en-US" altLang="zh-TW" dirty="0" smtClean="0"/>
              <a:t>,</a:t>
            </a:r>
            <a:r>
              <a:rPr lang="zh-TW" altLang="en-US" dirty="0" smtClean="0"/>
              <a:t> 如上圖</a:t>
            </a:r>
            <a:r>
              <a:rPr lang="en-US" altLang="zh-TW" dirty="0" smtClean="0"/>
              <a:t>,</a:t>
            </a:r>
            <a:r>
              <a:rPr lang="zh-TW" altLang="en-US" dirty="0" smtClean="0"/>
              <a:t>黃色為</a:t>
            </a:r>
            <a:r>
              <a:rPr lang="en-US" altLang="zh-TW" dirty="0" smtClean="0"/>
              <a:t>front side,</a:t>
            </a:r>
            <a:r>
              <a:rPr lang="zh-TW" altLang="en-US" dirty="0" smtClean="0"/>
              <a:t> 灰色為</a:t>
            </a:r>
            <a:r>
              <a:rPr lang="en-US" altLang="zh-TW" dirty="0" smtClean="0"/>
              <a:t>back side</a:t>
            </a:r>
          </a:p>
          <a:p>
            <a:pPr marL="628650" lvl="1" indent="-171450">
              <a:buFont typeface="Arial" panose="020B0604020202020204" pitchFamily="34" charset="0"/>
              <a:buChar char="•"/>
            </a:pPr>
            <a:r>
              <a:rPr lang="zh-TW" altLang="en-US" dirty="0" smtClean="0"/>
              <a:t>然後從</a:t>
            </a:r>
            <a:r>
              <a:rPr lang="en-US" altLang="zh-TW" dirty="0" smtClean="0"/>
              <a:t>6</a:t>
            </a:r>
            <a:r>
              <a:rPr lang="zh-TW" altLang="en-US" dirty="0" smtClean="0"/>
              <a:t>個不同方向的</a:t>
            </a:r>
            <a:r>
              <a:rPr lang="en-US" altLang="zh-TW" dirty="0" smtClean="0"/>
              <a:t>viewpoints</a:t>
            </a:r>
            <a:r>
              <a:rPr lang="zh-TW" altLang="en-US" dirty="0" smtClean="0"/>
              <a:t> 投影</a:t>
            </a:r>
            <a:endParaRPr lang="en-US" altLang="zh-TW" dirty="0" smtClean="0"/>
          </a:p>
          <a:p>
            <a:pPr marL="628650" lvl="1" indent="-171450">
              <a:buFont typeface="Arial" panose="020B0604020202020204" pitchFamily="34" charset="0"/>
              <a:buChar char="•"/>
            </a:pPr>
            <a:r>
              <a:rPr lang="zh-TW" altLang="en-US" dirty="0" smtClean="0"/>
              <a:t>測量像素比例</a:t>
            </a:r>
            <a:r>
              <a:rPr lang="en-US" altLang="zh-TW" dirty="0" smtClean="0"/>
              <a:t>,</a:t>
            </a:r>
            <a:r>
              <a:rPr lang="zh-TW" altLang="en-US" dirty="0" smtClean="0"/>
              <a:t> </a:t>
            </a:r>
            <a:r>
              <a:rPr lang="en-US" altLang="zh-TW" dirty="0" smtClean="0"/>
              <a:t>ex.</a:t>
            </a:r>
            <a:r>
              <a:rPr lang="zh-TW" altLang="en-US" dirty="0" smtClean="0"/>
              <a:t> 藍色</a:t>
            </a:r>
            <a:r>
              <a:rPr lang="en-US" altLang="zh-TW" dirty="0" smtClean="0"/>
              <a:t>pixel</a:t>
            </a:r>
            <a:r>
              <a:rPr lang="zh-TW" altLang="en-US" dirty="0" smtClean="0"/>
              <a:t>數</a:t>
            </a:r>
            <a:r>
              <a:rPr lang="en-US" altLang="zh-TW" dirty="0" smtClean="0"/>
              <a:t>/(</a:t>
            </a:r>
            <a:r>
              <a:rPr lang="zh-TW" altLang="en-US" dirty="0" smtClean="0"/>
              <a:t>紅</a:t>
            </a:r>
            <a:r>
              <a:rPr lang="en-US" altLang="zh-TW" dirty="0" smtClean="0"/>
              <a:t>+</a:t>
            </a:r>
            <a:r>
              <a:rPr lang="zh-TW" altLang="en-US" dirty="0" smtClean="0"/>
              <a:t>藍</a:t>
            </a:r>
            <a:r>
              <a:rPr lang="en-US" altLang="zh-TW" dirty="0" err="1" smtClean="0"/>
              <a:t>pixcel</a:t>
            </a:r>
            <a:r>
              <a:rPr lang="zh-TW" altLang="en-US" dirty="0" smtClean="0"/>
              <a:t>數</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26</a:t>
            </a:fld>
            <a:endParaRPr lang="zh-TW" altLang="en-US"/>
          </a:p>
        </p:txBody>
      </p:sp>
    </p:spTree>
    <p:extLst>
      <p:ext uri="{BB962C8B-B14F-4D97-AF65-F5344CB8AC3E}">
        <p14:creationId xmlns:p14="http://schemas.microsoft.com/office/powerpoint/2010/main" val="22691674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Left hand side of each pair is original orientations,</a:t>
            </a:r>
            <a:r>
              <a:rPr lang="en-US" altLang="zh-TW" baseline="0" dirty="0" smtClean="0"/>
              <a:t> and right hand side of each pair is already fixed by their method.</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27</a:t>
            </a:fld>
            <a:endParaRPr lang="zh-TW" altLang="en-US"/>
          </a:p>
        </p:txBody>
      </p:sp>
    </p:spTree>
    <p:extLst>
      <p:ext uri="{BB962C8B-B14F-4D97-AF65-F5344CB8AC3E}">
        <p14:creationId xmlns:p14="http://schemas.microsoft.com/office/powerpoint/2010/main" val="772350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28</a:t>
            </a:fld>
            <a:endParaRPr lang="zh-TW" altLang="en-US"/>
          </a:p>
        </p:txBody>
      </p:sp>
    </p:spTree>
    <p:extLst>
      <p:ext uri="{BB962C8B-B14F-4D97-AF65-F5344CB8AC3E}">
        <p14:creationId xmlns:p14="http://schemas.microsoft.com/office/powerpoint/2010/main" val="3595162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set of chairs in clearly contain subclasses such as swivel office chairs, armchairs, folding chairs, and bar stools, as reflected by the geometric “content” of the chairs’ functional parts. At the same time, one can also classify the whole set into clusters based on some notion of “style”, e.g., high vs. low back, long vs. short legs.</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29</a:t>
            </a:fld>
            <a:endParaRPr lang="zh-TW" altLang="en-US"/>
          </a:p>
        </p:txBody>
      </p:sp>
    </p:spTree>
    <p:extLst>
      <p:ext uri="{BB962C8B-B14F-4D97-AF65-F5344CB8AC3E}">
        <p14:creationId xmlns:p14="http://schemas.microsoft.com/office/powerpoint/2010/main" val="1583954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sz="1200" b="0" i="0" u="none" strike="noStrike" kern="1200" baseline="0" dirty="0" smtClean="0">
                <a:solidFill>
                  <a:schemeClr val="tx1"/>
                </a:solidFill>
                <a:latin typeface="+mn-lt"/>
                <a:ea typeface="+mn-ea"/>
                <a:cs typeface="+mn-cs"/>
              </a:rPr>
              <a:t>Translation and scaling are preprocessing to ensure that 3D model is entirely contained in rendered images. The input 3D model is translated from the center of the model to the origin of world coordinate system. The axis is then scaled such that the maximum length is 1.</a:t>
            </a:r>
          </a:p>
          <a:p>
            <a:pPr marL="228600" indent="-228600">
              <a:buFont typeface="Arial" panose="020B0604020202020204" pitchFamily="34" charset="0"/>
              <a:buChar char="•"/>
            </a:pPr>
            <a:r>
              <a:rPr lang="en-US" altLang="zh-TW" sz="1200" b="0" i="0" u="none" strike="noStrike" kern="1200" baseline="0" dirty="0" smtClean="0">
                <a:solidFill>
                  <a:schemeClr val="tx1"/>
                </a:solidFill>
                <a:latin typeface="+mn-lt"/>
                <a:ea typeface="+mn-ea"/>
                <a:cs typeface="+mn-cs"/>
              </a:rPr>
              <a:t>There are two 3D models, a </a:t>
            </a:r>
            <a:r>
              <a:rPr lang="en-US" altLang="zh-TW" sz="1200" b="0" i="1" u="none" strike="noStrike" kern="1200" baseline="0" dirty="0" smtClean="0">
                <a:solidFill>
                  <a:schemeClr val="tx1"/>
                </a:solidFill>
                <a:latin typeface="+mn-lt"/>
                <a:ea typeface="+mn-ea"/>
                <a:cs typeface="+mn-cs"/>
              </a:rPr>
              <a:t>pig </a:t>
            </a:r>
            <a:r>
              <a:rPr lang="en-US" altLang="zh-TW" sz="1200" b="0" i="0" u="none" strike="noStrike" kern="1200" baseline="0" dirty="0" smtClean="0">
                <a:solidFill>
                  <a:schemeClr val="tx1"/>
                </a:solidFill>
                <a:latin typeface="+mn-lt"/>
                <a:ea typeface="+mn-ea"/>
                <a:cs typeface="+mn-cs"/>
              </a:rPr>
              <a:t>and a </a:t>
            </a:r>
            <a:r>
              <a:rPr lang="en-US" altLang="zh-TW" sz="1200" b="0" i="1" u="none" strike="noStrike" kern="1200" baseline="0" dirty="0" smtClean="0">
                <a:solidFill>
                  <a:schemeClr val="tx1"/>
                </a:solidFill>
                <a:latin typeface="+mn-lt"/>
                <a:ea typeface="+mn-ea"/>
                <a:cs typeface="+mn-cs"/>
              </a:rPr>
              <a:t>cow</a:t>
            </a:r>
            <a:r>
              <a:rPr lang="en-US" altLang="zh-TW" sz="1200" b="0" i="0" u="none" strike="noStrike" kern="1200" baseline="0" dirty="0" smtClean="0">
                <a:solidFill>
                  <a:schemeClr val="tx1"/>
                </a:solidFill>
                <a:latin typeface="+mn-lt"/>
                <a:ea typeface="+mn-ea"/>
                <a:cs typeface="+mn-cs"/>
              </a:rPr>
              <a:t>, in Figure 3 (a), both rotated randomly.</a:t>
            </a:r>
          </a:p>
          <a:p>
            <a:pPr marL="685800" lvl="1" indent="-228600">
              <a:buFont typeface="+mj-lt"/>
              <a:buAutoNum type="arabicPeriod"/>
            </a:pPr>
            <a:r>
              <a:rPr lang="en-US" altLang="zh-TW" sz="1200" b="0" i="0" u="none" strike="noStrike" kern="1200" baseline="0" dirty="0" smtClean="0">
                <a:solidFill>
                  <a:schemeClr val="tx1"/>
                </a:solidFill>
                <a:latin typeface="+mn-lt"/>
                <a:ea typeface="+mn-ea"/>
                <a:cs typeface="+mn-cs"/>
              </a:rPr>
              <a:t>First, 20 images are rendered from vertices of a dodecahedron for both the 3D model. As shown in Figure 3 (b), </a:t>
            </a:r>
          </a:p>
          <a:p>
            <a:pPr marL="685800" lvl="1" indent="-228600">
              <a:buFont typeface="+mj-lt"/>
              <a:buAutoNum type="arabicPeriod"/>
            </a:pPr>
            <a:r>
              <a:rPr lang="en-US" altLang="zh-TW" sz="1200" b="0" i="0" u="none" strike="noStrike" kern="1200" baseline="0" dirty="0" smtClean="0">
                <a:solidFill>
                  <a:schemeClr val="tx1"/>
                </a:solidFill>
                <a:latin typeface="+mn-lt"/>
                <a:ea typeface="+mn-ea"/>
                <a:cs typeface="+mn-cs"/>
              </a:rPr>
              <a:t>we compare all the corresponding 2D images from the same viewing angles, such as, the order 1~5 between </a:t>
            </a:r>
            <a:r>
              <a:rPr lang="en-US" altLang="zh-TW" sz="1200" b="0" i="1" u="none" strike="noStrike" kern="1200" baseline="0" dirty="0" smtClean="0">
                <a:solidFill>
                  <a:schemeClr val="tx1"/>
                </a:solidFill>
                <a:latin typeface="+mn-lt"/>
                <a:ea typeface="+mn-ea"/>
                <a:cs typeface="+mn-cs"/>
              </a:rPr>
              <a:t>pig </a:t>
            </a:r>
            <a:r>
              <a:rPr lang="en-US" altLang="zh-TW" sz="1200" b="0" i="0" u="none" strike="noStrike" kern="1200" baseline="0" dirty="0" smtClean="0">
                <a:solidFill>
                  <a:schemeClr val="tx1"/>
                </a:solidFill>
                <a:latin typeface="+mn-lt"/>
                <a:ea typeface="+mn-ea"/>
                <a:cs typeface="+mn-cs"/>
              </a:rPr>
              <a:t>and </a:t>
            </a:r>
            <a:r>
              <a:rPr lang="en-US" altLang="zh-TW" sz="1200" b="0" i="1" u="none" strike="noStrike" kern="1200" baseline="0" dirty="0" smtClean="0">
                <a:solidFill>
                  <a:schemeClr val="tx1"/>
                </a:solidFill>
                <a:latin typeface="+mn-lt"/>
                <a:ea typeface="+mn-ea"/>
                <a:cs typeface="+mn-cs"/>
              </a:rPr>
              <a:t>cow </a:t>
            </a:r>
            <a:r>
              <a:rPr lang="en-US" altLang="zh-TW" sz="1200" b="0" i="0" u="none" strike="noStrike" kern="1200" baseline="0" dirty="0" smtClean="0">
                <a:solidFill>
                  <a:schemeClr val="tx1"/>
                </a:solidFill>
                <a:latin typeface="+mn-lt"/>
                <a:ea typeface="+mn-ea"/>
                <a:cs typeface="+mn-cs"/>
              </a:rPr>
              <a:t>model. Thus we get a similarity value under this rotation of camera system. </a:t>
            </a:r>
          </a:p>
          <a:p>
            <a:pPr marL="685800" lvl="1" indent="-228600">
              <a:buFont typeface="+mj-lt"/>
              <a:buAutoNum type="arabicPeriod"/>
            </a:pPr>
            <a:r>
              <a:rPr lang="en-US" altLang="zh-TW" sz="1200" b="0" i="0" u="none" strike="noStrike" kern="1200" baseline="0" dirty="0" smtClean="0">
                <a:solidFill>
                  <a:schemeClr val="tx1"/>
                </a:solidFill>
                <a:latin typeface="+mn-lt"/>
                <a:ea typeface="+mn-ea"/>
                <a:cs typeface="+mn-cs"/>
              </a:rPr>
              <a:t>Then, we map the order 1~5 differently as in Figure 3 (d), and get another similarity value. </a:t>
            </a:r>
          </a:p>
          <a:p>
            <a:pPr marL="685800" lvl="1" indent="-228600">
              <a:buFont typeface="+mj-lt"/>
              <a:buAutoNum type="arabicPeriod"/>
            </a:pPr>
            <a:r>
              <a:rPr lang="en-US" altLang="zh-TW" sz="1200" b="0" i="0" u="none" strike="noStrike" kern="1200" baseline="0" dirty="0" smtClean="0">
                <a:solidFill>
                  <a:schemeClr val="tx1"/>
                </a:solidFill>
                <a:latin typeface="+mn-lt"/>
                <a:ea typeface="+mn-ea"/>
                <a:cs typeface="+mn-cs"/>
              </a:rPr>
              <a:t>After repeating this process, we find a rotation of camera positions with the best similarity (cross-correlation being highest), as shown in Figure 3 (d). Therefore, the similarity between the two models is the summation of the similarities among all the corresponding images.</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3</a:t>
            </a:fld>
            <a:endParaRPr lang="zh-TW" altLang="en-US"/>
          </a:p>
        </p:txBody>
      </p:sp>
    </p:spTree>
    <p:extLst>
      <p:ext uri="{BB962C8B-B14F-4D97-AF65-F5344CB8AC3E}">
        <p14:creationId xmlns:p14="http://schemas.microsoft.com/office/powerpoint/2010/main" val="3041259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30</a:t>
            </a:fld>
            <a:endParaRPr lang="zh-TW" altLang="en-US"/>
          </a:p>
        </p:txBody>
      </p:sp>
    </p:spTree>
    <p:extLst>
      <p:ext uri="{BB962C8B-B14F-4D97-AF65-F5344CB8AC3E}">
        <p14:creationId xmlns:p14="http://schemas.microsoft.com/office/powerpoint/2010/main" val="21842317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Style-content separation for a chair and stool set (row: style; column: content). Newly synthesized models (in gold) fill the table.</a:t>
            </a:r>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31</a:t>
            </a:fld>
            <a:endParaRPr lang="zh-TW" altLang="en-US"/>
          </a:p>
        </p:txBody>
      </p:sp>
    </p:spTree>
    <p:extLst>
      <p:ext uri="{BB962C8B-B14F-4D97-AF65-F5344CB8AC3E}">
        <p14:creationId xmlns:p14="http://schemas.microsoft.com/office/powerpoint/2010/main" val="1085161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Other results.</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32</a:t>
            </a:fld>
            <a:endParaRPr lang="zh-TW" altLang="en-US"/>
          </a:p>
        </p:txBody>
      </p:sp>
    </p:spTree>
    <p:extLst>
      <p:ext uri="{BB962C8B-B14F-4D97-AF65-F5344CB8AC3E}">
        <p14:creationId xmlns:p14="http://schemas.microsoft.com/office/powerpoint/2010/main" val="1330871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panose="020B0604020202020204" pitchFamily="34" charset="0"/>
              <a:buChar char="•"/>
            </a:pPr>
            <a:r>
              <a:rPr lang="en-US" altLang="zh-TW" dirty="0" smtClean="0"/>
              <a:t>If there are N </a:t>
            </a:r>
            <a:r>
              <a:rPr lang="en-US" altLang="zh-TW" dirty="0" err="1" smtClean="0"/>
              <a:t>LightField</a:t>
            </a:r>
            <a:r>
              <a:rPr lang="en-US" altLang="zh-TW" dirty="0" smtClean="0"/>
              <a:t> </a:t>
            </a:r>
            <a:r>
              <a:rPr lang="en-US" altLang="zh-TW" i="1" dirty="0" smtClean="0"/>
              <a:t>Descriptors</a:t>
            </a:r>
            <a:r>
              <a:rPr lang="en-US" altLang="zh-TW" dirty="0" smtClean="0"/>
              <a:t>, which are created from different camera system orientations for both 3D models, there are</a:t>
            </a:r>
            <a:r>
              <a:rPr lang="en-US" altLang="zh-TW" sz="2000" dirty="0" smtClean="0">
                <a:solidFill>
                  <a:srgbClr val="FF0000"/>
                </a:solidFill>
              </a:rPr>
              <a:t> (</a:t>
            </a:r>
            <a:r>
              <a:rPr lang="en-US" altLang="zh-TW" sz="2000" i="1" dirty="0" smtClean="0">
                <a:solidFill>
                  <a:srgbClr val="FF0000"/>
                </a:solidFill>
              </a:rPr>
              <a:t>N *</a:t>
            </a:r>
            <a:r>
              <a:rPr lang="en-US" altLang="zh-TW" sz="2000" dirty="0" smtClean="0">
                <a:solidFill>
                  <a:srgbClr val="FF0000"/>
                </a:solidFill>
              </a:rPr>
              <a:t>(</a:t>
            </a:r>
            <a:r>
              <a:rPr lang="en-US" altLang="zh-TW" sz="2000" i="1" dirty="0" smtClean="0">
                <a:solidFill>
                  <a:srgbClr val="FF0000"/>
                </a:solidFill>
              </a:rPr>
              <a:t>N -</a:t>
            </a:r>
            <a:r>
              <a:rPr lang="en-US" altLang="zh-TW" sz="2000" dirty="0" smtClean="0">
                <a:solidFill>
                  <a:srgbClr val="FF0000"/>
                </a:solidFill>
              </a:rPr>
              <a:t>1)+1)*60  </a:t>
            </a:r>
            <a:r>
              <a:rPr lang="en-US" altLang="zh-TW" dirty="0" smtClean="0"/>
              <a:t>different rotations between the two models.</a:t>
            </a:r>
          </a:p>
          <a:p>
            <a:pPr marL="171450" indent="-171450">
              <a:buFont typeface="Arial" panose="020B0604020202020204" pitchFamily="34" charset="0"/>
              <a:buChar char="•"/>
            </a:pPr>
            <a:r>
              <a:rPr lang="en-US" altLang="zh-TW" sz="1200" b="0" i="0" u="none" strike="noStrike" kern="1200" baseline="0" dirty="0" smtClean="0">
                <a:solidFill>
                  <a:schemeClr val="tx1"/>
                </a:solidFill>
                <a:latin typeface="+mn-lt"/>
                <a:ea typeface="+mn-ea"/>
                <a:cs typeface="+mn-cs"/>
              </a:rPr>
              <a:t>a regular dodecahedron, each of the 20 vertices is connected by 3 edges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TW" dirty="0" smtClean="0"/>
              <a:t>If set </a:t>
            </a:r>
            <a:r>
              <a:rPr lang="en-US" altLang="zh-TW" i="1" dirty="0" smtClean="0"/>
              <a:t>N </a:t>
            </a:r>
            <a:r>
              <a:rPr lang="en-US" altLang="zh-TW" dirty="0" smtClean="0"/>
              <a:t>= 10, that is, the similarity between two 3D models is obtained from the best one of 5,460 different rotations. Therefore, the average maximum error of rotation angle between two 3D models is about 3.4 degree in longitude and latitude. That is:</a:t>
            </a:r>
            <a:endParaRPr lang="zh-TW" altLang="en-US" smtClean="0"/>
          </a:p>
          <a:p>
            <a:pPr marL="171450" indent="-171450">
              <a:buFont typeface="Arial" panose="020B0604020202020204" pitchFamily="34" charset="0"/>
              <a:buChar char="•"/>
            </a:pP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4</a:t>
            </a:fld>
            <a:endParaRPr lang="zh-TW" altLang="en-US"/>
          </a:p>
        </p:txBody>
      </p:sp>
    </p:spTree>
    <p:extLst>
      <p:ext uri="{BB962C8B-B14F-4D97-AF65-F5344CB8AC3E}">
        <p14:creationId xmlns:p14="http://schemas.microsoft.com/office/powerpoint/2010/main" val="605988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picture shows the comparison of the retrieval performance</a:t>
            </a:r>
          </a:p>
          <a:p>
            <a:endParaRPr lang="en-US" altLang="zh-TW" sz="1200" b="0" i="0" u="none" strike="noStrike" kern="1200" baseline="0" dirty="0" smtClean="0">
              <a:solidFill>
                <a:schemeClr val="tx1"/>
              </a:solidFill>
              <a:latin typeface="+mn-lt"/>
              <a:ea typeface="+mn-ea"/>
              <a:cs typeface="+mn-cs"/>
            </a:endParaRPr>
          </a:p>
          <a:p>
            <a:r>
              <a:rPr lang="en-US" altLang="zh-TW" sz="1200" b="0" i="0" u="none" strike="noStrike" kern="1200" baseline="0" dirty="0" smtClean="0">
                <a:solidFill>
                  <a:schemeClr val="tx1"/>
                </a:solidFill>
                <a:latin typeface="+mn-lt"/>
                <a:ea typeface="+mn-ea"/>
                <a:cs typeface="+mn-cs"/>
              </a:rPr>
              <a:t>Each curve plots the graph of "recall and precision“ averaged over all 549 classes models in the test database. </a:t>
            </a:r>
          </a:p>
          <a:p>
            <a:r>
              <a:rPr lang="en-US" altLang="zh-TW" sz="1200" b="0" i="0" u="none" strike="noStrike" kern="1200" baseline="0" dirty="0" smtClean="0">
                <a:solidFill>
                  <a:schemeClr val="tx1"/>
                </a:solidFill>
                <a:latin typeface="+mn-lt"/>
                <a:ea typeface="+mn-ea"/>
                <a:cs typeface="+mn-cs"/>
              </a:rPr>
              <a:t>Obviously, </a:t>
            </a:r>
            <a:r>
              <a:rPr lang="en-US" altLang="zh-TW" sz="1200" b="0" i="1" u="none" strike="noStrike" kern="1200" baseline="0" dirty="0" smtClean="0">
                <a:solidFill>
                  <a:schemeClr val="tx1"/>
                </a:solidFill>
                <a:latin typeface="+mn-lt"/>
                <a:ea typeface="+mn-ea"/>
                <a:cs typeface="+mn-cs"/>
              </a:rPr>
              <a:t>their method </a:t>
            </a:r>
            <a:r>
              <a:rPr lang="en-US" altLang="zh-TW" sz="1200" b="0" i="0" u="none" strike="noStrike" kern="1200" baseline="0" dirty="0" smtClean="0">
                <a:solidFill>
                  <a:schemeClr val="tx1"/>
                </a:solidFill>
                <a:latin typeface="+mn-lt"/>
                <a:ea typeface="+mn-ea"/>
                <a:cs typeface="+mn-cs"/>
              </a:rPr>
              <a:t>performs better than the others. </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5</a:t>
            </a:fld>
            <a:endParaRPr lang="zh-TW" altLang="en-US"/>
          </a:p>
        </p:txBody>
      </p:sp>
    </p:spTree>
    <p:extLst>
      <p:ext uri="{BB962C8B-B14F-4D97-AF65-F5344CB8AC3E}">
        <p14:creationId xmlns:p14="http://schemas.microsoft.com/office/powerpoint/2010/main" val="995869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http://3d.csie.ntu.edu.tw/~dynamic/cgi-bin/DatabaseII_v1.8/index_js.html</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6</a:t>
            </a:fld>
            <a:endParaRPr lang="zh-TW" altLang="en-US"/>
          </a:p>
        </p:txBody>
      </p:sp>
    </p:spTree>
    <p:extLst>
      <p:ext uri="{BB962C8B-B14F-4D97-AF65-F5344CB8AC3E}">
        <p14:creationId xmlns:p14="http://schemas.microsoft.com/office/powerpoint/2010/main" val="96424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7</a:t>
            </a:fld>
            <a:endParaRPr lang="zh-TW" altLang="en-US"/>
          </a:p>
        </p:txBody>
      </p:sp>
    </p:spTree>
    <p:extLst>
      <p:ext uri="{BB962C8B-B14F-4D97-AF65-F5344CB8AC3E}">
        <p14:creationId xmlns:p14="http://schemas.microsoft.com/office/powerpoint/2010/main" val="421828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8</a:t>
            </a:fld>
            <a:endParaRPr lang="zh-TW" altLang="en-US"/>
          </a:p>
        </p:txBody>
      </p:sp>
    </p:spTree>
    <p:extLst>
      <p:ext uri="{BB962C8B-B14F-4D97-AF65-F5344CB8AC3E}">
        <p14:creationId xmlns:p14="http://schemas.microsoft.com/office/powerpoint/2010/main" val="1712559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order of 3D</a:t>
            </a:r>
            <a:r>
              <a:rPr lang="en-US" altLang="zh-TW" baseline="0" dirty="0" smtClean="0"/>
              <a:t> model alignment in their approach is following top picture, then explain by next picture.</a:t>
            </a:r>
            <a:endParaRPr lang="zh-TW" altLang="en-US" dirty="0"/>
          </a:p>
        </p:txBody>
      </p:sp>
      <p:sp>
        <p:nvSpPr>
          <p:cNvPr id="4" name="投影片編號版面配置區 3"/>
          <p:cNvSpPr>
            <a:spLocks noGrp="1"/>
          </p:cNvSpPr>
          <p:nvPr>
            <p:ph type="sldNum" sz="quarter" idx="10"/>
          </p:nvPr>
        </p:nvSpPr>
        <p:spPr/>
        <p:txBody>
          <a:bodyPr/>
          <a:lstStyle/>
          <a:p>
            <a:fld id="{38C3D50B-3F38-4615-B19E-2E11DB494F5A}" type="slidenum">
              <a:rPr lang="zh-TW" altLang="en-US" smtClean="0"/>
              <a:t>9</a:t>
            </a:fld>
            <a:endParaRPr lang="zh-TW" altLang="en-US"/>
          </a:p>
        </p:txBody>
      </p:sp>
    </p:spTree>
    <p:extLst>
      <p:ext uri="{BB962C8B-B14F-4D97-AF65-F5344CB8AC3E}">
        <p14:creationId xmlns:p14="http://schemas.microsoft.com/office/powerpoint/2010/main" val="344558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8AA6183-9870-4732-BE7F-040801644AF5}" type="datetime1">
              <a:rPr lang="zh-TW" altLang="en-US" smtClean="0"/>
              <a:t>3/2/2015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142587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7DAC9C3-D66D-4F1D-BD7F-CD56642D511C}" type="datetime1">
              <a:rPr lang="zh-TW" altLang="en-US" smtClean="0"/>
              <a:t>3/2/2015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1274550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AA2057BB-8F3D-4767-8562-4D1DDE89079B}" type="datetime1">
              <a:rPr lang="zh-TW" altLang="en-US" smtClean="0"/>
              <a:t>3/2/2015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163024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41779"/>
          </a:xfrm>
        </p:spPr>
        <p:txBody>
          <a:bodyPr>
            <a:normAutofit/>
          </a:bodyPr>
          <a:lstStyle>
            <a:lvl1pPr algn="ctr" defTabSz="914400" rtl="0" eaLnBrk="1" latinLnBrk="0" hangingPunct="1">
              <a:lnSpc>
                <a:spcPct val="90000"/>
              </a:lnSpc>
              <a:spcBef>
                <a:spcPct val="0"/>
              </a:spcBef>
              <a:buNone/>
              <a:defRPr lang="en-US" sz="3600" kern="1200" dirty="0">
                <a:solidFill>
                  <a:schemeClr val="tx1">
                    <a:lumMod val="50000"/>
                    <a:lumOff val="50000"/>
                  </a:schemeClr>
                </a:solidFill>
                <a:effectLst>
                  <a:outerShdw blurRad="38100" dist="38100" dir="2700000" algn="tl">
                    <a:srgbClr val="000000">
                      <a:alpha val="43137"/>
                    </a:srgbClr>
                  </a:outerShdw>
                </a:effectLst>
                <a:latin typeface="+mn-lt"/>
                <a:ea typeface="+mj-ea"/>
                <a:cs typeface="+mj-cs"/>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628650" y="1311442"/>
            <a:ext cx="7886700" cy="4865521"/>
          </a:xfrm>
        </p:spPr>
        <p:txBody>
          <a:bodyPr>
            <a:normAutofit/>
          </a:bodyPr>
          <a:lstStyle>
            <a:lvl1pPr marL="457200" indent="-457200" algn="just">
              <a:buFont typeface="Wingdings" panose="05000000000000000000" pitchFamily="2" charset="2"/>
              <a:buChar char="n"/>
              <a:defRPr sz="2000"/>
            </a:lvl1pPr>
            <a:lvl2pPr marL="685800" indent="-228600" algn="just">
              <a:buFont typeface="Wingdings" panose="05000000000000000000" pitchFamily="2" charset="2"/>
              <a:buChar char="p"/>
              <a:defRPr sz="1800"/>
            </a:lvl2pPr>
            <a:lvl3pPr algn="just">
              <a:defRPr sz="1600"/>
            </a:lvl3pPr>
            <a:lvl4pPr algn="just">
              <a:defRPr sz="1400"/>
            </a:lvl4pPr>
            <a:lvl5pPr algn="just">
              <a:defRPr sz="14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2048021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479A8F0-FAE8-4BC4-8691-03E678B8F876}" type="datetime1">
              <a:rPr lang="zh-TW" altLang="en-US" smtClean="0"/>
              <a:t>3/2/2015</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412644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C838C744-A7D4-4E3F-8DF8-2F363A21AADE}" type="datetime1">
              <a:rPr lang="zh-TW" altLang="en-US" smtClean="0"/>
              <a:t>3/2/2015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13486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48436D6C-3438-46A2-AC8A-DBBEB25CC477}" type="datetime1">
              <a:rPr lang="zh-TW" altLang="en-US" smtClean="0"/>
              <a:t>3/2/2015</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214256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77C56C1-5299-4649-A238-73F8A3F88359}" type="datetime1">
              <a:rPr lang="zh-TW" altLang="en-US" smtClean="0"/>
              <a:t>3/2/2015</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162397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9B1EBA-E662-4683-A370-131AF140E2ED}" type="datetime1">
              <a:rPr lang="zh-TW" altLang="en-US" smtClean="0"/>
              <a:t>3/2/2015</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2009851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6886FB3B-C10F-48D0-B9DD-0F34CE5B6B06}" type="datetime1">
              <a:rPr lang="zh-TW" altLang="en-US" smtClean="0"/>
              <a:t>3/2/2015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3245498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31B3E258-63A8-4F30-8B52-6DC23FBC530E}" type="datetime1">
              <a:rPr lang="zh-TW" altLang="en-US" smtClean="0"/>
              <a:t>3/2/2015</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388294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DC905-6095-4E8A-BA5E-64BF789395D2}" type="datetime1">
              <a:rPr lang="zh-TW" altLang="en-US" smtClean="0"/>
              <a:t>3/2/2015</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ABA24-C1EF-46E5-BBB4-536A2978F6F9}" type="slidenum">
              <a:rPr lang="zh-TW" altLang="en-US" smtClean="0"/>
              <a:t>‹#›</a:t>
            </a:fld>
            <a:endParaRPr lang="zh-TW" altLang="en-US"/>
          </a:p>
        </p:txBody>
      </p:sp>
    </p:spTree>
    <p:extLst>
      <p:ext uri="{BB962C8B-B14F-4D97-AF65-F5344CB8AC3E}">
        <p14:creationId xmlns:p14="http://schemas.microsoft.com/office/powerpoint/2010/main" val="11121669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3258943" y="687103"/>
            <a:ext cx="3087771" cy="3087771"/>
            <a:chOff x="161490" y="1838926"/>
            <a:chExt cx="2723956" cy="2723956"/>
          </a:xfrm>
        </p:grpSpPr>
        <p:sp>
          <p:nvSpPr>
            <p:cNvPr id="6" name="橢圓 5"/>
            <p:cNvSpPr/>
            <p:nvPr/>
          </p:nvSpPr>
          <p:spPr>
            <a:xfrm>
              <a:off x="161490" y="1838926"/>
              <a:ext cx="2723956" cy="2723956"/>
            </a:xfrm>
            <a:prstGeom prst="ellipse">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sp>
          <p:nvSpPr>
            <p:cNvPr id="4" name="橢圓 3"/>
            <p:cNvSpPr/>
            <p:nvPr/>
          </p:nvSpPr>
          <p:spPr>
            <a:xfrm>
              <a:off x="227867" y="1905303"/>
              <a:ext cx="2591202" cy="2591202"/>
            </a:xfrm>
            <a:prstGeom prst="ellipse">
              <a:avLst/>
            </a:prstGeom>
            <a:blipFill dpi="0" rotWithShape="1">
              <a:blip r:embed="rId3">
                <a:alphaModFix amt="84000"/>
              </a:blip>
              <a:srcRect/>
              <a:stretch>
                <a:fillRect l="-14000" t="-11000" r="-15000" b="-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zh-TW" altLang="en-US" sz="1350"/>
            </a:p>
          </p:txBody>
        </p:sp>
      </p:grpSp>
      <p:sp>
        <p:nvSpPr>
          <p:cNvPr id="5" name="文字方塊 4"/>
          <p:cNvSpPr txBox="1"/>
          <p:nvPr/>
        </p:nvSpPr>
        <p:spPr>
          <a:xfrm>
            <a:off x="461661" y="3854264"/>
            <a:ext cx="8682339" cy="1569660"/>
          </a:xfrm>
          <a:prstGeom prst="rect">
            <a:avLst/>
          </a:prstGeom>
          <a:noFill/>
        </p:spPr>
        <p:txBody>
          <a:bodyPr wrap="square" rtlCol="0">
            <a:spAutoFit/>
          </a:bodyPr>
          <a:lstStyle/>
          <a:p>
            <a:pPr algn="ctr"/>
            <a:r>
              <a:rPr lang="en-US" altLang="zh-TW" sz="4800" dirty="0" smtClean="0">
                <a:solidFill>
                  <a:srgbClr val="5D5D5D"/>
                </a:solidFill>
                <a:effectLst>
                  <a:outerShdw blurRad="38100" dist="38100" dir="2700000" algn="tl">
                    <a:srgbClr val="000000">
                      <a:alpha val="43137"/>
                    </a:srgbClr>
                  </a:outerShdw>
                </a:effectLst>
              </a:rPr>
              <a:t>On Visual Similarity</a:t>
            </a:r>
          </a:p>
          <a:p>
            <a:pPr algn="ctr"/>
            <a:r>
              <a:rPr lang="en-US" altLang="zh-TW" sz="4800" dirty="0" smtClean="0">
                <a:solidFill>
                  <a:srgbClr val="5D5D5D"/>
                </a:solidFill>
                <a:effectLst>
                  <a:outerShdw blurRad="38100" dist="38100" dir="2700000" algn="tl">
                    <a:srgbClr val="000000">
                      <a:alpha val="43137"/>
                    </a:srgbClr>
                  </a:outerShdw>
                </a:effectLst>
              </a:rPr>
              <a:t>Based 3D Model Retrieval</a:t>
            </a:r>
            <a:endParaRPr lang="zh-TW" altLang="en-US" sz="4800" dirty="0">
              <a:solidFill>
                <a:srgbClr val="5D5D5D"/>
              </a:solidFill>
              <a:effectLst>
                <a:outerShdw blurRad="38100" dist="38100" dir="2700000" algn="tl">
                  <a:srgbClr val="000000">
                    <a:alpha val="43137"/>
                  </a:srgbClr>
                </a:outerShdw>
              </a:effectLst>
            </a:endParaRPr>
          </a:p>
        </p:txBody>
      </p:sp>
      <p:sp>
        <p:nvSpPr>
          <p:cNvPr id="8" name="矩形 7"/>
          <p:cNvSpPr/>
          <p:nvPr/>
        </p:nvSpPr>
        <p:spPr>
          <a:xfrm>
            <a:off x="461660" y="5571575"/>
            <a:ext cx="8682339" cy="338554"/>
          </a:xfrm>
          <a:prstGeom prst="rect">
            <a:avLst/>
          </a:prstGeom>
        </p:spPr>
        <p:txBody>
          <a:bodyPr wrap="square">
            <a:spAutoFit/>
          </a:bodyPr>
          <a:lstStyle/>
          <a:p>
            <a:pPr algn="ctr"/>
            <a:r>
              <a:rPr lang="en-US" altLang="zh-TW" sz="1600" b="1" dirty="0">
                <a:solidFill>
                  <a:schemeClr val="tx1">
                    <a:lumMod val="65000"/>
                    <a:lumOff val="35000"/>
                  </a:schemeClr>
                </a:solidFill>
              </a:rPr>
              <a:t>Ding-Yun </a:t>
            </a:r>
            <a:r>
              <a:rPr lang="en-US" altLang="zh-TW" sz="1600" b="1" dirty="0" smtClean="0">
                <a:solidFill>
                  <a:schemeClr val="tx1">
                    <a:lumMod val="65000"/>
                    <a:lumOff val="35000"/>
                  </a:schemeClr>
                </a:solidFill>
              </a:rPr>
              <a:t>Chen  </a:t>
            </a:r>
            <a:r>
              <a:rPr lang="en-US" altLang="zh-TW" sz="1600" dirty="0" smtClean="0">
                <a:solidFill>
                  <a:schemeClr val="tx1">
                    <a:lumMod val="65000"/>
                    <a:lumOff val="35000"/>
                  </a:schemeClr>
                </a:solidFill>
              </a:rPr>
              <a:t>|   </a:t>
            </a:r>
            <a:r>
              <a:rPr lang="en-US" altLang="zh-TW" sz="1600" b="1" dirty="0" smtClean="0">
                <a:solidFill>
                  <a:schemeClr val="tx1">
                    <a:lumMod val="65000"/>
                    <a:lumOff val="35000"/>
                  </a:schemeClr>
                </a:solidFill>
              </a:rPr>
              <a:t>Xiao-Pei Tian  </a:t>
            </a:r>
            <a:r>
              <a:rPr lang="en-US" altLang="zh-TW" sz="1600" dirty="0" smtClean="0">
                <a:solidFill>
                  <a:schemeClr val="tx1">
                    <a:lumMod val="65000"/>
                    <a:lumOff val="35000"/>
                  </a:schemeClr>
                </a:solidFill>
              </a:rPr>
              <a:t>|  </a:t>
            </a:r>
            <a:r>
              <a:rPr lang="en-US" altLang="zh-TW" sz="1600" b="1" dirty="0" smtClean="0">
                <a:solidFill>
                  <a:schemeClr val="tx1">
                    <a:lumMod val="65000"/>
                    <a:lumOff val="35000"/>
                  </a:schemeClr>
                </a:solidFill>
              </a:rPr>
              <a:t>Yu-</a:t>
            </a:r>
            <a:r>
              <a:rPr lang="en-US" altLang="zh-TW" sz="1600" b="1" dirty="0" err="1" smtClean="0">
                <a:solidFill>
                  <a:schemeClr val="tx1">
                    <a:lumMod val="65000"/>
                    <a:lumOff val="35000"/>
                  </a:schemeClr>
                </a:solidFill>
              </a:rPr>
              <a:t>Te</a:t>
            </a:r>
            <a:r>
              <a:rPr lang="en-US" altLang="zh-TW" sz="1600" b="1" dirty="0" smtClean="0">
                <a:solidFill>
                  <a:schemeClr val="tx1">
                    <a:lumMod val="65000"/>
                    <a:lumOff val="35000"/>
                  </a:schemeClr>
                </a:solidFill>
              </a:rPr>
              <a:t> Shen  </a:t>
            </a:r>
            <a:r>
              <a:rPr lang="en-US" altLang="zh-TW" sz="1600" dirty="0" smtClean="0">
                <a:solidFill>
                  <a:schemeClr val="tx1">
                    <a:lumMod val="65000"/>
                    <a:lumOff val="35000"/>
                  </a:schemeClr>
                </a:solidFill>
              </a:rPr>
              <a:t>|   </a:t>
            </a:r>
            <a:r>
              <a:rPr lang="en-US" altLang="zh-TW" sz="1600" b="1" dirty="0" smtClean="0">
                <a:solidFill>
                  <a:schemeClr val="tx1">
                    <a:lumMod val="65000"/>
                    <a:lumOff val="35000"/>
                  </a:schemeClr>
                </a:solidFill>
              </a:rPr>
              <a:t>Ming </a:t>
            </a:r>
            <a:r>
              <a:rPr lang="en-US" altLang="zh-TW" sz="1600" b="1" dirty="0" err="1">
                <a:solidFill>
                  <a:schemeClr val="tx1">
                    <a:lumMod val="65000"/>
                    <a:lumOff val="35000"/>
                  </a:schemeClr>
                </a:solidFill>
              </a:rPr>
              <a:t>Ouhyoung</a:t>
            </a:r>
            <a:endParaRPr lang="zh-TW" altLang="en-US" sz="1600" b="1" dirty="0">
              <a:solidFill>
                <a:schemeClr val="tx1">
                  <a:lumMod val="65000"/>
                  <a:lumOff val="35000"/>
                </a:schemeClr>
              </a:solidFill>
            </a:endParaRPr>
          </a:p>
        </p:txBody>
      </p:sp>
      <p:sp>
        <p:nvSpPr>
          <p:cNvPr id="9" name="矩形 8"/>
          <p:cNvSpPr/>
          <p:nvPr/>
        </p:nvSpPr>
        <p:spPr>
          <a:xfrm>
            <a:off x="461660" y="5879352"/>
            <a:ext cx="8682340" cy="523220"/>
          </a:xfrm>
          <a:prstGeom prst="rect">
            <a:avLst/>
          </a:prstGeom>
        </p:spPr>
        <p:txBody>
          <a:bodyPr wrap="square">
            <a:spAutoFit/>
          </a:bodyPr>
          <a:lstStyle/>
          <a:p>
            <a:pPr algn="ctr"/>
            <a:r>
              <a:rPr lang="en-US" altLang="zh-TW" sz="1400" dirty="0">
                <a:solidFill>
                  <a:schemeClr val="tx1">
                    <a:lumMod val="65000"/>
                    <a:lumOff val="35000"/>
                  </a:schemeClr>
                </a:solidFill>
              </a:rPr>
              <a:t>Department of Computer Science and Information Engineering,</a:t>
            </a:r>
          </a:p>
          <a:p>
            <a:pPr algn="ctr"/>
            <a:r>
              <a:rPr lang="en-US" altLang="zh-TW" sz="1400" dirty="0">
                <a:solidFill>
                  <a:schemeClr val="tx1">
                    <a:lumMod val="65000"/>
                    <a:lumOff val="35000"/>
                  </a:schemeClr>
                </a:solidFill>
              </a:rPr>
              <a:t>National Taiwan </a:t>
            </a:r>
            <a:r>
              <a:rPr lang="en-US" altLang="zh-TW" sz="1400" dirty="0" smtClean="0">
                <a:solidFill>
                  <a:schemeClr val="tx1">
                    <a:lumMod val="65000"/>
                    <a:lumOff val="35000"/>
                  </a:schemeClr>
                </a:solidFill>
              </a:rPr>
              <a:t>University</a:t>
            </a:r>
            <a:endParaRPr lang="zh-TW" altLang="en-US" sz="1400" dirty="0">
              <a:solidFill>
                <a:schemeClr val="tx1">
                  <a:lumMod val="65000"/>
                  <a:lumOff val="35000"/>
                </a:schemeClr>
              </a:solidFill>
            </a:endParaRPr>
          </a:p>
        </p:txBody>
      </p:sp>
      <p:sp>
        <p:nvSpPr>
          <p:cNvPr id="2" name="日期版面配置區 1"/>
          <p:cNvSpPr>
            <a:spLocks noGrp="1"/>
          </p:cNvSpPr>
          <p:nvPr>
            <p:ph type="dt" sz="half" idx="10"/>
          </p:nvPr>
        </p:nvSpPr>
        <p:spPr>
          <a:xfrm>
            <a:off x="461660" y="6345224"/>
            <a:ext cx="8682339" cy="365125"/>
          </a:xfrm>
        </p:spPr>
        <p:txBody>
          <a:bodyPr/>
          <a:lstStyle/>
          <a:p>
            <a:pPr algn="ctr"/>
            <a:fld id="{39A33916-D952-4053-8282-FAB91200F978}" type="datetime1">
              <a:rPr lang="zh-TW" altLang="en-US" smtClean="0">
                <a:solidFill>
                  <a:schemeClr val="bg2">
                    <a:lumMod val="75000"/>
                  </a:schemeClr>
                </a:solidFill>
              </a:rPr>
              <a:pPr algn="ctr"/>
              <a:t>3/2/2015</a:t>
            </a:fld>
            <a:endParaRPr lang="zh-TW" altLang="en-US" dirty="0">
              <a:solidFill>
                <a:schemeClr val="bg2">
                  <a:lumMod val="75000"/>
                </a:schemeClr>
              </a:solidFill>
            </a:endParaRPr>
          </a:p>
        </p:txBody>
      </p:sp>
      <p:sp>
        <p:nvSpPr>
          <p:cNvPr id="3" name="文字方塊 2"/>
          <p:cNvSpPr txBox="1"/>
          <p:nvPr/>
        </p:nvSpPr>
        <p:spPr>
          <a:xfrm rot="5400000">
            <a:off x="-3198171" y="3198167"/>
            <a:ext cx="6858000" cy="461665"/>
          </a:xfrm>
          <a:prstGeom prst="rect">
            <a:avLst/>
          </a:prstGeom>
          <a:solidFill>
            <a:schemeClr val="bg2">
              <a:lumMod val="25000"/>
            </a:schemeClr>
          </a:solidFill>
        </p:spPr>
        <p:txBody>
          <a:bodyPr wrap="square" rtlCol="0">
            <a:spAutoFit/>
          </a:bodyPr>
          <a:lstStyle/>
          <a:p>
            <a:pPr algn="ctr"/>
            <a:r>
              <a:rPr lang="en-US" altLang="zh-TW" sz="2400" dirty="0" smtClean="0">
                <a:solidFill>
                  <a:schemeClr val="bg2">
                    <a:lumMod val="90000"/>
                  </a:schemeClr>
                </a:solidFill>
              </a:rPr>
              <a:t>EUROGRAPHICS 2003</a:t>
            </a:r>
            <a:endParaRPr lang="zh-TW" altLang="en-US" sz="2400" dirty="0">
              <a:solidFill>
                <a:schemeClr val="bg2">
                  <a:lumMod val="90000"/>
                </a:schemeClr>
              </a:solidFill>
            </a:endParaRPr>
          </a:p>
        </p:txBody>
      </p:sp>
    </p:spTree>
    <p:extLst>
      <p:ext uri="{BB962C8B-B14F-4D97-AF65-F5344CB8AC3E}">
        <p14:creationId xmlns:p14="http://schemas.microsoft.com/office/powerpoint/2010/main" val="177412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a:t>
            </a:r>
            <a:endParaRPr lang="zh-TW" altLang="en-US" dirty="0"/>
          </a:p>
        </p:txBody>
      </p:sp>
      <p:sp>
        <p:nvSpPr>
          <p:cNvPr id="3" name="內容版面配置區 2"/>
          <p:cNvSpPr>
            <a:spLocks noGrp="1"/>
          </p:cNvSpPr>
          <p:nvPr>
            <p:ph idx="1"/>
          </p:nvPr>
        </p:nvSpPr>
        <p:spPr/>
        <p:txBody>
          <a:bodyPr/>
          <a:lstStyle/>
          <a:p>
            <a:r>
              <a:rPr lang="en-US" altLang="zh-TW" dirty="0"/>
              <a:t>3D model </a:t>
            </a:r>
            <a:r>
              <a:rPr lang="en-US" altLang="zh-TW" dirty="0" smtClean="0"/>
              <a:t>alignment in rotation</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10</a:t>
            </a:fld>
            <a:endParaRPr lang="zh-TW" altLang="en-US"/>
          </a:p>
        </p:txBody>
      </p:sp>
      <p:pic>
        <p:nvPicPr>
          <p:cNvPr id="6" name="圖片 5"/>
          <p:cNvPicPr>
            <a:picLocks noChangeAspect="1"/>
          </p:cNvPicPr>
          <p:nvPr/>
        </p:nvPicPr>
        <p:blipFill>
          <a:blip r:embed="rId3"/>
          <a:stretch>
            <a:fillRect/>
          </a:stretch>
        </p:blipFill>
        <p:spPr>
          <a:xfrm>
            <a:off x="1202245" y="2083688"/>
            <a:ext cx="3514627" cy="2707767"/>
          </a:xfrm>
          <a:prstGeom prst="rect">
            <a:avLst/>
          </a:prstGeom>
        </p:spPr>
      </p:pic>
      <p:pic>
        <p:nvPicPr>
          <p:cNvPr id="9" name="圖片 8"/>
          <p:cNvPicPr>
            <a:picLocks noChangeAspect="1"/>
          </p:cNvPicPr>
          <p:nvPr/>
        </p:nvPicPr>
        <p:blipFill>
          <a:blip r:embed="rId4"/>
          <a:stretch>
            <a:fillRect/>
          </a:stretch>
        </p:blipFill>
        <p:spPr>
          <a:xfrm>
            <a:off x="5161733" y="2083688"/>
            <a:ext cx="3605749" cy="1769855"/>
          </a:xfrm>
          <a:prstGeom prst="rect">
            <a:avLst/>
          </a:prstGeom>
        </p:spPr>
      </p:pic>
      <p:sp>
        <p:nvSpPr>
          <p:cNvPr id="10" name="文字方塊 9"/>
          <p:cNvSpPr txBox="1"/>
          <p:nvPr/>
        </p:nvSpPr>
        <p:spPr>
          <a:xfrm>
            <a:off x="5161733" y="3853543"/>
            <a:ext cx="3605749" cy="1077218"/>
          </a:xfrm>
          <a:prstGeom prst="rect">
            <a:avLst/>
          </a:prstGeom>
          <a:noFill/>
        </p:spPr>
        <p:txBody>
          <a:bodyPr wrap="square" rtlCol="0">
            <a:spAutoFit/>
          </a:bodyPr>
          <a:lstStyle/>
          <a:p>
            <a:pPr algn="just"/>
            <a:r>
              <a:rPr lang="zh-TW" altLang="en-US" sz="1600" dirty="0" smtClean="0"/>
              <a:t>↑ </a:t>
            </a:r>
            <a:r>
              <a:rPr lang="en-US" altLang="zh-TW" sz="1600" dirty="0" smtClean="0"/>
              <a:t>Number of rendering and matching 2D shapes are calculated by mapping </a:t>
            </a:r>
            <a:r>
              <a:rPr lang="en-US" altLang="zh-TW" sz="1600" i="1" dirty="0" smtClean="0"/>
              <a:t>m</a:t>
            </a:r>
            <a:r>
              <a:rPr lang="en-US" altLang="zh-TW" sz="1600" dirty="0" smtClean="0"/>
              <a:t> to </a:t>
            </a:r>
            <a:r>
              <a:rPr lang="en-US" altLang="zh-TW" sz="1600" i="1" dirty="0" smtClean="0"/>
              <a:t>n</a:t>
            </a:r>
            <a:r>
              <a:rPr lang="en-US" altLang="zh-TW" sz="1600" dirty="0" smtClean="0"/>
              <a:t> different dodecahedrons. </a:t>
            </a:r>
            <a:r>
              <a:rPr lang="en-US" altLang="zh-TW" sz="1600" b="1" dirty="0" smtClean="0"/>
              <a:t>This paper set m=10 and n=10.</a:t>
            </a:r>
            <a:endParaRPr lang="zh-TW" altLang="en-US" sz="1600" b="1" dirty="0"/>
          </a:p>
        </p:txBody>
      </p:sp>
      <p:cxnSp>
        <p:nvCxnSpPr>
          <p:cNvPr id="12" name="直線單箭頭接點 11"/>
          <p:cNvCxnSpPr>
            <a:stCxn id="6" idx="3"/>
          </p:cNvCxnSpPr>
          <p:nvPr/>
        </p:nvCxnSpPr>
        <p:spPr>
          <a:xfrm flipV="1">
            <a:off x="4716872" y="2474259"/>
            <a:ext cx="444861" cy="9633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線單箭頭接點 13"/>
          <p:cNvCxnSpPr>
            <a:stCxn id="6" idx="3"/>
          </p:cNvCxnSpPr>
          <p:nvPr/>
        </p:nvCxnSpPr>
        <p:spPr>
          <a:xfrm flipV="1">
            <a:off x="4716872" y="2837329"/>
            <a:ext cx="444861" cy="6002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3841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a:t>
            </a:r>
            <a:endParaRPr lang="zh-TW" altLang="en-US" dirty="0"/>
          </a:p>
        </p:txBody>
      </p:sp>
      <p:sp>
        <p:nvSpPr>
          <p:cNvPr id="3" name="內容版面配置區 2"/>
          <p:cNvSpPr>
            <a:spLocks noGrp="1"/>
          </p:cNvSpPr>
          <p:nvPr>
            <p:ph idx="1"/>
          </p:nvPr>
        </p:nvSpPr>
        <p:spPr/>
        <p:txBody>
          <a:bodyPr/>
          <a:lstStyle/>
          <a:p>
            <a:r>
              <a:rPr lang="en-US" altLang="zh-TW" dirty="0"/>
              <a:t>3D model </a:t>
            </a:r>
            <a:r>
              <a:rPr lang="en-US" altLang="zh-TW" dirty="0" smtClean="0"/>
              <a:t>alignment in rotation</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11</a:t>
            </a:fld>
            <a:endParaRPr lang="zh-TW" altLang="en-US"/>
          </a:p>
        </p:txBody>
      </p:sp>
      <p:pic>
        <p:nvPicPr>
          <p:cNvPr id="6" name="圖片 5"/>
          <p:cNvPicPr>
            <a:picLocks noChangeAspect="1"/>
          </p:cNvPicPr>
          <p:nvPr/>
        </p:nvPicPr>
        <p:blipFill>
          <a:blip r:embed="rId3"/>
          <a:stretch>
            <a:fillRect/>
          </a:stretch>
        </p:blipFill>
        <p:spPr>
          <a:xfrm>
            <a:off x="1202245" y="2083688"/>
            <a:ext cx="3514627" cy="2707767"/>
          </a:xfrm>
          <a:prstGeom prst="rect">
            <a:avLst/>
          </a:prstGeom>
        </p:spPr>
      </p:pic>
      <p:pic>
        <p:nvPicPr>
          <p:cNvPr id="7" name="圖片 6"/>
          <p:cNvPicPr>
            <a:picLocks noChangeAspect="1"/>
          </p:cNvPicPr>
          <p:nvPr/>
        </p:nvPicPr>
        <p:blipFill>
          <a:blip r:embed="rId4"/>
          <a:stretch>
            <a:fillRect/>
          </a:stretch>
        </p:blipFill>
        <p:spPr>
          <a:xfrm>
            <a:off x="5290467" y="3690413"/>
            <a:ext cx="1960460" cy="510708"/>
          </a:xfrm>
          <a:prstGeom prst="rect">
            <a:avLst/>
          </a:prstGeom>
        </p:spPr>
      </p:pic>
      <p:cxnSp>
        <p:nvCxnSpPr>
          <p:cNvPr id="11" name="直線單箭頭接點 10"/>
          <p:cNvCxnSpPr>
            <a:endCxn id="7" idx="1"/>
          </p:cNvCxnSpPr>
          <p:nvPr/>
        </p:nvCxnSpPr>
        <p:spPr>
          <a:xfrm>
            <a:off x="4716872" y="3945767"/>
            <a:ext cx="5735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文字方塊 12"/>
          <p:cNvSpPr txBox="1"/>
          <p:nvPr/>
        </p:nvSpPr>
        <p:spPr>
          <a:xfrm>
            <a:off x="5290468" y="2187586"/>
            <a:ext cx="3463567" cy="1323439"/>
          </a:xfrm>
          <a:prstGeom prst="rect">
            <a:avLst/>
          </a:prstGeom>
          <a:noFill/>
        </p:spPr>
        <p:txBody>
          <a:bodyPr wrap="square" rtlCol="0">
            <a:spAutoFit/>
          </a:bodyPr>
          <a:lstStyle/>
          <a:p>
            <a:pPr marL="285750" indent="-285750" algn="just">
              <a:buFont typeface="Wingdings" panose="05000000000000000000" pitchFamily="2" charset="2"/>
              <a:buChar char="Ø"/>
            </a:pPr>
            <a:r>
              <a:rPr lang="en-US" altLang="zh-TW" sz="1600" dirty="0" err="1" smtClean="0"/>
              <a:t>ShapeDiff</a:t>
            </a:r>
            <a:r>
              <a:rPr lang="en-US" altLang="zh-TW" sz="1600" dirty="0" smtClean="0"/>
              <a:t>:</a:t>
            </a:r>
            <a:r>
              <a:rPr lang="zh-TW" altLang="en-US" sz="1600" dirty="0" smtClean="0"/>
              <a:t> </a:t>
            </a:r>
            <a:r>
              <a:rPr lang="en-US" altLang="zh-TW" sz="1600" dirty="0" smtClean="0"/>
              <a:t>difference between two 2D shape</a:t>
            </a:r>
          </a:p>
          <a:p>
            <a:pPr marL="285750" indent="-285750" algn="just">
              <a:buFont typeface="Wingdings" panose="05000000000000000000" pitchFamily="2" charset="2"/>
              <a:buChar char="Ø"/>
            </a:pPr>
            <a:r>
              <a:rPr lang="en-US" altLang="zh-TW" sz="1600" dirty="0" smtClean="0"/>
              <a:t>i: different </a:t>
            </a:r>
            <a:r>
              <a:rPr lang="en-US" altLang="zh-TW" sz="1600" dirty="0" err="1" smtClean="0"/>
              <a:t>roation</a:t>
            </a:r>
            <a:r>
              <a:rPr lang="en-US" altLang="zh-TW" sz="1600" dirty="0" smtClean="0"/>
              <a:t> of the camera set, and j-</a:t>
            </a:r>
            <a:r>
              <a:rPr lang="en-US" altLang="zh-TW" sz="1600" dirty="0" err="1" smtClean="0"/>
              <a:t>th</a:t>
            </a:r>
            <a:r>
              <a:rPr lang="en-US" altLang="zh-TW" sz="1600" dirty="0" smtClean="0"/>
              <a:t> camera pair between the two models </a:t>
            </a:r>
            <a:r>
              <a:rPr lang="zh-TW" altLang="en-US" sz="1600" dirty="0" smtClean="0"/>
              <a:t> </a:t>
            </a:r>
            <a:endParaRPr lang="zh-TW" altLang="en-US" sz="1600" dirty="0"/>
          </a:p>
        </p:txBody>
      </p:sp>
      <p:sp>
        <p:nvSpPr>
          <p:cNvPr id="15" name="矩形 14"/>
          <p:cNvSpPr/>
          <p:nvPr/>
        </p:nvSpPr>
        <p:spPr>
          <a:xfrm>
            <a:off x="1202245" y="4940463"/>
            <a:ext cx="6858000" cy="1477328"/>
          </a:xfrm>
          <a:prstGeom prst="rect">
            <a:avLst/>
          </a:prstGeom>
        </p:spPr>
        <p:txBody>
          <a:bodyPr wrap="square">
            <a:spAutoFit/>
          </a:bodyPr>
          <a:lstStyle/>
          <a:p>
            <a:pPr marL="285750" indent="-285750" algn="just">
              <a:buFont typeface="Arial" panose="020B0604020202020204" pitchFamily="34" charset="0"/>
              <a:buChar char="•"/>
            </a:pPr>
            <a:r>
              <a:rPr lang="en-US" altLang="zh-TW" b="1" dirty="0" smtClean="0"/>
              <a:t>coarser </a:t>
            </a:r>
            <a:r>
              <a:rPr lang="en-US" altLang="zh-TW" b="1" dirty="0"/>
              <a:t>rotation </a:t>
            </a:r>
            <a:r>
              <a:rPr lang="en-US" altLang="zh-TW" b="1" dirty="0" smtClean="0"/>
              <a:t>alignment</a:t>
            </a:r>
            <a:r>
              <a:rPr lang="en-US" altLang="zh-TW" dirty="0" smtClean="0"/>
              <a:t>: using </a:t>
            </a:r>
            <a:r>
              <a:rPr lang="en-US" altLang="zh-TW" dirty="0"/>
              <a:t>10-10 camera sets, that is, searching the best one from 6000 different rotations. </a:t>
            </a:r>
            <a:endParaRPr lang="en-US" altLang="zh-TW" dirty="0" smtClean="0"/>
          </a:p>
          <a:p>
            <a:pPr marL="285750" indent="-285750" algn="just">
              <a:buFont typeface="Arial" panose="020B0604020202020204" pitchFamily="34" charset="0"/>
              <a:buChar char="•"/>
            </a:pPr>
            <a:r>
              <a:rPr lang="en-US" altLang="zh-TW" b="1" dirty="0" smtClean="0"/>
              <a:t>refined </a:t>
            </a:r>
            <a:r>
              <a:rPr lang="en-US" altLang="zh-TW" b="1" dirty="0"/>
              <a:t>rotation </a:t>
            </a:r>
            <a:r>
              <a:rPr lang="en-US" altLang="zh-TW" b="1" dirty="0" smtClean="0"/>
              <a:t>alignment</a:t>
            </a:r>
            <a:r>
              <a:rPr lang="en-US" altLang="zh-TW" dirty="0" smtClean="0"/>
              <a:t>: using </a:t>
            </a:r>
            <a:r>
              <a:rPr lang="en-US" altLang="zh-TW" dirty="0"/>
              <a:t>iterative approach to close the best solution. </a:t>
            </a:r>
            <a:r>
              <a:rPr lang="en-US" altLang="zh-TW" dirty="0" smtClean="0"/>
              <a:t>They </a:t>
            </a:r>
            <a:r>
              <a:rPr lang="en-US" altLang="zh-TW" dirty="0"/>
              <a:t>start from 10° and step half for each iterative until less than 1°. </a:t>
            </a:r>
            <a:endParaRPr lang="zh-TW" altLang="en-US" dirty="0"/>
          </a:p>
        </p:txBody>
      </p:sp>
    </p:spTree>
    <p:extLst>
      <p:ext uri="{BB962C8B-B14F-4D97-AF65-F5344CB8AC3E}">
        <p14:creationId xmlns:p14="http://schemas.microsoft.com/office/powerpoint/2010/main" val="2873943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Method </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12</a:t>
            </a:fld>
            <a:endParaRPr lang="zh-TW" altLang="en-US"/>
          </a:p>
        </p:txBody>
      </p:sp>
      <p:sp>
        <p:nvSpPr>
          <p:cNvPr id="6" name="內容版面配置區 2"/>
          <p:cNvSpPr>
            <a:spLocks noGrp="1"/>
          </p:cNvSpPr>
          <p:nvPr>
            <p:ph idx="1"/>
          </p:nvPr>
        </p:nvSpPr>
        <p:spPr>
          <a:xfrm>
            <a:off x="628650" y="1311442"/>
            <a:ext cx="7886700" cy="4865521"/>
          </a:xfrm>
        </p:spPr>
        <p:txBody>
          <a:bodyPr/>
          <a:lstStyle/>
          <a:p>
            <a:r>
              <a:rPr lang="en-US" altLang="zh-TW" dirty="0"/>
              <a:t>3D model </a:t>
            </a:r>
            <a:r>
              <a:rPr lang="en-US" altLang="zh-TW" dirty="0" smtClean="0"/>
              <a:t>alignment in rotation</a:t>
            </a:r>
            <a:endParaRPr lang="zh-TW" altLang="en-US" dirty="0"/>
          </a:p>
        </p:txBody>
      </p:sp>
      <p:pic>
        <p:nvPicPr>
          <p:cNvPr id="7" name="圖片 6"/>
          <p:cNvPicPr>
            <a:picLocks noChangeAspect="1"/>
          </p:cNvPicPr>
          <p:nvPr/>
        </p:nvPicPr>
        <p:blipFill>
          <a:blip r:embed="rId3"/>
          <a:stretch>
            <a:fillRect/>
          </a:stretch>
        </p:blipFill>
        <p:spPr>
          <a:xfrm>
            <a:off x="1202245" y="2083688"/>
            <a:ext cx="3514627" cy="2707767"/>
          </a:xfrm>
          <a:prstGeom prst="rect">
            <a:avLst/>
          </a:prstGeom>
        </p:spPr>
      </p:pic>
      <p:pic>
        <p:nvPicPr>
          <p:cNvPr id="9" name="圖片 8"/>
          <p:cNvPicPr>
            <a:picLocks noChangeAspect="1"/>
          </p:cNvPicPr>
          <p:nvPr/>
        </p:nvPicPr>
        <p:blipFill>
          <a:blip r:embed="rId4"/>
          <a:stretch>
            <a:fillRect/>
          </a:stretch>
        </p:blipFill>
        <p:spPr>
          <a:xfrm>
            <a:off x="5290467" y="2048147"/>
            <a:ext cx="3465110" cy="1330803"/>
          </a:xfrm>
          <a:prstGeom prst="rect">
            <a:avLst/>
          </a:prstGeom>
        </p:spPr>
      </p:pic>
      <p:sp>
        <p:nvSpPr>
          <p:cNvPr id="11" name="文字方塊 10"/>
          <p:cNvSpPr txBox="1"/>
          <p:nvPr/>
        </p:nvSpPr>
        <p:spPr>
          <a:xfrm>
            <a:off x="5290467" y="1356629"/>
            <a:ext cx="3628450" cy="646331"/>
          </a:xfrm>
          <a:prstGeom prst="rect">
            <a:avLst/>
          </a:prstGeom>
          <a:noFill/>
        </p:spPr>
        <p:txBody>
          <a:bodyPr wrap="square" rtlCol="0">
            <a:spAutoFit/>
          </a:bodyPr>
          <a:lstStyle/>
          <a:p>
            <a:pPr marL="285750" indent="-285750" algn="just">
              <a:buFont typeface="Arial" panose="020B0604020202020204" pitchFamily="34" charset="0"/>
              <a:buChar char="•"/>
            </a:pPr>
            <a:r>
              <a:rPr lang="en-US" altLang="zh-TW" dirty="0" smtClean="0"/>
              <a:t>The rotation matrix is then applied to one model to another.</a:t>
            </a:r>
            <a:endParaRPr lang="zh-TW" altLang="en-US" dirty="0"/>
          </a:p>
        </p:txBody>
      </p:sp>
      <p:pic>
        <p:nvPicPr>
          <p:cNvPr id="12" name="圖片 11"/>
          <p:cNvPicPr>
            <a:picLocks noChangeAspect="1"/>
          </p:cNvPicPr>
          <p:nvPr/>
        </p:nvPicPr>
        <p:blipFill>
          <a:blip r:embed="rId5"/>
          <a:stretch>
            <a:fillRect/>
          </a:stretch>
        </p:blipFill>
        <p:spPr>
          <a:xfrm>
            <a:off x="7023022" y="4791455"/>
            <a:ext cx="1323975" cy="1304925"/>
          </a:xfrm>
          <a:prstGeom prst="rect">
            <a:avLst/>
          </a:prstGeom>
        </p:spPr>
      </p:pic>
      <mc:AlternateContent xmlns:mc="http://schemas.openxmlformats.org/markup-compatibility/2006" xmlns:a14="http://schemas.microsoft.com/office/drawing/2010/main">
        <mc:Choice Requires="a14">
          <p:sp>
            <p:nvSpPr>
              <p:cNvPr id="13" name="矩形 12"/>
              <p:cNvSpPr/>
              <p:nvPr/>
            </p:nvSpPr>
            <p:spPr>
              <a:xfrm>
                <a:off x="5290467" y="3505608"/>
                <a:ext cx="3628450" cy="1512786"/>
              </a:xfrm>
              <a:prstGeom prst="rect">
                <a:avLst/>
              </a:prstGeom>
            </p:spPr>
            <p:txBody>
              <a:bodyPr wrap="square">
                <a:spAutoFit/>
              </a:bodyPr>
              <a:lstStyle/>
              <a:p>
                <a:pPr marL="285750" indent="-285750" algn="just">
                  <a:buFont typeface="Arial" panose="020B0604020202020204" pitchFamily="34" charset="0"/>
                  <a:buChar char="•"/>
                </a:pPr>
                <a:r>
                  <a:rPr lang="en-US" altLang="zh-TW" dirty="0" smtClean="0"/>
                  <a:t>The rotation matrix aligns edge (1,2) in (c) to that in (a). The vector </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𝑜</m:t>
                        </m:r>
                        <m:r>
                          <a:rPr lang="en-US" altLang="zh-TW" b="0" i="1" dirty="0" smtClean="0">
                            <a:latin typeface="Cambria Math" panose="02040503050406030204" pitchFamily="18" charset="0"/>
                          </a:rPr>
                          <m:t>1</m:t>
                        </m:r>
                      </m:e>
                    </m:acc>
                  </m:oMath>
                </a14:m>
                <a:r>
                  <a:rPr lang="en-US" altLang="zh-TW" dirty="0" smtClean="0"/>
                  <a:t> and </a:t>
                </a:r>
                <a14:m>
                  <m:oMath xmlns:m="http://schemas.openxmlformats.org/officeDocument/2006/math">
                    <m:acc>
                      <m:accPr>
                        <m:chr m:val="⃗"/>
                        <m:ctrlPr>
                          <a:rPr lang="en-US" altLang="zh-TW" i="1" dirty="0" smtClean="0">
                            <a:latin typeface="Cambria Math" panose="02040503050406030204" pitchFamily="18" charset="0"/>
                          </a:rPr>
                        </m:ctrlPr>
                      </m:accPr>
                      <m:e>
                        <m:r>
                          <a:rPr lang="en-US" altLang="zh-TW" b="0" i="1" dirty="0" smtClean="0">
                            <a:latin typeface="Cambria Math" panose="02040503050406030204" pitchFamily="18" charset="0"/>
                          </a:rPr>
                          <m:t>𝑜</m:t>
                        </m:r>
                        <m:r>
                          <a:rPr lang="en-US" altLang="zh-TW" b="0" i="1" dirty="0" smtClean="0">
                            <a:latin typeface="Cambria Math" panose="02040503050406030204" pitchFamily="18" charset="0"/>
                          </a:rPr>
                          <m:t>2</m:t>
                        </m:r>
                      </m:e>
                    </m:acc>
                  </m:oMath>
                </a14:m>
                <a:r>
                  <a:rPr lang="en-US" altLang="zh-TW" dirty="0"/>
                  <a:t> can form a unique coordinate frame, defined as follows: </a:t>
                </a:r>
                <a:endParaRPr lang="zh-TW"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5290467" y="3505608"/>
                <a:ext cx="3628450" cy="1512786"/>
              </a:xfrm>
              <a:prstGeom prst="rect">
                <a:avLst/>
              </a:prstGeom>
              <a:blipFill rotWithShape="0">
                <a:blip r:embed="rId6"/>
                <a:stretch>
                  <a:fillRect l="-1176" t="-2016" r="-1345" b="-564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07409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Method </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13</a:t>
            </a:fld>
            <a:endParaRPr lang="zh-TW" altLang="en-US"/>
          </a:p>
        </p:txBody>
      </p:sp>
      <p:sp>
        <p:nvSpPr>
          <p:cNvPr id="6" name="內容版面配置區 2"/>
          <p:cNvSpPr>
            <a:spLocks noGrp="1"/>
          </p:cNvSpPr>
          <p:nvPr>
            <p:ph idx="1"/>
          </p:nvPr>
        </p:nvSpPr>
        <p:spPr>
          <a:xfrm>
            <a:off x="628650" y="1311442"/>
            <a:ext cx="7886700" cy="4865521"/>
          </a:xfrm>
        </p:spPr>
        <p:txBody>
          <a:bodyPr/>
          <a:lstStyle/>
          <a:p>
            <a:r>
              <a:rPr lang="en-US" altLang="zh-TW" dirty="0"/>
              <a:t>3D model </a:t>
            </a:r>
            <a:r>
              <a:rPr lang="en-US" altLang="zh-TW" dirty="0" smtClean="0"/>
              <a:t>alignment in rotation</a:t>
            </a:r>
            <a:endParaRPr lang="zh-TW" altLang="en-US" dirty="0"/>
          </a:p>
        </p:txBody>
      </p:sp>
      <p:pic>
        <p:nvPicPr>
          <p:cNvPr id="7" name="圖片 6"/>
          <p:cNvPicPr>
            <a:picLocks noChangeAspect="1"/>
          </p:cNvPicPr>
          <p:nvPr/>
        </p:nvPicPr>
        <p:blipFill>
          <a:blip r:embed="rId3"/>
          <a:stretch>
            <a:fillRect/>
          </a:stretch>
        </p:blipFill>
        <p:spPr>
          <a:xfrm>
            <a:off x="1202245" y="2083688"/>
            <a:ext cx="3514627" cy="2707767"/>
          </a:xfrm>
          <a:prstGeom prst="rect">
            <a:avLst/>
          </a:prstGeom>
        </p:spPr>
      </p:pic>
      <p:pic>
        <p:nvPicPr>
          <p:cNvPr id="9" name="圖片 8"/>
          <p:cNvPicPr>
            <a:picLocks noChangeAspect="1"/>
          </p:cNvPicPr>
          <p:nvPr/>
        </p:nvPicPr>
        <p:blipFill>
          <a:blip r:embed="rId4"/>
          <a:stretch>
            <a:fillRect/>
          </a:stretch>
        </p:blipFill>
        <p:spPr>
          <a:xfrm>
            <a:off x="5290467" y="2048147"/>
            <a:ext cx="3465110" cy="1330803"/>
          </a:xfrm>
          <a:prstGeom prst="rect">
            <a:avLst/>
          </a:prstGeom>
        </p:spPr>
      </p:pic>
      <p:sp>
        <p:nvSpPr>
          <p:cNvPr id="11" name="文字方塊 10"/>
          <p:cNvSpPr txBox="1"/>
          <p:nvPr/>
        </p:nvSpPr>
        <p:spPr>
          <a:xfrm>
            <a:off x="5290467" y="1356629"/>
            <a:ext cx="3628450" cy="646331"/>
          </a:xfrm>
          <a:prstGeom prst="rect">
            <a:avLst/>
          </a:prstGeom>
          <a:noFill/>
        </p:spPr>
        <p:txBody>
          <a:bodyPr wrap="square" rtlCol="0">
            <a:spAutoFit/>
          </a:bodyPr>
          <a:lstStyle/>
          <a:p>
            <a:pPr marL="285750" indent="-285750" algn="just">
              <a:buFont typeface="Arial" panose="020B0604020202020204" pitchFamily="34" charset="0"/>
              <a:buChar char="•"/>
            </a:pPr>
            <a:r>
              <a:rPr lang="en-US" altLang="zh-TW" dirty="0" smtClean="0"/>
              <a:t>The rotation matrix is then applied to one model to another.</a:t>
            </a:r>
            <a:endParaRPr lang="zh-TW" altLang="en-US" dirty="0"/>
          </a:p>
        </p:txBody>
      </p:sp>
      <p:pic>
        <p:nvPicPr>
          <p:cNvPr id="12" name="圖片 11"/>
          <p:cNvPicPr>
            <a:picLocks noChangeAspect="1"/>
          </p:cNvPicPr>
          <p:nvPr/>
        </p:nvPicPr>
        <p:blipFill>
          <a:blip r:embed="rId5"/>
          <a:stretch>
            <a:fillRect/>
          </a:stretch>
        </p:blipFill>
        <p:spPr>
          <a:xfrm>
            <a:off x="7023022" y="4791455"/>
            <a:ext cx="1323975" cy="1304925"/>
          </a:xfrm>
          <a:prstGeom prst="rect">
            <a:avLst/>
          </a:prstGeom>
        </p:spPr>
      </p:pic>
      <mc:AlternateContent xmlns:mc="http://schemas.openxmlformats.org/markup-compatibility/2006" xmlns:a14="http://schemas.microsoft.com/office/drawing/2010/main">
        <mc:Choice Requires="a14">
          <p:sp>
            <p:nvSpPr>
              <p:cNvPr id="13" name="矩形 12"/>
              <p:cNvSpPr/>
              <p:nvPr/>
            </p:nvSpPr>
            <p:spPr>
              <a:xfrm>
                <a:off x="5290467" y="3505608"/>
                <a:ext cx="3628450" cy="1512786"/>
              </a:xfrm>
              <a:prstGeom prst="rect">
                <a:avLst/>
              </a:prstGeom>
            </p:spPr>
            <p:txBody>
              <a:bodyPr wrap="square">
                <a:spAutoFit/>
              </a:bodyPr>
              <a:lstStyle/>
              <a:p>
                <a:pPr marL="285750" indent="-285750" algn="just">
                  <a:buFont typeface="Arial" panose="020B0604020202020204" pitchFamily="34" charset="0"/>
                  <a:buChar char="•"/>
                </a:pPr>
                <a:r>
                  <a:rPr lang="en-US" altLang="zh-TW" dirty="0" smtClean="0"/>
                  <a:t>The rotation matrix aligns edge (1,2) in (c) to that in (a). The vector </a:t>
                </a:r>
                <a14:m>
                  <m:oMath xmlns:m="http://schemas.openxmlformats.org/officeDocument/2006/math">
                    <m:acc>
                      <m:accPr>
                        <m:chr m:val="⃗"/>
                        <m:ctrlPr>
                          <a:rPr lang="en-US" altLang="zh-TW" i="1" dirty="0">
                            <a:latin typeface="Cambria Math" panose="02040503050406030204" pitchFamily="18" charset="0"/>
                          </a:rPr>
                        </m:ctrlPr>
                      </m:accPr>
                      <m:e>
                        <m:r>
                          <a:rPr lang="en-US" altLang="zh-TW" i="1" dirty="0">
                            <a:latin typeface="Cambria Math" panose="02040503050406030204" pitchFamily="18" charset="0"/>
                          </a:rPr>
                          <m:t>𝑜</m:t>
                        </m:r>
                        <m:r>
                          <a:rPr lang="en-US" altLang="zh-TW" b="0" i="1" dirty="0" smtClean="0">
                            <a:latin typeface="Cambria Math" panose="02040503050406030204" pitchFamily="18" charset="0"/>
                          </a:rPr>
                          <m:t>1</m:t>
                        </m:r>
                      </m:e>
                    </m:acc>
                  </m:oMath>
                </a14:m>
                <a:r>
                  <a:rPr lang="en-US" altLang="zh-TW" dirty="0" smtClean="0"/>
                  <a:t> and </a:t>
                </a:r>
                <a14:m>
                  <m:oMath xmlns:m="http://schemas.openxmlformats.org/officeDocument/2006/math">
                    <m:acc>
                      <m:accPr>
                        <m:chr m:val="⃗"/>
                        <m:ctrlPr>
                          <a:rPr lang="en-US" altLang="zh-TW" i="1" dirty="0" smtClean="0">
                            <a:latin typeface="Cambria Math" panose="02040503050406030204" pitchFamily="18" charset="0"/>
                          </a:rPr>
                        </m:ctrlPr>
                      </m:accPr>
                      <m:e>
                        <m:r>
                          <a:rPr lang="en-US" altLang="zh-TW" b="0" i="1" dirty="0" smtClean="0">
                            <a:latin typeface="Cambria Math" panose="02040503050406030204" pitchFamily="18" charset="0"/>
                          </a:rPr>
                          <m:t>𝑜</m:t>
                        </m:r>
                        <m:r>
                          <a:rPr lang="en-US" altLang="zh-TW" b="0" i="1" dirty="0" smtClean="0">
                            <a:latin typeface="Cambria Math" panose="02040503050406030204" pitchFamily="18" charset="0"/>
                          </a:rPr>
                          <m:t>2</m:t>
                        </m:r>
                      </m:e>
                    </m:acc>
                  </m:oMath>
                </a14:m>
                <a:r>
                  <a:rPr lang="en-US" altLang="zh-TW" dirty="0"/>
                  <a:t> can form a unique coordinate frame, defined as follows: </a:t>
                </a:r>
                <a:endParaRPr lang="zh-TW" altLang="en-US" dirty="0"/>
              </a:p>
            </p:txBody>
          </p:sp>
        </mc:Choice>
        <mc:Fallback xmlns="">
          <p:sp>
            <p:nvSpPr>
              <p:cNvPr id="13" name="矩形 12"/>
              <p:cNvSpPr>
                <a:spLocks noRot="1" noChangeAspect="1" noMove="1" noResize="1" noEditPoints="1" noAdjustHandles="1" noChangeArrowheads="1" noChangeShapeType="1" noTextEdit="1"/>
              </p:cNvSpPr>
              <p:nvPr/>
            </p:nvSpPr>
            <p:spPr>
              <a:xfrm>
                <a:off x="5290467" y="3505608"/>
                <a:ext cx="3628450" cy="1512786"/>
              </a:xfrm>
              <a:prstGeom prst="rect">
                <a:avLst/>
              </a:prstGeom>
              <a:blipFill rotWithShape="0">
                <a:blip r:embed="rId6"/>
                <a:stretch>
                  <a:fillRect l="-1176" t="-2016" r="-1345" b="-5645"/>
                </a:stretch>
              </a:blipFill>
            </p:spPr>
            <p:txBody>
              <a:bodyPr/>
              <a:lstStyle/>
              <a:p>
                <a:r>
                  <a:rPr lang="zh-TW" altLang="en-US">
                    <a:noFill/>
                  </a:rPr>
                  <a:t> </a:t>
                </a:r>
              </a:p>
            </p:txBody>
          </p:sp>
        </mc:Fallback>
      </mc:AlternateContent>
      <p:sp>
        <p:nvSpPr>
          <p:cNvPr id="16" name="矩形 15"/>
          <p:cNvSpPr/>
          <p:nvPr/>
        </p:nvSpPr>
        <p:spPr>
          <a:xfrm>
            <a:off x="780213" y="4982252"/>
            <a:ext cx="4720253" cy="1200329"/>
          </a:xfrm>
          <a:prstGeom prst="rect">
            <a:avLst/>
          </a:prstGeom>
        </p:spPr>
        <p:txBody>
          <a:bodyPr wrap="square">
            <a:spAutoFit/>
          </a:bodyPr>
          <a:lstStyle/>
          <a:p>
            <a:pPr marL="285750" indent="-285750" algn="just">
              <a:buFont typeface="Arial" panose="020B0604020202020204" pitchFamily="34" charset="0"/>
              <a:buChar char="•"/>
            </a:pPr>
            <a:r>
              <a:rPr lang="en-US" altLang="zh-TW" dirty="0"/>
              <a:t>The notation F</a:t>
            </a:r>
            <a:r>
              <a:rPr lang="en-US" altLang="zh-TW" sz="1000" dirty="0"/>
              <a:t>A</a:t>
            </a:r>
            <a:r>
              <a:rPr lang="en-US" altLang="zh-TW" dirty="0"/>
              <a:t> and F</a:t>
            </a:r>
            <a:r>
              <a:rPr lang="en-US" altLang="zh-TW" sz="1000" dirty="0"/>
              <a:t>B</a:t>
            </a:r>
            <a:r>
              <a:rPr lang="en-US" altLang="zh-TW" dirty="0"/>
              <a:t> denote the coordinate system of model A and B, respectively, and F</a:t>
            </a:r>
            <a:r>
              <a:rPr lang="en-US" altLang="zh-TW" sz="1000" dirty="0"/>
              <a:t>C</a:t>
            </a:r>
            <a:r>
              <a:rPr lang="en-US" altLang="zh-TW" dirty="0"/>
              <a:t> denote the Cartesian coordinate </a:t>
            </a:r>
            <a:r>
              <a:rPr lang="en-US" altLang="zh-TW" dirty="0" smtClean="0"/>
              <a:t>system</a:t>
            </a:r>
          </a:p>
          <a:p>
            <a:pPr marL="285750" indent="-285750" algn="just">
              <a:buFont typeface="Arial" panose="020B0604020202020204" pitchFamily="34" charset="0"/>
              <a:buChar char="•"/>
            </a:pPr>
            <a:r>
              <a:rPr lang="en-US" altLang="zh-TW" dirty="0"/>
              <a:t>The rotation matrix is defined as: </a:t>
            </a:r>
            <a:endParaRPr lang="zh-TW" altLang="en-US" dirty="0"/>
          </a:p>
        </p:txBody>
      </p:sp>
      <p:pic>
        <p:nvPicPr>
          <p:cNvPr id="17" name="圖片 16"/>
          <p:cNvPicPr>
            <a:picLocks noChangeAspect="1"/>
          </p:cNvPicPr>
          <p:nvPr/>
        </p:nvPicPr>
        <p:blipFill>
          <a:blip r:embed="rId7"/>
          <a:stretch>
            <a:fillRect/>
          </a:stretch>
        </p:blipFill>
        <p:spPr>
          <a:xfrm>
            <a:off x="4376402" y="5999469"/>
            <a:ext cx="2028825" cy="790575"/>
          </a:xfrm>
          <a:prstGeom prst="rect">
            <a:avLst/>
          </a:prstGeom>
        </p:spPr>
      </p:pic>
      <p:cxnSp>
        <p:nvCxnSpPr>
          <p:cNvPr id="8" name="直線接點 7"/>
          <p:cNvCxnSpPr/>
          <p:nvPr/>
        </p:nvCxnSpPr>
        <p:spPr>
          <a:xfrm>
            <a:off x="5421745" y="6253018"/>
            <a:ext cx="36021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5" name="直線接點 14"/>
          <p:cNvCxnSpPr/>
          <p:nvPr/>
        </p:nvCxnSpPr>
        <p:spPr>
          <a:xfrm>
            <a:off x="5061526" y="6516254"/>
            <a:ext cx="822038"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3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pic>
        <p:nvPicPr>
          <p:cNvPr id="7" name="內容版面配置區 6"/>
          <p:cNvPicPr>
            <a:picLocks noGrp="1" noChangeAspect="1"/>
          </p:cNvPicPr>
          <p:nvPr>
            <p:ph idx="1"/>
          </p:nvPr>
        </p:nvPicPr>
        <p:blipFill>
          <a:blip r:embed="rId3"/>
          <a:stretch>
            <a:fillRect/>
          </a:stretch>
        </p:blipFill>
        <p:spPr>
          <a:xfrm>
            <a:off x="234622" y="2175284"/>
            <a:ext cx="4226541" cy="3112687"/>
          </a:xfrm>
          <a:prstGeom prst="rect">
            <a:avLst/>
          </a:prstGeom>
        </p:spPr>
      </p:pic>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14</a:t>
            </a:fld>
            <a:endParaRPr lang="zh-TW" altLang="en-US"/>
          </a:p>
        </p:txBody>
      </p:sp>
      <p:pic>
        <p:nvPicPr>
          <p:cNvPr id="6" name="圖片 5"/>
          <p:cNvPicPr>
            <a:picLocks noChangeAspect="1"/>
          </p:cNvPicPr>
          <p:nvPr/>
        </p:nvPicPr>
        <p:blipFill>
          <a:blip r:embed="rId4"/>
          <a:stretch>
            <a:fillRect/>
          </a:stretch>
        </p:blipFill>
        <p:spPr>
          <a:xfrm>
            <a:off x="4646467" y="2210082"/>
            <a:ext cx="4230201" cy="3077889"/>
          </a:xfrm>
          <a:prstGeom prst="rect">
            <a:avLst/>
          </a:prstGeom>
        </p:spPr>
      </p:pic>
    </p:spTree>
    <p:extLst>
      <p:ext uri="{BB962C8B-B14F-4D97-AF65-F5344CB8AC3E}">
        <p14:creationId xmlns:p14="http://schemas.microsoft.com/office/powerpoint/2010/main" val="4174820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1661" y="3669598"/>
            <a:ext cx="8682339" cy="1754326"/>
          </a:xfrm>
          <a:prstGeom prst="rect">
            <a:avLst/>
          </a:prstGeom>
          <a:noFill/>
        </p:spPr>
        <p:txBody>
          <a:bodyPr wrap="square" rtlCol="0">
            <a:spAutoFit/>
          </a:bodyPr>
          <a:lstStyle/>
          <a:p>
            <a:pPr algn="ctr"/>
            <a:r>
              <a:rPr lang="en-US" altLang="zh-TW" sz="5400" dirty="0" smtClean="0">
                <a:solidFill>
                  <a:srgbClr val="5D5D5D"/>
                </a:solidFill>
                <a:effectLst>
                  <a:outerShdw blurRad="38100" dist="38100" dir="2700000" algn="tl">
                    <a:srgbClr val="000000">
                      <a:alpha val="43137"/>
                    </a:srgbClr>
                  </a:outerShdw>
                </a:effectLst>
              </a:rPr>
              <a:t>Symmetry-Based Alignment for 3D Model Retrieval</a:t>
            </a:r>
            <a:endParaRPr lang="zh-TW" altLang="en-US" sz="5400" dirty="0">
              <a:solidFill>
                <a:srgbClr val="5D5D5D"/>
              </a:solidFill>
              <a:effectLst>
                <a:outerShdw blurRad="38100" dist="38100" dir="2700000" algn="tl">
                  <a:srgbClr val="000000">
                    <a:alpha val="43137"/>
                  </a:srgbClr>
                </a:outerShdw>
              </a:effectLst>
            </a:endParaRPr>
          </a:p>
        </p:txBody>
      </p:sp>
      <p:sp>
        <p:nvSpPr>
          <p:cNvPr id="8" name="矩形 7"/>
          <p:cNvSpPr/>
          <p:nvPr/>
        </p:nvSpPr>
        <p:spPr>
          <a:xfrm>
            <a:off x="461660" y="5571575"/>
            <a:ext cx="8682339" cy="338554"/>
          </a:xfrm>
          <a:prstGeom prst="rect">
            <a:avLst/>
          </a:prstGeom>
        </p:spPr>
        <p:txBody>
          <a:bodyPr wrap="square">
            <a:spAutoFit/>
          </a:bodyPr>
          <a:lstStyle/>
          <a:p>
            <a:pPr algn="ctr"/>
            <a:r>
              <a:rPr lang="en-US" altLang="zh-TW" sz="1600" b="1" dirty="0" err="1">
                <a:solidFill>
                  <a:schemeClr val="tx1">
                    <a:lumMod val="65000"/>
                    <a:lumOff val="35000"/>
                  </a:schemeClr>
                </a:solidFill>
              </a:rPr>
              <a:t>Quoc</a:t>
            </a:r>
            <a:r>
              <a:rPr lang="en-US" altLang="zh-TW" sz="1600" b="1" dirty="0">
                <a:solidFill>
                  <a:schemeClr val="tx1">
                    <a:lumMod val="65000"/>
                    <a:lumOff val="35000"/>
                  </a:schemeClr>
                </a:solidFill>
              </a:rPr>
              <a:t>-Viet Dang   </a:t>
            </a:r>
            <a:r>
              <a:rPr lang="en-US" altLang="zh-TW" sz="1600" dirty="0" smtClean="0">
                <a:solidFill>
                  <a:schemeClr val="tx1">
                    <a:lumMod val="65000"/>
                    <a:lumOff val="35000"/>
                  </a:schemeClr>
                </a:solidFill>
              </a:rPr>
              <a:t>|  </a:t>
            </a:r>
            <a:r>
              <a:rPr lang="en-US" altLang="zh-TW" sz="1600" b="1" dirty="0">
                <a:solidFill>
                  <a:schemeClr val="tx1">
                    <a:lumMod val="65000"/>
                    <a:lumOff val="35000"/>
                  </a:schemeClr>
                </a:solidFill>
              </a:rPr>
              <a:t>Sandrine </a:t>
            </a:r>
            <a:r>
              <a:rPr lang="en-US" altLang="zh-TW" sz="1600" b="1" dirty="0" err="1">
                <a:solidFill>
                  <a:schemeClr val="tx1">
                    <a:lumMod val="65000"/>
                    <a:lumOff val="35000"/>
                  </a:schemeClr>
                </a:solidFill>
              </a:rPr>
              <a:t>Mouysset</a:t>
            </a:r>
            <a:r>
              <a:rPr lang="en-US" altLang="zh-TW" sz="1600" b="1" dirty="0">
                <a:solidFill>
                  <a:schemeClr val="tx1">
                    <a:lumMod val="65000"/>
                    <a:lumOff val="35000"/>
                  </a:schemeClr>
                </a:solidFill>
              </a:rPr>
              <a:t> </a:t>
            </a:r>
            <a:r>
              <a:rPr lang="en-US" altLang="zh-TW" sz="1600" dirty="0">
                <a:solidFill>
                  <a:schemeClr val="tx1">
                    <a:lumMod val="65000"/>
                    <a:lumOff val="35000"/>
                  </a:schemeClr>
                </a:solidFill>
              </a:rPr>
              <a:t>|</a:t>
            </a:r>
            <a:r>
              <a:rPr lang="en-US" altLang="zh-TW" sz="1600" b="1" dirty="0">
                <a:solidFill>
                  <a:schemeClr val="tx1">
                    <a:lumMod val="65000"/>
                    <a:lumOff val="35000"/>
                  </a:schemeClr>
                </a:solidFill>
              </a:rPr>
              <a:t>  Geraldine Morin</a:t>
            </a:r>
            <a:endParaRPr lang="zh-TW" altLang="en-US" sz="1600" b="1" dirty="0">
              <a:solidFill>
                <a:schemeClr val="tx1">
                  <a:lumMod val="65000"/>
                  <a:lumOff val="35000"/>
                </a:schemeClr>
              </a:solidFill>
            </a:endParaRPr>
          </a:p>
        </p:txBody>
      </p:sp>
      <p:sp>
        <p:nvSpPr>
          <p:cNvPr id="9" name="矩形 8"/>
          <p:cNvSpPr/>
          <p:nvPr/>
        </p:nvSpPr>
        <p:spPr>
          <a:xfrm>
            <a:off x="461660" y="5879352"/>
            <a:ext cx="8682340" cy="307777"/>
          </a:xfrm>
          <a:prstGeom prst="rect">
            <a:avLst/>
          </a:prstGeom>
        </p:spPr>
        <p:txBody>
          <a:bodyPr wrap="square">
            <a:spAutoFit/>
          </a:bodyPr>
          <a:lstStyle/>
          <a:p>
            <a:pPr algn="ctr"/>
            <a:r>
              <a:rPr lang="en-US" altLang="zh-TW" sz="1400" dirty="0">
                <a:solidFill>
                  <a:schemeClr val="tx1">
                    <a:lumMod val="65000"/>
                    <a:lumOff val="35000"/>
                  </a:schemeClr>
                </a:solidFill>
              </a:rPr>
              <a:t>University of Toulouse, </a:t>
            </a:r>
            <a:r>
              <a:rPr lang="en-US" altLang="zh-TW" sz="1400" dirty="0" smtClean="0">
                <a:solidFill>
                  <a:schemeClr val="tx1">
                    <a:lumMod val="65000"/>
                    <a:lumOff val="35000"/>
                  </a:schemeClr>
                </a:solidFill>
              </a:rPr>
              <a:t>France</a:t>
            </a:r>
            <a:endParaRPr lang="zh-TW" altLang="en-US" sz="1400" dirty="0">
              <a:solidFill>
                <a:schemeClr val="tx1">
                  <a:lumMod val="65000"/>
                  <a:lumOff val="35000"/>
                </a:schemeClr>
              </a:solidFill>
            </a:endParaRPr>
          </a:p>
        </p:txBody>
      </p:sp>
      <p:sp>
        <p:nvSpPr>
          <p:cNvPr id="2" name="日期版面配置區 1"/>
          <p:cNvSpPr>
            <a:spLocks noGrp="1"/>
          </p:cNvSpPr>
          <p:nvPr>
            <p:ph type="dt" sz="half" idx="10"/>
          </p:nvPr>
        </p:nvSpPr>
        <p:spPr>
          <a:xfrm>
            <a:off x="461660" y="6345224"/>
            <a:ext cx="8682339" cy="365125"/>
          </a:xfrm>
        </p:spPr>
        <p:txBody>
          <a:bodyPr/>
          <a:lstStyle/>
          <a:p>
            <a:pPr algn="ctr"/>
            <a:fld id="{39A33916-D952-4053-8282-FAB91200F978}" type="datetime1">
              <a:rPr lang="zh-TW" altLang="en-US" smtClean="0">
                <a:solidFill>
                  <a:schemeClr val="bg2">
                    <a:lumMod val="75000"/>
                  </a:schemeClr>
                </a:solidFill>
              </a:rPr>
              <a:pPr algn="ctr"/>
              <a:t>3/2/2015</a:t>
            </a:fld>
            <a:endParaRPr lang="zh-TW" altLang="en-US" dirty="0">
              <a:solidFill>
                <a:schemeClr val="bg2">
                  <a:lumMod val="75000"/>
                </a:schemeClr>
              </a:solidFill>
            </a:endParaRPr>
          </a:p>
        </p:txBody>
      </p:sp>
      <p:sp>
        <p:nvSpPr>
          <p:cNvPr id="3" name="文字方塊 2"/>
          <p:cNvSpPr txBox="1"/>
          <p:nvPr/>
        </p:nvSpPr>
        <p:spPr>
          <a:xfrm rot="5400000">
            <a:off x="-3198171" y="3198167"/>
            <a:ext cx="6858000" cy="461665"/>
          </a:xfrm>
          <a:prstGeom prst="rect">
            <a:avLst/>
          </a:prstGeom>
          <a:solidFill>
            <a:schemeClr val="bg2">
              <a:lumMod val="25000"/>
            </a:schemeClr>
          </a:solidFill>
        </p:spPr>
        <p:txBody>
          <a:bodyPr wrap="square" rtlCol="0">
            <a:spAutoFit/>
          </a:bodyPr>
          <a:lstStyle/>
          <a:p>
            <a:pPr algn="ctr"/>
            <a:r>
              <a:rPr lang="en-US" altLang="zh-TW" sz="2400" dirty="0">
                <a:solidFill>
                  <a:schemeClr val="accent5">
                    <a:lumMod val="20000"/>
                    <a:lumOff val="80000"/>
                  </a:schemeClr>
                </a:solidFill>
              </a:rPr>
              <a:t>Content-Based Multimedia Indexing (CBMI</a:t>
            </a:r>
            <a:r>
              <a:rPr lang="en-US" altLang="zh-TW" sz="2400" dirty="0" smtClean="0">
                <a:solidFill>
                  <a:schemeClr val="accent5">
                    <a:lumMod val="20000"/>
                    <a:lumOff val="80000"/>
                  </a:schemeClr>
                </a:solidFill>
              </a:rPr>
              <a:t>) 2014</a:t>
            </a:r>
            <a:endParaRPr lang="zh-TW" altLang="en-US" sz="2400" dirty="0">
              <a:solidFill>
                <a:schemeClr val="accent5">
                  <a:lumMod val="20000"/>
                  <a:lumOff val="80000"/>
                </a:schemeClr>
              </a:solidFill>
            </a:endParaRPr>
          </a:p>
        </p:txBody>
      </p:sp>
      <p:pic>
        <p:nvPicPr>
          <p:cNvPr id="10" name="圖片 9"/>
          <p:cNvPicPr>
            <a:picLocks noChangeAspect="1"/>
          </p:cNvPicPr>
          <p:nvPr/>
        </p:nvPicPr>
        <p:blipFill>
          <a:blip r:embed="rId3"/>
          <a:stretch>
            <a:fillRect/>
          </a:stretch>
        </p:blipFill>
        <p:spPr>
          <a:xfrm>
            <a:off x="1688199" y="1179849"/>
            <a:ext cx="6229263" cy="2249150"/>
          </a:xfrm>
          <a:prstGeom prst="rect">
            <a:avLst/>
          </a:prstGeom>
        </p:spPr>
      </p:pic>
    </p:spTree>
    <p:extLst>
      <p:ext uri="{BB962C8B-B14F-4D97-AF65-F5344CB8AC3E}">
        <p14:creationId xmlns:p14="http://schemas.microsoft.com/office/powerpoint/2010/main" val="96400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lumMod val="50000"/>
                    <a:lumOff val="50000"/>
                  </a:schemeClr>
                </a:solidFill>
                <a:effectLst>
                  <a:outerShdw blurRad="38100" dist="38100" dir="2700000" algn="tl">
                    <a:srgbClr val="000000">
                      <a:alpha val="43137"/>
                    </a:srgbClr>
                  </a:outerShdw>
                </a:effectLst>
              </a:rPr>
              <a:t>Introduction</a:t>
            </a:r>
            <a:endParaRPr lang="zh-TW" altLang="en-US" dirty="0">
              <a:solidFill>
                <a:schemeClr val="tx1">
                  <a:lumMod val="50000"/>
                  <a:lumOff val="50000"/>
                </a:schemeClr>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lstStyle/>
          <a:p>
            <a:r>
              <a:rPr lang="en-US" altLang="zh-TW" dirty="0" smtClean="0"/>
              <a:t>Many objects are composed by similar parts up to a rotation, a translation or a symmetry.</a:t>
            </a:r>
          </a:p>
          <a:p>
            <a:r>
              <a:rPr lang="en-US" altLang="zh-TW" dirty="0" smtClean="0"/>
              <a:t>Therefore, the canonical frame of a 3D model can be extracted from its partial symmetry information. </a:t>
            </a:r>
          </a:p>
          <a:p>
            <a:r>
              <a:rPr lang="en-US" altLang="zh-TW" dirty="0" smtClean="0"/>
              <a:t>This paper present a method for aligning 3D shapes modeled as </a:t>
            </a:r>
            <a:r>
              <a:rPr lang="en-US" altLang="zh-TW" b="1" i="1" dirty="0" smtClean="0"/>
              <a:t>Non-Uniform Rational B-Spline</a:t>
            </a:r>
            <a:r>
              <a:rPr lang="en-US" altLang="zh-TW" dirty="0" smtClean="0"/>
              <a:t> (NURBS) based </a:t>
            </a:r>
            <a:r>
              <a:rPr lang="en-US" altLang="zh-TW" b="1" i="1" dirty="0" smtClean="0"/>
              <a:t>Boundary Representations</a:t>
            </a:r>
            <a:r>
              <a:rPr lang="en-US" altLang="zh-TW" dirty="0" smtClean="0"/>
              <a:t>(B-Rep) models, exploiting partial symmetries of the shape.</a:t>
            </a:r>
          </a:p>
          <a:p>
            <a:endParaRPr lang="zh-TW" altLang="en-US" dirty="0"/>
          </a:p>
        </p:txBody>
      </p:sp>
      <p:sp>
        <p:nvSpPr>
          <p:cNvPr id="4" name="日期版面配置區 3"/>
          <p:cNvSpPr>
            <a:spLocks noGrp="1"/>
          </p:cNvSpPr>
          <p:nvPr>
            <p:ph type="dt" sz="half" idx="10"/>
          </p:nvPr>
        </p:nvSpPr>
        <p:spPr/>
        <p:txBody>
          <a:bodyPr/>
          <a:lstStyle/>
          <a:p>
            <a:fld id="{7DFCFAE6-5829-4B12-9284-167EFA044C18}"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16</a:t>
            </a:fld>
            <a:endParaRPr lang="zh-TW" altLang="en-US"/>
          </a:p>
        </p:txBody>
      </p:sp>
      <p:sp>
        <p:nvSpPr>
          <p:cNvPr id="6" name="矩形 5"/>
          <p:cNvSpPr/>
          <p:nvPr/>
        </p:nvSpPr>
        <p:spPr>
          <a:xfrm>
            <a:off x="836578" y="4171253"/>
            <a:ext cx="7678772" cy="1754326"/>
          </a:xfrm>
          <a:prstGeom prst="rect">
            <a:avLst/>
          </a:prstGeom>
        </p:spPr>
        <p:txBody>
          <a:bodyPr wrap="square">
            <a:spAutoFit/>
          </a:bodyPr>
          <a:lstStyle/>
          <a:p>
            <a:pPr marL="285750" indent="-285750" algn="just">
              <a:buFont typeface="Wingdings" panose="05000000000000000000" pitchFamily="2" charset="2"/>
              <a:buChar char="Ø"/>
            </a:pPr>
            <a:r>
              <a:rPr lang="en-US" altLang="zh-TW" b="1" dirty="0" smtClean="0">
                <a:solidFill>
                  <a:srgbClr val="252525"/>
                </a:solidFill>
                <a:latin typeface="Arial" panose="020B0604020202020204" pitchFamily="34" charset="0"/>
              </a:rPr>
              <a:t>NURBS</a:t>
            </a:r>
            <a:r>
              <a:rPr lang="en-US" altLang="zh-TW" dirty="0" smtClean="0">
                <a:solidFill>
                  <a:srgbClr val="252525"/>
                </a:solidFill>
                <a:latin typeface="Arial" panose="020B0604020202020204" pitchFamily="34" charset="0"/>
              </a:rPr>
              <a:t> </a:t>
            </a:r>
            <a:r>
              <a:rPr lang="en-US" altLang="zh-TW" dirty="0">
                <a:solidFill>
                  <a:srgbClr val="252525"/>
                </a:solidFill>
                <a:latin typeface="Arial" panose="020B0604020202020204" pitchFamily="34" charset="0"/>
              </a:rPr>
              <a:t>is a mathematical model commonly used in computer graphics for generating and representing curves and surfaces</a:t>
            </a:r>
            <a:r>
              <a:rPr lang="en-US" altLang="zh-TW" dirty="0" smtClean="0">
                <a:solidFill>
                  <a:srgbClr val="252525"/>
                </a:solidFill>
                <a:latin typeface="Arial" panose="020B0604020202020204" pitchFamily="34" charset="0"/>
              </a:rPr>
              <a:t>.</a:t>
            </a:r>
          </a:p>
          <a:p>
            <a:pPr marL="285750" indent="-285750" algn="just">
              <a:buFont typeface="Wingdings" panose="05000000000000000000" pitchFamily="2" charset="2"/>
              <a:buChar char="Ø"/>
            </a:pPr>
            <a:endParaRPr lang="en-US" altLang="zh-TW" dirty="0" smtClean="0">
              <a:solidFill>
                <a:srgbClr val="252525"/>
              </a:solidFill>
              <a:latin typeface="Arial" panose="020B0604020202020204" pitchFamily="34" charset="0"/>
            </a:endParaRPr>
          </a:p>
          <a:p>
            <a:pPr marL="285750" indent="-285750" algn="just">
              <a:buFont typeface="Wingdings" panose="05000000000000000000" pitchFamily="2" charset="2"/>
              <a:buChar char="Ø"/>
            </a:pPr>
            <a:r>
              <a:rPr lang="en-US" altLang="zh-TW" b="1" dirty="0" smtClean="0"/>
              <a:t>B-Rep</a:t>
            </a:r>
            <a:r>
              <a:rPr lang="en-US" altLang="zh-TW" dirty="0" smtClean="0"/>
              <a:t> is </a:t>
            </a:r>
            <a:r>
              <a:rPr lang="en-US" altLang="zh-TW" dirty="0"/>
              <a:t>a method for representing shapes using the limits. A solid is represented as a collection of connected surface elements, the boundary between solid and non-solid.</a:t>
            </a:r>
            <a:endParaRPr lang="zh-TW" altLang="en-US" dirty="0"/>
          </a:p>
        </p:txBody>
      </p:sp>
    </p:spTree>
    <p:extLst>
      <p:ext uri="{BB962C8B-B14F-4D97-AF65-F5344CB8AC3E}">
        <p14:creationId xmlns:p14="http://schemas.microsoft.com/office/powerpoint/2010/main" val="3519701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Overview</a:t>
            </a:r>
            <a:endParaRPr lang="zh-TW" altLang="en-US" dirty="0"/>
          </a:p>
        </p:txBody>
      </p:sp>
      <p:sp>
        <p:nvSpPr>
          <p:cNvPr id="3" name="內容版面配置區 2"/>
          <p:cNvSpPr>
            <a:spLocks noGrp="1"/>
          </p:cNvSpPr>
          <p:nvPr>
            <p:ph idx="1"/>
          </p:nvPr>
        </p:nvSpPr>
        <p:spPr/>
        <p:txBody>
          <a:bodyPr/>
          <a:lstStyle/>
          <a:p>
            <a:r>
              <a:rPr lang="en-US" altLang="zh-TW" dirty="0" smtClean="0"/>
              <a:t>Structure of NURBS based B-Rep Models</a:t>
            </a:r>
          </a:p>
          <a:p>
            <a:pPr lvl="1"/>
            <a:r>
              <a:rPr lang="en-US" altLang="zh-TW" dirty="0"/>
              <a:t>B-Rep object is </a:t>
            </a:r>
            <a:r>
              <a:rPr lang="en-US" altLang="zh-TW" dirty="0" smtClean="0"/>
              <a:t>composed</a:t>
            </a:r>
            <a:r>
              <a:rPr lang="zh-TW" altLang="en-US" dirty="0" smtClean="0"/>
              <a:t> </a:t>
            </a:r>
            <a:r>
              <a:rPr lang="en-US" altLang="zh-TW" dirty="0" smtClean="0"/>
              <a:t>of </a:t>
            </a:r>
            <a:r>
              <a:rPr lang="en-US" altLang="zh-TW" dirty="0"/>
              <a:t>multiple faces </a:t>
            </a:r>
            <a:endParaRPr lang="en-US" altLang="zh-TW" dirty="0" smtClean="0"/>
          </a:p>
          <a:p>
            <a:pPr lvl="1"/>
            <a:r>
              <a:rPr lang="en-US" altLang="zh-TW" dirty="0" smtClean="0"/>
              <a:t>and </a:t>
            </a:r>
            <a:r>
              <a:rPr lang="en-US" altLang="zh-TW" dirty="0"/>
              <a:t>a B-Rep model is composed of </a:t>
            </a:r>
            <a:r>
              <a:rPr lang="en-US" altLang="zh-TW" dirty="0" smtClean="0"/>
              <a:t>multiple</a:t>
            </a:r>
            <a:r>
              <a:rPr lang="zh-TW" altLang="en-US" dirty="0" smtClean="0"/>
              <a:t> </a:t>
            </a:r>
            <a:r>
              <a:rPr lang="en-US" altLang="zh-TW" dirty="0" smtClean="0"/>
              <a:t>B-Rep </a:t>
            </a:r>
            <a:r>
              <a:rPr lang="en-US" altLang="zh-TW" dirty="0"/>
              <a:t>objects.</a:t>
            </a:r>
            <a:endParaRPr lang="zh-TW" altLang="en-US" dirty="0"/>
          </a:p>
          <a:p>
            <a:endParaRPr lang="zh-TW" altLang="en-US" sz="1600"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17</a:t>
            </a:fld>
            <a:endParaRPr lang="zh-TW" altLang="en-US"/>
          </a:p>
        </p:txBody>
      </p:sp>
      <p:pic>
        <p:nvPicPr>
          <p:cNvPr id="6" name="圖片 5"/>
          <p:cNvPicPr>
            <a:picLocks noChangeAspect="1"/>
          </p:cNvPicPr>
          <p:nvPr/>
        </p:nvPicPr>
        <p:blipFill>
          <a:blip r:embed="rId3"/>
          <a:stretch>
            <a:fillRect/>
          </a:stretch>
        </p:blipFill>
        <p:spPr>
          <a:xfrm>
            <a:off x="1209675" y="2343735"/>
            <a:ext cx="3108448" cy="2237547"/>
          </a:xfrm>
          <a:prstGeom prst="rect">
            <a:avLst/>
          </a:prstGeom>
        </p:spPr>
      </p:pic>
    </p:spTree>
    <p:extLst>
      <p:ext uri="{BB962C8B-B14F-4D97-AF65-F5344CB8AC3E}">
        <p14:creationId xmlns:p14="http://schemas.microsoft.com/office/powerpoint/2010/main" val="1174049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Overview</a:t>
            </a:r>
            <a:endParaRPr lang="zh-TW" altLang="en-US" dirty="0"/>
          </a:p>
        </p:txBody>
      </p:sp>
      <p:sp>
        <p:nvSpPr>
          <p:cNvPr id="3" name="內容版面配置區 2"/>
          <p:cNvSpPr>
            <a:spLocks noGrp="1"/>
          </p:cNvSpPr>
          <p:nvPr>
            <p:ph idx="1"/>
          </p:nvPr>
        </p:nvSpPr>
        <p:spPr/>
        <p:txBody>
          <a:bodyPr/>
          <a:lstStyle/>
          <a:p>
            <a:r>
              <a:rPr lang="en-US" altLang="zh-TW" dirty="0" smtClean="0"/>
              <a:t>Structure of NURBS based B-Rep Models</a:t>
            </a:r>
          </a:p>
          <a:p>
            <a:pPr lvl="1"/>
            <a:r>
              <a:rPr lang="en-US" altLang="zh-TW" dirty="0"/>
              <a:t>B-Rep object is </a:t>
            </a:r>
            <a:r>
              <a:rPr lang="en-US" altLang="zh-TW" dirty="0" smtClean="0"/>
              <a:t>composed</a:t>
            </a:r>
            <a:r>
              <a:rPr lang="zh-TW" altLang="en-US" dirty="0" smtClean="0"/>
              <a:t> </a:t>
            </a:r>
            <a:r>
              <a:rPr lang="en-US" altLang="zh-TW" dirty="0" smtClean="0"/>
              <a:t>of </a:t>
            </a:r>
            <a:r>
              <a:rPr lang="en-US" altLang="zh-TW" dirty="0"/>
              <a:t>multiple faces </a:t>
            </a:r>
            <a:endParaRPr lang="en-US" altLang="zh-TW" dirty="0" smtClean="0"/>
          </a:p>
          <a:p>
            <a:pPr lvl="1"/>
            <a:r>
              <a:rPr lang="en-US" altLang="zh-TW" dirty="0" smtClean="0"/>
              <a:t>and </a:t>
            </a:r>
            <a:r>
              <a:rPr lang="en-US" altLang="zh-TW" dirty="0"/>
              <a:t>a B-Rep model is composed of </a:t>
            </a:r>
            <a:r>
              <a:rPr lang="en-US" altLang="zh-TW" dirty="0" smtClean="0"/>
              <a:t>multiple</a:t>
            </a:r>
            <a:r>
              <a:rPr lang="zh-TW" altLang="en-US" dirty="0" smtClean="0"/>
              <a:t> </a:t>
            </a:r>
            <a:r>
              <a:rPr lang="en-US" altLang="zh-TW" dirty="0" smtClean="0"/>
              <a:t>B-Rep </a:t>
            </a:r>
            <a:r>
              <a:rPr lang="en-US" altLang="zh-TW" dirty="0"/>
              <a:t>objects.</a:t>
            </a:r>
            <a:endParaRPr lang="zh-TW" altLang="en-US" dirty="0"/>
          </a:p>
          <a:p>
            <a:endParaRPr lang="zh-TW" altLang="en-US" sz="1600"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18</a:t>
            </a:fld>
            <a:endParaRPr lang="zh-TW" altLang="en-US"/>
          </a:p>
        </p:txBody>
      </p:sp>
      <p:pic>
        <p:nvPicPr>
          <p:cNvPr id="6" name="圖片 5"/>
          <p:cNvPicPr>
            <a:picLocks noChangeAspect="1"/>
          </p:cNvPicPr>
          <p:nvPr/>
        </p:nvPicPr>
        <p:blipFill>
          <a:blip r:embed="rId3"/>
          <a:stretch>
            <a:fillRect/>
          </a:stretch>
        </p:blipFill>
        <p:spPr>
          <a:xfrm>
            <a:off x="1209675" y="2343735"/>
            <a:ext cx="3108448" cy="2237547"/>
          </a:xfrm>
          <a:prstGeom prst="rect">
            <a:avLst/>
          </a:prstGeom>
        </p:spPr>
      </p:pic>
      <p:grpSp>
        <p:nvGrpSpPr>
          <p:cNvPr id="18" name="群組 17"/>
          <p:cNvGrpSpPr/>
          <p:nvPr/>
        </p:nvGrpSpPr>
        <p:grpSpPr>
          <a:xfrm>
            <a:off x="1108558" y="4789014"/>
            <a:ext cx="8569575" cy="1558708"/>
            <a:chOff x="1108558" y="2550086"/>
            <a:chExt cx="8569575" cy="1558708"/>
          </a:xfrm>
        </p:grpSpPr>
        <p:pic>
          <p:nvPicPr>
            <p:cNvPr id="7" name="圖片 6"/>
            <p:cNvPicPr>
              <a:picLocks noChangeAspect="1"/>
            </p:cNvPicPr>
            <p:nvPr/>
          </p:nvPicPr>
          <p:blipFill>
            <a:blip r:embed="rId4"/>
            <a:stretch>
              <a:fillRect/>
            </a:stretch>
          </p:blipFill>
          <p:spPr>
            <a:xfrm>
              <a:off x="1209675" y="2577977"/>
              <a:ext cx="2305050" cy="295275"/>
            </a:xfrm>
            <a:prstGeom prst="rect">
              <a:avLst/>
            </a:prstGeom>
          </p:spPr>
        </p:pic>
        <p:sp>
          <p:nvSpPr>
            <p:cNvPr id="8" name="矩形 7"/>
            <p:cNvSpPr/>
            <p:nvPr/>
          </p:nvSpPr>
          <p:spPr>
            <a:xfrm>
              <a:off x="3514725" y="2550086"/>
              <a:ext cx="5485668" cy="338554"/>
            </a:xfrm>
            <a:prstGeom prst="rect">
              <a:avLst/>
            </a:prstGeom>
          </p:spPr>
          <p:txBody>
            <a:bodyPr wrap="square">
              <a:spAutoFit/>
            </a:bodyPr>
            <a:lstStyle/>
            <a:p>
              <a:r>
                <a:rPr lang="en-US" altLang="zh-TW" sz="1600" dirty="0"/>
                <a:t>the NURBS based B-Rep</a:t>
              </a:r>
              <a:r>
                <a:rPr lang="zh-TW" altLang="en-US" sz="1600" dirty="0"/>
                <a:t> </a:t>
              </a:r>
              <a:r>
                <a:rPr lang="en-US" altLang="zh-TW" sz="1600" dirty="0"/>
                <a:t>model that composed of </a:t>
              </a:r>
              <a:r>
                <a:rPr lang="en-US" altLang="zh-TW" sz="1600" dirty="0" err="1"/>
                <a:t>n</a:t>
              </a:r>
              <a:r>
                <a:rPr lang="en-US" altLang="zh-TW" sz="900" dirty="0" err="1"/>
                <a:t>F</a:t>
              </a:r>
              <a:r>
                <a:rPr lang="en-US" altLang="zh-TW" sz="900" dirty="0"/>
                <a:t> </a:t>
              </a:r>
              <a:r>
                <a:rPr lang="en-US" altLang="zh-TW" sz="1600" dirty="0"/>
                <a:t>faces.</a:t>
              </a:r>
              <a:endParaRPr lang="zh-TW" altLang="en-US" sz="1600" dirty="0"/>
            </a:p>
          </p:txBody>
        </p:sp>
        <mc:AlternateContent xmlns:mc="http://schemas.openxmlformats.org/markup-compatibility/2006" xmlns:a14="http://schemas.microsoft.com/office/drawing/2010/main">
          <mc:Choice Requires="a14">
            <p:sp>
              <p:nvSpPr>
                <p:cNvPr id="10" name="矩形 9"/>
                <p:cNvSpPr/>
                <p:nvPr/>
              </p:nvSpPr>
              <p:spPr>
                <a:xfrm>
                  <a:off x="3275134" y="2960842"/>
                  <a:ext cx="6365631" cy="392993"/>
                </a:xfrm>
                <a:prstGeom prst="rect">
                  <a:avLst/>
                </a:prstGeom>
              </p:spPr>
              <p:txBody>
                <a:bodyPr wrap="square">
                  <a:spAutoFit/>
                </a:bodyPr>
                <a:lstStyle/>
                <a:p>
                  <a14:m>
                    <m:oMath xmlns:m="http://schemas.openxmlformats.org/officeDocument/2006/math">
                      <m:sSup>
                        <m:sSupPr>
                          <m:ctrlPr>
                            <a:rPr lang="en-US" altLang="zh-TW" i="1" dirty="0" smtClean="0">
                              <a:latin typeface="Cambria Math" panose="02040503050406030204" pitchFamily="18" charset="0"/>
                            </a:rPr>
                          </m:ctrlPr>
                        </m:sSupPr>
                        <m:e>
                          <m:r>
                            <m:rPr>
                              <m:sty m:val="p"/>
                            </m:rPr>
                            <a:rPr lang="en-US" altLang="zh-TW" i="1" dirty="0">
                              <a:latin typeface="Cambria Math" panose="02040503050406030204" pitchFamily="18" charset="0"/>
                            </a:rPr>
                            <m:t>S</m:t>
                          </m:r>
                        </m:e>
                        <m:sup>
                          <m:r>
                            <a:rPr lang="en-US" altLang="zh-TW" b="0" i="1" dirty="0" smtClean="0">
                              <a:latin typeface="Cambria Math" panose="02040503050406030204" pitchFamily="18" charset="0"/>
                            </a:rPr>
                            <m:t>𝑖</m:t>
                          </m:r>
                        </m:sup>
                      </m:sSup>
                    </m:oMath>
                  </a14:m>
                  <a:r>
                    <a:rPr lang="en-US" altLang="zh-TW" dirty="0" smtClean="0">
                      <a:latin typeface="+mj-lt"/>
                    </a:rPr>
                    <a:t>: </a:t>
                  </a:r>
                  <a:r>
                    <a:rPr lang="en-US" altLang="zh-TW" dirty="0">
                      <a:latin typeface="+mj-lt"/>
                    </a:rPr>
                    <a:t>the NURBS surface used by </a:t>
                  </a:r>
                  <a:r>
                    <a:rPr lang="en-US" altLang="zh-TW" dirty="0" smtClean="0">
                      <a:latin typeface="+mj-lt"/>
                    </a:rPr>
                    <a:t>this</a:t>
                  </a:r>
                  <a:r>
                    <a:rPr lang="zh-TW" altLang="en-US" dirty="0" smtClean="0">
                      <a:latin typeface="+mj-lt"/>
                    </a:rPr>
                    <a:t> </a:t>
                  </a:r>
                  <a:r>
                    <a:rPr lang="en-US" altLang="zh-TW" dirty="0" smtClean="0">
                      <a:latin typeface="+mj-lt"/>
                    </a:rPr>
                    <a:t>face,</a:t>
                  </a:r>
                  <a:endParaRPr lang="zh-TW" altLang="en-US" dirty="0">
                    <a:latin typeface="+mj-lt"/>
                  </a:endParaRPr>
                </a:p>
              </p:txBody>
            </p:sp>
          </mc:Choice>
          <mc:Fallback xmlns="">
            <p:sp>
              <p:nvSpPr>
                <p:cNvPr id="10" name="矩形 9"/>
                <p:cNvSpPr>
                  <a:spLocks noRot="1" noChangeAspect="1" noMove="1" noResize="1" noEditPoints="1" noAdjustHandles="1" noChangeArrowheads="1" noChangeShapeType="1" noTextEdit="1"/>
                </p:cNvSpPr>
                <p:nvPr/>
              </p:nvSpPr>
              <p:spPr>
                <a:xfrm>
                  <a:off x="3275134" y="2960842"/>
                  <a:ext cx="6365631" cy="392993"/>
                </a:xfrm>
                <a:prstGeom prst="rect">
                  <a:avLst/>
                </a:prstGeom>
                <a:blipFill rotWithShape="0">
                  <a:blip r:embed="rId5"/>
                  <a:stretch>
                    <a:fillRect t="-6250" b="-2187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2" name="矩形 11"/>
                <p:cNvSpPr/>
                <p:nvPr/>
              </p:nvSpPr>
              <p:spPr>
                <a:xfrm>
                  <a:off x="5106133" y="3303312"/>
                  <a:ext cx="4572000" cy="378245"/>
                </a:xfrm>
                <a:prstGeom prst="rect">
                  <a:avLst/>
                </a:prstGeom>
              </p:spPr>
              <p:txBody>
                <a:bodyPr>
                  <a:spAutoFit/>
                </a:bodyPr>
                <a:lstStyle/>
                <a:p>
                  <a:r>
                    <a:rPr lang="en-US" altLang="zh-TW" dirty="0" smtClean="0">
                      <a:latin typeface="+mj-lt"/>
                    </a:rPr>
                    <a:t>is the set of n vertices that </a:t>
                  </a:r>
                  <a:r>
                    <a:rPr lang="en-US" altLang="zh-TW" dirty="0">
                      <a:latin typeface="+mj-lt"/>
                    </a:rPr>
                    <a:t>bound </a:t>
                  </a:r>
                  <a14:m>
                    <m:oMath xmlns:m="http://schemas.openxmlformats.org/officeDocument/2006/math">
                      <m:sSup>
                        <m:sSupPr>
                          <m:ctrlPr>
                            <a:rPr lang="en-US" altLang="zh-TW" i="1" dirty="0">
                              <a:latin typeface="Cambria Math" panose="02040503050406030204" pitchFamily="18" charset="0"/>
                            </a:rPr>
                          </m:ctrlPr>
                        </m:sSupPr>
                        <m:e>
                          <m:r>
                            <a:rPr lang="en-US" altLang="zh-TW" b="0" i="1" dirty="0" smtClean="0">
                              <a:latin typeface="Cambria Math" panose="02040503050406030204" pitchFamily="18" charset="0"/>
                            </a:rPr>
                            <m:t>𝐹</m:t>
                          </m:r>
                        </m:e>
                        <m:sup>
                          <m:r>
                            <a:rPr lang="en-US" altLang="zh-TW" i="1" dirty="0">
                              <a:latin typeface="Cambria Math" panose="02040503050406030204" pitchFamily="18" charset="0"/>
                            </a:rPr>
                            <m:t>𝑖</m:t>
                          </m:r>
                        </m:sup>
                      </m:sSup>
                    </m:oMath>
                  </a14:m>
                  <a:r>
                    <a:rPr lang="en-US" altLang="zh-TW" dirty="0">
                      <a:latin typeface="+mj-lt"/>
                    </a:rPr>
                    <a:t>.</a:t>
                  </a:r>
                  <a:endParaRPr lang="zh-TW" altLang="en-US" dirty="0">
                    <a:latin typeface="+mj-lt"/>
                  </a:endParaRPr>
                </a:p>
              </p:txBody>
            </p:sp>
          </mc:Choice>
          <mc:Fallback xmlns="">
            <p:sp>
              <p:nvSpPr>
                <p:cNvPr id="12" name="矩形 11"/>
                <p:cNvSpPr>
                  <a:spLocks noRot="1" noChangeAspect="1" noMove="1" noResize="1" noEditPoints="1" noAdjustHandles="1" noChangeArrowheads="1" noChangeShapeType="1" noTextEdit="1"/>
                </p:cNvSpPr>
                <p:nvPr/>
              </p:nvSpPr>
              <p:spPr>
                <a:xfrm>
                  <a:off x="5106133" y="3303312"/>
                  <a:ext cx="4572000" cy="378245"/>
                </a:xfrm>
                <a:prstGeom prst="rect">
                  <a:avLst/>
                </a:prstGeom>
                <a:blipFill rotWithShape="0">
                  <a:blip r:embed="rId6"/>
                  <a:stretch>
                    <a:fillRect l="-1200" t="-4839" b="-25806"/>
                  </a:stretch>
                </a:blipFill>
              </p:spPr>
              <p:txBody>
                <a:bodyPr/>
                <a:lstStyle/>
                <a:p>
                  <a:r>
                    <a:rPr lang="zh-TW" altLang="en-US">
                      <a:noFill/>
                    </a:rPr>
                    <a:t> </a:t>
                  </a:r>
                </a:p>
              </p:txBody>
            </p:sp>
          </mc:Fallback>
        </mc:AlternateContent>
        <p:grpSp>
          <p:nvGrpSpPr>
            <p:cNvPr id="16" name="群組 15"/>
            <p:cNvGrpSpPr/>
            <p:nvPr/>
          </p:nvGrpSpPr>
          <p:grpSpPr>
            <a:xfrm>
              <a:off x="3290521" y="3349866"/>
              <a:ext cx="1800225" cy="276225"/>
              <a:chOff x="2771775" y="3349866"/>
              <a:chExt cx="1800225" cy="276225"/>
            </a:xfrm>
          </p:grpSpPr>
          <p:pic>
            <p:nvPicPr>
              <p:cNvPr id="11" name="圖片 10"/>
              <p:cNvPicPr>
                <a:picLocks noChangeAspect="1"/>
              </p:cNvPicPr>
              <p:nvPr/>
            </p:nvPicPr>
            <p:blipFill>
              <a:blip r:embed="rId7"/>
              <a:stretch>
                <a:fillRect/>
              </a:stretch>
            </p:blipFill>
            <p:spPr>
              <a:xfrm>
                <a:off x="2771775" y="3349866"/>
                <a:ext cx="1800225" cy="276225"/>
              </a:xfrm>
              <a:prstGeom prst="rect">
                <a:avLst/>
              </a:prstGeom>
            </p:spPr>
          </p:pic>
          <p:sp>
            <p:nvSpPr>
              <p:cNvPr id="13" name="矩形 12"/>
              <p:cNvSpPr/>
              <p:nvPr/>
            </p:nvSpPr>
            <p:spPr>
              <a:xfrm>
                <a:off x="3165231" y="3349866"/>
                <a:ext cx="149469" cy="615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 name="群組 14"/>
            <p:cNvGrpSpPr/>
            <p:nvPr/>
          </p:nvGrpSpPr>
          <p:grpSpPr>
            <a:xfrm>
              <a:off x="1932109" y="3012158"/>
              <a:ext cx="1343025" cy="266700"/>
              <a:chOff x="1413363" y="3012158"/>
              <a:chExt cx="1343025" cy="266700"/>
            </a:xfrm>
          </p:grpSpPr>
          <p:pic>
            <p:nvPicPr>
              <p:cNvPr id="9" name="圖片 8"/>
              <p:cNvPicPr>
                <a:picLocks noChangeAspect="1"/>
              </p:cNvPicPr>
              <p:nvPr/>
            </p:nvPicPr>
            <p:blipFill>
              <a:blip r:embed="rId8"/>
              <a:stretch>
                <a:fillRect/>
              </a:stretch>
            </p:blipFill>
            <p:spPr>
              <a:xfrm>
                <a:off x="1413363" y="3012158"/>
                <a:ext cx="1343025" cy="266700"/>
              </a:xfrm>
              <a:prstGeom prst="rect">
                <a:avLst/>
              </a:prstGeom>
            </p:spPr>
          </p:pic>
          <p:sp>
            <p:nvSpPr>
              <p:cNvPr id="14" name="矩形 13"/>
              <p:cNvSpPr/>
              <p:nvPr/>
            </p:nvSpPr>
            <p:spPr>
              <a:xfrm flipV="1">
                <a:off x="2362200" y="3224347"/>
                <a:ext cx="10843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17" name="矩形 16"/>
                <p:cNvSpPr/>
                <p:nvPr/>
              </p:nvSpPr>
              <p:spPr>
                <a:xfrm>
                  <a:off x="1108558" y="3730549"/>
                  <a:ext cx="5021875" cy="378245"/>
                </a:xfrm>
                <a:prstGeom prst="rect">
                  <a:avLst/>
                </a:prstGeom>
              </p:spPr>
              <p:txBody>
                <a:bodyPr wrap="square">
                  <a:spAutoFit/>
                </a:bodyPr>
                <a:lstStyle/>
                <a:p>
                  <a:r>
                    <a:rPr lang="en-US" altLang="zh-TW" dirty="0" smtClean="0">
                      <a:latin typeface="+mj-lt"/>
                    </a:rPr>
                    <a:t>This paper call the </a:t>
                  </a:r>
                  <a:r>
                    <a:rPr lang="en-US" altLang="zh-TW" dirty="0">
                      <a:latin typeface="+mj-lt"/>
                    </a:rPr>
                    <a:t>vertices </a:t>
                  </a:r>
                  <a14:m>
                    <m:oMath xmlns:m="http://schemas.openxmlformats.org/officeDocument/2006/math">
                      <m:sSup>
                        <m:sSupPr>
                          <m:ctrlPr>
                            <a:rPr lang="en-US" altLang="zh-TW" i="1" dirty="0">
                              <a:latin typeface="Cambria Math" panose="02040503050406030204" pitchFamily="18" charset="0"/>
                            </a:rPr>
                          </m:ctrlPr>
                        </m:sSupPr>
                        <m:e>
                          <m:r>
                            <a:rPr lang="en-US" altLang="zh-TW" b="0" i="1" dirty="0" smtClean="0">
                              <a:latin typeface="Cambria Math" panose="02040503050406030204" pitchFamily="18" charset="0"/>
                            </a:rPr>
                            <m:t>𝑉</m:t>
                          </m:r>
                        </m:e>
                        <m:sup>
                          <m:r>
                            <a:rPr lang="en-US" altLang="zh-TW" i="1" dirty="0">
                              <a:latin typeface="Cambria Math" panose="02040503050406030204" pitchFamily="18" charset="0"/>
                            </a:rPr>
                            <m:t>𝑖</m:t>
                          </m:r>
                        </m:sup>
                      </m:sSup>
                    </m:oMath>
                  </a14:m>
                  <a:r>
                    <a:rPr lang="en-US" altLang="zh-TW" sz="800" dirty="0">
                      <a:latin typeface="+mj-lt"/>
                    </a:rPr>
                    <a:t> </a:t>
                  </a:r>
                  <a:r>
                    <a:rPr lang="en-US" altLang="zh-TW" dirty="0">
                      <a:latin typeface="+mj-lt"/>
                    </a:rPr>
                    <a:t>the </a:t>
                  </a:r>
                  <a:r>
                    <a:rPr lang="en-US" altLang="zh-TW" b="1" dirty="0">
                      <a:latin typeface="+mj-lt"/>
                    </a:rPr>
                    <a:t>corners</a:t>
                  </a:r>
                  <a:r>
                    <a:rPr lang="en-US" altLang="zh-TW" dirty="0">
                      <a:latin typeface="+mj-lt"/>
                    </a:rPr>
                    <a:t> of face </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𝐹</m:t>
                          </m:r>
                        </m:e>
                        <m:sup>
                          <m:r>
                            <a:rPr lang="en-US" altLang="zh-TW" i="1" dirty="0">
                              <a:latin typeface="Cambria Math" panose="02040503050406030204" pitchFamily="18" charset="0"/>
                            </a:rPr>
                            <m:t>𝑖</m:t>
                          </m:r>
                        </m:sup>
                      </m:sSup>
                    </m:oMath>
                  </a14:m>
                  <a:endParaRPr lang="zh-TW" altLang="en-US" dirty="0">
                    <a:latin typeface="+mj-lt"/>
                  </a:endParaRPr>
                </a:p>
              </p:txBody>
            </p:sp>
          </mc:Choice>
          <mc:Fallback xmlns="">
            <p:sp>
              <p:nvSpPr>
                <p:cNvPr id="17" name="矩形 16"/>
                <p:cNvSpPr>
                  <a:spLocks noRot="1" noChangeAspect="1" noMove="1" noResize="1" noEditPoints="1" noAdjustHandles="1" noChangeArrowheads="1" noChangeShapeType="1" noTextEdit="1"/>
                </p:cNvSpPr>
                <p:nvPr/>
              </p:nvSpPr>
              <p:spPr>
                <a:xfrm>
                  <a:off x="1108558" y="3730549"/>
                  <a:ext cx="5021875" cy="378245"/>
                </a:xfrm>
                <a:prstGeom prst="rect">
                  <a:avLst/>
                </a:prstGeom>
                <a:blipFill rotWithShape="0">
                  <a:blip r:embed="rId9"/>
                  <a:stretch>
                    <a:fillRect l="-1092" t="-4839" b="-25806"/>
                  </a:stretch>
                </a:blipFill>
              </p:spPr>
              <p:txBody>
                <a:bodyPr/>
                <a:lstStyle/>
                <a:p>
                  <a:r>
                    <a:rPr lang="zh-TW" altLang="en-US">
                      <a:noFill/>
                    </a:rPr>
                    <a:t> </a:t>
                  </a:r>
                </a:p>
              </p:txBody>
            </p:sp>
          </mc:Fallback>
        </mc:AlternateContent>
      </p:grpSp>
    </p:spTree>
    <p:extLst>
      <p:ext uri="{BB962C8B-B14F-4D97-AF65-F5344CB8AC3E}">
        <p14:creationId xmlns:p14="http://schemas.microsoft.com/office/powerpoint/2010/main" val="160932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Overview</a:t>
            </a:r>
            <a:endParaRPr lang="zh-TW" altLang="en-US" dirty="0"/>
          </a:p>
        </p:txBody>
      </p:sp>
      <p:sp>
        <p:nvSpPr>
          <p:cNvPr id="3" name="內容版面配置區 2"/>
          <p:cNvSpPr>
            <a:spLocks noGrp="1"/>
          </p:cNvSpPr>
          <p:nvPr>
            <p:ph idx="1"/>
          </p:nvPr>
        </p:nvSpPr>
        <p:spPr/>
        <p:txBody>
          <a:bodyPr/>
          <a:lstStyle/>
          <a:p>
            <a:r>
              <a:rPr lang="en-US" altLang="zh-TW" dirty="0"/>
              <a:t>Basic Idea</a:t>
            </a:r>
            <a:endParaRPr lang="zh-TW" altLang="en-US" dirty="0"/>
          </a:p>
          <a:p>
            <a:pPr lvl="1"/>
            <a:r>
              <a:rPr lang="en-US" altLang="zh-TW" dirty="0"/>
              <a:t>Symmetry detection identifies the dominant </a:t>
            </a:r>
            <a:r>
              <a:rPr lang="en-US" altLang="zh-TW" dirty="0" smtClean="0"/>
              <a:t>symmetry plane.</a:t>
            </a:r>
          </a:p>
          <a:p>
            <a:pPr lvl="1"/>
            <a:r>
              <a:rPr lang="en-US" altLang="zh-TW" dirty="0" smtClean="0"/>
              <a:t>Axes generation estimates the three canonical axes based on orthographic projection.</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19</a:t>
            </a:fld>
            <a:endParaRPr lang="zh-TW" altLang="en-US"/>
          </a:p>
        </p:txBody>
      </p:sp>
    </p:spTree>
    <p:extLst>
      <p:ext uri="{BB962C8B-B14F-4D97-AF65-F5344CB8AC3E}">
        <p14:creationId xmlns:p14="http://schemas.microsoft.com/office/powerpoint/2010/main" val="385698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lumMod val="50000"/>
                    <a:lumOff val="50000"/>
                  </a:schemeClr>
                </a:solidFill>
                <a:effectLst>
                  <a:outerShdw blurRad="38100" dist="38100" dir="2700000" algn="tl">
                    <a:srgbClr val="000000">
                      <a:alpha val="43137"/>
                    </a:srgbClr>
                  </a:outerShdw>
                </a:effectLst>
              </a:rPr>
              <a:t>Introduction</a:t>
            </a:r>
            <a:endParaRPr lang="zh-TW" altLang="en-US" dirty="0">
              <a:solidFill>
                <a:schemeClr val="tx1">
                  <a:lumMod val="50000"/>
                  <a:lumOff val="50000"/>
                </a:schemeClr>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lstStyle/>
          <a:p>
            <a:pPr>
              <a:lnSpc>
                <a:spcPct val="100000"/>
              </a:lnSpc>
            </a:pPr>
            <a:r>
              <a:rPr lang="en-US" altLang="zh-TW" dirty="0" smtClean="0"/>
              <a:t>Most of method concentrate on the similarity of geometric distributions rather than directly searching for visually similar models.</a:t>
            </a:r>
          </a:p>
          <a:p>
            <a:pPr>
              <a:lnSpc>
                <a:spcPct val="100000"/>
              </a:lnSpc>
            </a:pPr>
            <a:r>
              <a:rPr lang="en-US" altLang="zh-TW" dirty="0" smtClean="0"/>
              <a:t>This paper propose a method that matches 3D models using their visual similarities.</a:t>
            </a:r>
          </a:p>
          <a:p>
            <a:pPr>
              <a:lnSpc>
                <a:spcPct val="100000"/>
              </a:lnSpc>
            </a:pPr>
            <a:r>
              <a:rPr lang="en-US" altLang="zh-TW" dirty="0" smtClean="0"/>
              <a:t>If two 3D models are similar, they also similar from all viewing angles.</a:t>
            </a:r>
          </a:p>
          <a:p>
            <a:pPr>
              <a:lnSpc>
                <a:spcPct val="100000"/>
              </a:lnSpc>
            </a:pPr>
            <a:endParaRPr lang="zh-TW" altLang="en-US" dirty="0"/>
          </a:p>
        </p:txBody>
      </p:sp>
      <p:sp>
        <p:nvSpPr>
          <p:cNvPr id="4" name="日期版面配置區 3"/>
          <p:cNvSpPr>
            <a:spLocks noGrp="1"/>
          </p:cNvSpPr>
          <p:nvPr>
            <p:ph type="dt" sz="half" idx="10"/>
          </p:nvPr>
        </p:nvSpPr>
        <p:spPr/>
        <p:txBody>
          <a:bodyPr/>
          <a:lstStyle/>
          <a:p>
            <a:fld id="{7DFCFAE6-5829-4B12-9284-167EFA044C18}"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2</a:t>
            </a:fld>
            <a:endParaRPr lang="zh-TW" altLang="en-US"/>
          </a:p>
        </p:txBody>
      </p:sp>
      <p:pic>
        <p:nvPicPr>
          <p:cNvPr id="7" name="圖片 6"/>
          <p:cNvPicPr>
            <a:picLocks noChangeAspect="1"/>
          </p:cNvPicPr>
          <p:nvPr/>
        </p:nvPicPr>
        <p:blipFill>
          <a:blip r:embed="rId3"/>
          <a:stretch>
            <a:fillRect/>
          </a:stretch>
        </p:blipFill>
        <p:spPr>
          <a:xfrm>
            <a:off x="2098957" y="3315381"/>
            <a:ext cx="4946086" cy="3040970"/>
          </a:xfrm>
          <a:prstGeom prst="rect">
            <a:avLst/>
          </a:prstGeom>
        </p:spPr>
      </p:pic>
    </p:spTree>
    <p:extLst>
      <p:ext uri="{BB962C8B-B14F-4D97-AF65-F5344CB8AC3E}">
        <p14:creationId xmlns:p14="http://schemas.microsoft.com/office/powerpoint/2010/main" val="843440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Overview</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Basic Idea</a:t>
                </a:r>
                <a:endParaRPr lang="zh-TW" altLang="en-US" dirty="0"/>
              </a:p>
              <a:p>
                <a:pPr lvl="1"/>
                <a:r>
                  <a:rPr lang="en-US" altLang="zh-TW" b="1" dirty="0"/>
                  <a:t>Symmetry detection identifies the dominant </a:t>
                </a:r>
                <a:r>
                  <a:rPr lang="en-US" altLang="zh-TW" b="1" dirty="0" smtClean="0"/>
                  <a:t>symmetry plane.</a:t>
                </a:r>
                <a:endParaRPr lang="en-US" altLang="zh-TW" b="1" dirty="0"/>
              </a:p>
              <a:p>
                <a:pPr lvl="2">
                  <a:lnSpc>
                    <a:spcPct val="100000"/>
                  </a:lnSpc>
                  <a:buFont typeface="Wingdings" panose="05000000000000000000" pitchFamily="2" charset="2"/>
                  <a:buChar char="Ø"/>
                </a:pPr>
                <a:r>
                  <a:rPr lang="en-US" altLang="zh-TW" dirty="0" smtClean="0"/>
                  <a:t>a </a:t>
                </a:r>
                <a:r>
                  <a:rPr lang="en-US" altLang="zh-TW" dirty="0"/>
                  <a:t>definition of </a:t>
                </a:r>
                <a:r>
                  <a:rPr lang="en-US" altLang="zh-TW" b="1" u="sng" dirty="0"/>
                  <a:t>similar faces </a:t>
                </a:r>
                <a:r>
                  <a:rPr lang="en-US" altLang="zh-TW" dirty="0"/>
                  <a:t>based on their entities objects. </a:t>
                </a:r>
                <a:r>
                  <a:rPr lang="en-US" altLang="zh-TW" dirty="0" smtClean="0"/>
                  <a:t>Let </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𝐹</m:t>
                        </m:r>
                      </m:e>
                      <m:sup>
                        <m:r>
                          <a:rPr lang="en-US" altLang="zh-TW" i="1" dirty="0">
                            <a:latin typeface="Cambria Math" panose="02040503050406030204" pitchFamily="18" charset="0"/>
                          </a:rPr>
                          <m:t>𝑖</m:t>
                        </m:r>
                      </m:sup>
                    </m:sSup>
                  </m:oMath>
                </a14:m>
                <a:r>
                  <a:rPr lang="en-US" altLang="zh-TW" dirty="0"/>
                  <a:t>= </a:t>
                </a:r>
                <a:r>
                  <a:rPr lang="en-US" altLang="zh-TW" dirty="0" smtClean="0"/>
                  <a:t>{</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𝑆</m:t>
                        </m:r>
                      </m:e>
                      <m:sup>
                        <m:r>
                          <a:rPr lang="en-US" altLang="zh-TW" b="0" i="1" dirty="0" smtClean="0">
                            <a:latin typeface="Cambria Math" panose="02040503050406030204" pitchFamily="18" charset="0"/>
                          </a:rPr>
                          <m:t>𝑖</m:t>
                        </m:r>
                      </m:sup>
                    </m:sSup>
                  </m:oMath>
                </a14:m>
                <a:r>
                  <a:rPr lang="en-US" altLang="zh-TW" dirty="0" smtClean="0"/>
                  <a:t>; </a:t>
                </a:r>
                <a14:m>
                  <m:oMath xmlns:m="http://schemas.openxmlformats.org/officeDocument/2006/math">
                    <m:sSup>
                      <m:sSupPr>
                        <m:ctrlPr>
                          <a:rPr lang="en-US" altLang="zh-TW" i="1" dirty="0">
                            <a:latin typeface="Cambria Math" panose="02040503050406030204" pitchFamily="18" charset="0"/>
                          </a:rPr>
                        </m:ctrlPr>
                      </m:sSupPr>
                      <m:e>
                        <m:r>
                          <a:rPr lang="en-US" altLang="zh-TW" b="0" i="1" dirty="0" smtClean="0">
                            <a:latin typeface="Cambria Math" panose="02040503050406030204" pitchFamily="18" charset="0"/>
                          </a:rPr>
                          <m:t>𝑉</m:t>
                        </m:r>
                      </m:e>
                      <m:sup>
                        <m:r>
                          <a:rPr lang="en-US" altLang="zh-TW" b="0" i="1" dirty="0" smtClean="0">
                            <a:latin typeface="Cambria Math" panose="02040503050406030204" pitchFamily="18" charset="0"/>
                          </a:rPr>
                          <m:t>𝑖</m:t>
                        </m:r>
                      </m:sup>
                    </m:sSup>
                  </m:oMath>
                </a14:m>
                <a:r>
                  <a:rPr lang="en-US" altLang="zh-TW" dirty="0"/>
                  <a:t>}</a:t>
                </a:r>
                <a:r>
                  <a:rPr lang="en-US" altLang="zh-TW" dirty="0" smtClean="0"/>
                  <a:t> </a:t>
                </a:r>
                <a:r>
                  <a:rPr lang="en-US" altLang="zh-TW" dirty="0"/>
                  <a:t>and </a:t>
                </a:r>
                <a14:m>
                  <m:oMath xmlns:m="http://schemas.openxmlformats.org/officeDocument/2006/math">
                    <m:sSup>
                      <m:sSupPr>
                        <m:ctrlPr>
                          <a:rPr lang="en-US" altLang="zh-TW" i="1" dirty="0">
                            <a:latin typeface="Cambria Math" panose="02040503050406030204" pitchFamily="18" charset="0"/>
                          </a:rPr>
                        </m:ctrlPr>
                      </m:sSupPr>
                      <m:e>
                        <m:r>
                          <a:rPr lang="en-US" altLang="zh-TW" i="1" dirty="0">
                            <a:latin typeface="Cambria Math" panose="02040503050406030204" pitchFamily="18" charset="0"/>
                          </a:rPr>
                          <m:t>𝐹</m:t>
                        </m:r>
                      </m:e>
                      <m:sup>
                        <m:r>
                          <a:rPr lang="en-US" altLang="zh-TW" i="1" dirty="0">
                            <a:latin typeface="Cambria Math" panose="02040503050406030204" pitchFamily="18" charset="0"/>
                          </a:rPr>
                          <m:t>𝑖</m:t>
                        </m:r>
                      </m:sup>
                    </m:sSup>
                  </m:oMath>
                </a14:m>
                <a:r>
                  <a:rPr lang="en-US" altLang="zh-TW" dirty="0"/>
                  <a:t>= </a:t>
                </a:r>
                <a:r>
                  <a:rPr lang="en-US" altLang="zh-TW" dirty="0" smtClean="0"/>
                  <a:t>{</a:t>
                </a:r>
                <a14:m>
                  <m:oMath xmlns:m="http://schemas.openxmlformats.org/officeDocument/2006/math">
                    <m:sSup>
                      <m:sSupPr>
                        <m:ctrlPr>
                          <a:rPr lang="en-US" altLang="zh-TW" i="1" dirty="0">
                            <a:latin typeface="Cambria Math" panose="02040503050406030204" pitchFamily="18" charset="0"/>
                          </a:rPr>
                        </m:ctrlPr>
                      </m:sSupPr>
                      <m:e>
                        <m:r>
                          <a:rPr lang="en-US" altLang="zh-TW" b="0" i="1" dirty="0" smtClean="0">
                            <a:latin typeface="Cambria Math" panose="02040503050406030204" pitchFamily="18" charset="0"/>
                          </a:rPr>
                          <m:t>𝑆</m:t>
                        </m:r>
                      </m:e>
                      <m:sup>
                        <m:r>
                          <a:rPr lang="en-US" altLang="zh-TW" b="0" i="1" dirty="0" smtClean="0">
                            <a:latin typeface="Cambria Math" panose="02040503050406030204" pitchFamily="18" charset="0"/>
                          </a:rPr>
                          <m:t>𝑗</m:t>
                        </m:r>
                      </m:sup>
                    </m:sSup>
                  </m:oMath>
                </a14:m>
                <a:r>
                  <a:rPr lang="en-US" altLang="zh-TW" sz="400" dirty="0" smtClean="0"/>
                  <a:t> </a:t>
                </a:r>
                <a:r>
                  <a:rPr lang="en-US" altLang="zh-TW" dirty="0"/>
                  <a:t>; </a:t>
                </a:r>
                <a14:m>
                  <m:oMath xmlns:m="http://schemas.openxmlformats.org/officeDocument/2006/math">
                    <m:sSup>
                      <m:sSupPr>
                        <m:ctrlPr>
                          <a:rPr lang="en-US" altLang="zh-TW" i="1" dirty="0">
                            <a:latin typeface="Cambria Math" panose="02040503050406030204" pitchFamily="18" charset="0"/>
                          </a:rPr>
                        </m:ctrlPr>
                      </m:sSupPr>
                      <m:e>
                        <m:r>
                          <a:rPr lang="en-US" altLang="zh-TW" b="0" i="1" dirty="0" smtClean="0">
                            <a:latin typeface="Cambria Math" panose="02040503050406030204" pitchFamily="18" charset="0"/>
                          </a:rPr>
                          <m:t>𝑉</m:t>
                        </m:r>
                      </m:e>
                      <m:sup>
                        <m:r>
                          <a:rPr lang="en-US" altLang="zh-TW" i="1" dirty="0">
                            <a:latin typeface="Cambria Math" panose="02040503050406030204" pitchFamily="18" charset="0"/>
                          </a:rPr>
                          <m:t>𝑗</m:t>
                        </m:r>
                      </m:sup>
                    </m:sSup>
                  </m:oMath>
                </a14:m>
                <a:r>
                  <a:rPr lang="en-US" altLang="zh-TW" dirty="0"/>
                  <a:t>}</a:t>
                </a:r>
                <a:r>
                  <a:rPr lang="en-US" altLang="zh-TW" dirty="0" smtClean="0"/>
                  <a:t> </a:t>
                </a:r>
                <a:r>
                  <a:rPr lang="en-US" altLang="zh-TW" dirty="0"/>
                  <a:t>two different faces </a:t>
                </a:r>
                <a:r>
                  <a:rPr lang="en-US" altLang="zh-TW" dirty="0" smtClean="0"/>
                  <a:t>with the </a:t>
                </a:r>
                <a:r>
                  <a:rPr lang="en-US" altLang="zh-TW" dirty="0"/>
                  <a:t>same number of corners</a:t>
                </a:r>
                <a:r>
                  <a:rPr lang="en-US" altLang="zh-TW" dirty="0" smtClean="0"/>
                  <a:t>.</a:t>
                </a:r>
              </a:p>
              <a:p>
                <a:pPr lvl="2">
                  <a:lnSpc>
                    <a:spcPct val="100000"/>
                  </a:lnSpc>
                  <a:buFont typeface="Wingdings" panose="05000000000000000000" pitchFamily="2" charset="2"/>
                  <a:buChar char="Ø"/>
                </a:pPr>
                <a:endParaRPr lang="en-US" altLang="zh-TW" dirty="0"/>
              </a:p>
              <a:p>
                <a:pPr lvl="2">
                  <a:lnSpc>
                    <a:spcPct val="100000"/>
                  </a:lnSpc>
                  <a:buFont typeface="Wingdings" panose="05000000000000000000" pitchFamily="2" charset="2"/>
                  <a:buChar char="Ø"/>
                </a:pPr>
                <a:endParaRPr lang="en-US" altLang="zh-TW" dirty="0" smtClean="0"/>
              </a:p>
              <a:p>
                <a:pPr lvl="2">
                  <a:lnSpc>
                    <a:spcPct val="100000"/>
                  </a:lnSpc>
                  <a:buFont typeface="Wingdings" panose="05000000000000000000" pitchFamily="2" charset="2"/>
                  <a:buChar char="Ø"/>
                </a:pPr>
                <a:endParaRPr lang="en-US" altLang="zh-TW" dirty="0" smtClean="0"/>
              </a:p>
              <a:p>
                <a:pPr marL="1371600" lvl="3" indent="0">
                  <a:buNone/>
                </a:pPr>
                <a:endParaRPr lang="en-US" altLang="zh-TW" dirty="0" smtClean="0"/>
              </a:p>
              <a:p>
                <a:pPr marL="1371600" lvl="3" indent="0">
                  <a:buNone/>
                </a:pPr>
                <a:endParaRPr lang="en-US" altLang="zh-TW" dirty="0" smtClean="0"/>
              </a:p>
              <a:p>
                <a:pPr marL="1371600" lvl="3" indent="0">
                  <a:buNone/>
                </a:pPr>
                <a:endParaRPr lang="en-US" altLang="zh-TW" dirty="0" smtClean="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3"/>
                <a:stretch>
                  <a:fillRect l="-696" t="-1253" r="-464"/>
                </a:stretch>
              </a:blipFill>
            </p:spPr>
            <p:txBody>
              <a:bodyPr/>
              <a:lstStyle/>
              <a:p>
                <a:r>
                  <a:rPr lang="zh-TW" altLang="en-US">
                    <a:noFill/>
                  </a:rPr>
                  <a:t> </a:t>
                </a:r>
              </a:p>
            </p:txBody>
          </p:sp>
        </mc:Fallback>
      </mc:AlternateContent>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20</a:t>
            </a:fld>
            <a:endParaRPr lang="zh-TW" altLang="en-US"/>
          </a:p>
        </p:txBody>
      </p:sp>
      <p:pic>
        <p:nvPicPr>
          <p:cNvPr id="8" name="圖片 7"/>
          <p:cNvPicPr>
            <a:picLocks noChangeAspect="1"/>
          </p:cNvPicPr>
          <p:nvPr/>
        </p:nvPicPr>
        <p:blipFill rotWithShape="1">
          <a:blip r:embed="rId4"/>
          <a:srcRect t="50156"/>
          <a:stretch/>
        </p:blipFill>
        <p:spPr>
          <a:xfrm>
            <a:off x="2686050" y="4417278"/>
            <a:ext cx="4178911" cy="2072420"/>
          </a:xfrm>
          <a:prstGeom prst="rect">
            <a:avLst/>
          </a:prstGeom>
        </p:spPr>
      </p:pic>
      <p:grpSp>
        <p:nvGrpSpPr>
          <p:cNvPr id="11" name="群組 10"/>
          <p:cNvGrpSpPr/>
          <p:nvPr/>
        </p:nvGrpSpPr>
        <p:grpSpPr>
          <a:xfrm>
            <a:off x="2686051" y="2662359"/>
            <a:ext cx="4178911" cy="1763711"/>
            <a:chOff x="338687" y="3731481"/>
            <a:chExt cx="4178911" cy="1763711"/>
          </a:xfrm>
        </p:grpSpPr>
        <p:pic>
          <p:nvPicPr>
            <p:cNvPr id="7" name="圖片 6"/>
            <p:cNvPicPr>
              <a:picLocks noChangeAspect="1"/>
            </p:cNvPicPr>
            <p:nvPr/>
          </p:nvPicPr>
          <p:blipFill rotWithShape="1">
            <a:blip r:embed="rId4"/>
            <a:srcRect b="57581"/>
            <a:stretch/>
          </p:blipFill>
          <p:spPr>
            <a:xfrm>
              <a:off x="338687" y="3731481"/>
              <a:ext cx="4178911" cy="1763711"/>
            </a:xfrm>
            <a:prstGeom prst="rect">
              <a:avLst/>
            </a:prstGeom>
          </p:spPr>
        </p:pic>
        <p:sp>
          <p:nvSpPr>
            <p:cNvPr id="9" name="矩形 8"/>
            <p:cNvSpPr/>
            <p:nvPr/>
          </p:nvSpPr>
          <p:spPr>
            <a:xfrm>
              <a:off x="2154115" y="5169877"/>
              <a:ext cx="1411898" cy="316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86338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Overview</a:t>
            </a:r>
            <a:endParaRPr lang="zh-TW" altLang="en-US" dirty="0"/>
          </a:p>
        </p:txBody>
      </p:sp>
      <p:sp>
        <p:nvSpPr>
          <p:cNvPr id="3" name="內容版面配置區 2"/>
          <p:cNvSpPr>
            <a:spLocks noGrp="1"/>
          </p:cNvSpPr>
          <p:nvPr>
            <p:ph idx="1"/>
          </p:nvPr>
        </p:nvSpPr>
        <p:spPr/>
        <p:txBody>
          <a:bodyPr/>
          <a:lstStyle/>
          <a:p>
            <a:r>
              <a:rPr lang="en-US" altLang="zh-TW" dirty="0"/>
              <a:t>Basic Idea</a:t>
            </a:r>
            <a:endParaRPr lang="zh-TW" altLang="en-US" dirty="0"/>
          </a:p>
          <a:p>
            <a:pPr lvl="1"/>
            <a:r>
              <a:rPr lang="en-US" altLang="zh-TW" b="1" dirty="0" smtClean="0"/>
              <a:t>Axes generation estimates the three canonical axes based on orthographic projection.</a:t>
            </a:r>
          </a:p>
          <a:p>
            <a:pPr lvl="2"/>
            <a:r>
              <a:rPr lang="en-US" altLang="zh-TW" dirty="0" smtClean="0"/>
              <a:t>Their algorithm </a:t>
            </a:r>
            <a:r>
              <a:rPr lang="en-US" altLang="zh-TW" dirty="0"/>
              <a:t>can </a:t>
            </a:r>
            <a:r>
              <a:rPr lang="en-US" altLang="zh-TW" dirty="0" smtClean="0"/>
              <a:t>extract the </a:t>
            </a:r>
            <a:r>
              <a:rPr lang="en-US" altLang="zh-TW" dirty="0"/>
              <a:t>two remaining planes, or two remaining axis </a:t>
            </a:r>
            <a:r>
              <a:rPr lang="en-US" altLang="zh-TW" dirty="0" smtClean="0"/>
              <a:t>direction, for </a:t>
            </a:r>
            <a:r>
              <a:rPr lang="en-US" altLang="zh-TW" dirty="0"/>
              <a:t>aligning our models</a:t>
            </a:r>
            <a:r>
              <a:rPr lang="en-US" altLang="zh-TW" dirty="0" smtClean="0"/>
              <a:t>.</a:t>
            </a:r>
          </a:p>
          <a:p>
            <a:pPr lvl="2"/>
            <a:r>
              <a:rPr lang="en-US" altLang="zh-TW" dirty="0" smtClean="0"/>
              <a:t>The </a:t>
            </a:r>
            <a:r>
              <a:rPr lang="en-US" altLang="zh-TW" dirty="0"/>
              <a:t>first axis </a:t>
            </a:r>
            <a:r>
              <a:rPr lang="en-US" altLang="zh-TW" dirty="0" smtClean="0"/>
              <a:t>is defined </a:t>
            </a:r>
            <a:r>
              <a:rPr lang="en-US" altLang="zh-TW" dirty="0"/>
              <a:t>as the normal of the dominant partial symmetry </a:t>
            </a:r>
            <a:r>
              <a:rPr lang="en-US" altLang="zh-TW" dirty="0" smtClean="0"/>
              <a:t>and is </a:t>
            </a:r>
            <a:r>
              <a:rPr lang="en-US" altLang="zh-TW" dirty="0"/>
              <a:t>called the reference </a:t>
            </a:r>
            <a:r>
              <a:rPr lang="en-US" altLang="zh-TW" dirty="0" smtClean="0"/>
              <a:t>axis. (red)</a:t>
            </a:r>
          </a:p>
          <a:p>
            <a:pPr lvl="2"/>
            <a:r>
              <a:rPr lang="en-US" altLang="zh-TW" dirty="0"/>
              <a:t>The second axis is perpendicular to the reference </a:t>
            </a:r>
            <a:r>
              <a:rPr lang="en-US" altLang="zh-TW" dirty="0" smtClean="0"/>
              <a:t>axis</a:t>
            </a:r>
            <a:r>
              <a:rPr lang="zh-TW" altLang="en-US" dirty="0" smtClean="0"/>
              <a:t> </a:t>
            </a:r>
            <a:r>
              <a:rPr lang="en-US" altLang="zh-TW" dirty="0" smtClean="0"/>
              <a:t>and </a:t>
            </a:r>
            <a:r>
              <a:rPr lang="en-US" altLang="zh-TW" dirty="0"/>
              <a:t>defines a plane orthogonal to the symmetry </a:t>
            </a:r>
            <a:r>
              <a:rPr lang="en-US" altLang="zh-TW" dirty="0" smtClean="0"/>
              <a:t>plane. (blue)</a:t>
            </a:r>
          </a:p>
          <a:p>
            <a:pPr lvl="2"/>
            <a:r>
              <a:rPr lang="en-US" altLang="zh-TW" dirty="0" smtClean="0"/>
              <a:t>Third one </a:t>
            </a:r>
            <a:r>
              <a:rPr lang="en-US" altLang="zh-TW" dirty="0"/>
              <a:t>is then determined as being orthogonal to </a:t>
            </a:r>
            <a:r>
              <a:rPr lang="en-US" altLang="zh-TW" dirty="0" smtClean="0"/>
              <a:t>first and second plane. (green)</a:t>
            </a:r>
            <a:endParaRPr lang="zh-TW" altLang="en-US" b="1"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21</a:t>
            </a:fld>
            <a:endParaRPr lang="zh-TW" altLang="en-US"/>
          </a:p>
        </p:txBody>
      </p:sp>
      <p:grpSp>
        <p:nvGrpSpPr>
          <p:cNvPr id="9" name="群組 8"/>
          <p:cNvGrpSpPr/>
          <p:nvPr/>
        </p:nvGrpSpPr>
        <p:grpSpPr>
          <a:xfrm>
            <a:off x="1822317" y="4306910"/>
            <a:ext cx="6608631" cy="1870053"/>
            <a:chOff x="1788402" y="4306910"/>
            <a:chExt cx="5286801" cy="1496013"/>
          </a:xfrm>
        </p:grpSpPr>
        <p:pic>
          <p:nvPicPr>
            <p:cNvPr id="6" name="圖片 5"/>
            <p:cNvPicPr>
              <a:picLocks noChangeAspect="1"/>
            </p:cNvPicPr>
            <p:nvPr/>
          </p:nvPicPr>
          <p:blipFill rotWithShape="1">
            <a:blip r:embed="rId3"/>
            <a:srcRect b="47882"/>
            <a:stretch/>
          </p:blipFill>
          <p:spPr>
            <a:xfrm>
              <a:off x="1788402" y="4306910"/>
              <a:ext cx="2522970" cy="1496013"/>
            </a:xfrm>
            <a:prstGeom prst="rect">
              <a:avLst/>
            </a:prstGeom>
          </p:spPr>
        </p:pic>
        <p:pic>
          <p:nvPicPr>
            <p:cNvPr id="8" name="圖片 7"/>
            <p:cNvPicPr>
              <a:picLocks noChangeAspect="1"/>
            </p:cNvPicPr>
            <p:nvPr/>
          </p:nvPicPr>
          <p:blipFill rotWithShape="1">
            <a:blip r:embed="rId3"/>
            <a:srcRect t="52424"/>
            <a:stretch/>
          </p:blipFill>
          <p:spPr>
            <a:xfrm>
              <a:off x="4311372" y="4306910"/>
              <a:ext cx="2763831" cy="1496013"/>
            </a:xfrm>
            <a:prstGeom prst="rect">
              <a:avLst/>
            </a:prstGeom>
          </p:spPr>
        </p:pic>
      </p:grpSp>
    </p:spTree>
    <p:extLst>
      <p:ext uri="{BB962C8B-B14F-4D97-AF65-F5344CB8AC3E}">
        <p14:creationId xmlns:p14="http://schemas.microsoft.com/office/powerpoint/2010/main" val="4089943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22</a:t>
            </a:fld>
            <a:endParaRPr lang="zh-TW" altLang="en-US"/>
          </a:p>
        </p:txBody>
      </p:sp>
      <p:pic>
        <p:nvPicPr>
          <p:cNvPr id="6" name="圖片 5"/>
          <p:cNvPicPr>
            <a:picLocks noChangeAspect="1"/>
          </p:cNvPicPr>
          <p:nvPr/>
        </p:nvPicPr>
        <p:blipFill>
          <a:blip r:embed="rId3"/>
          <a:stretch>
            <a:fillRect/>
          </a:stretch>
        </p:blipFill>
        <p:spPr>
          <a:xfrm>
            <a:off x="263989" y="2294488"/>
            <a:ext cx="8686947" cy="2874279"/>
          </a:xfrm>
          <a:prstGeom prst="rect">
            <a:avLst/>
          </a:prstGeom>
        </p:spPr>
      </p:pic>
    </p:spTree>
    <p:extLst>
      <p:ext uri="{BB962C8B-B14F-4D97-AF65-F5344CB8AC3E}">
        <p14:creationId xmlns:p14="http://schemas.microsoft.com/office/powerpoint/2010/main" val="953846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1659" y="3312460"/>
            <a:ext cx="8682340" cy="1938992"/>
          </a:xfrm>
          <a:prstGeom prst="rect">
            <a:avLst/>
          </a:prstGeom>
          <a:noFill/>
        </p:spPr>
        <p:txBody>
          <a:bodyPr wrap="square" rtlCol="0">
            <a:spAutoFit/>
          </a:bodyPr>
          <a:lstStyle/>
          <a:p>
            <a:pPr algn="ctr"/>
            <a:r>
              <a:rPr lang="en-US" altLang="zh-TW" sz="4000" dirty="0" smtClean="0">
                <a:solidFill>
                  <a:srgbClr val="5D5D5D"/>
                </a:solidFill>
                <a:effectLst>
                  <a:outerShdw blurRad="38100" dist="38100" dir="2700000" algn="tl">
                    <a:srgbClr val="000000">
                      <a:alpha val="43137"/>
                    </a:srgbClr>
                  </a:outerShdw>
                </a:effectLst>
              </a:rPr>
              <a:t>A Simple Method for Correcting </a:t>
            </a:r>
          </a:p>
          <a:p>
            <a:pPr algn="ctr"/>
            <a:r>
              <a:rPr lang="en-US" altLang="zh-TW" sz="4000" dirty="0" smtClean="0">
                <a:solidFill>
                  <a:srgbClr val="5D5D5D"/>
                </a:solidFill>
                <a:effectLst>
                  <a:outerShdw blurRad="38100" dist="38100" dir="2700000" algn="tl">
                    <a:srgbClr val="000000">
                      <a:alpha val="43137"/>
                    </a:srgbClr>
                  </a:outerShdw>
                </a:effectLst>
              </a:rPr>
              <a:t>Facet Orientations in Polygon Meshes </a:t>
            </a:r>
          </a:p>
          <a:p>
            <a:pPr algn="ctr"/>
            <a:r>
              <a:rPr lang="en-US" altLang="zh-TW" sz="4000" dirty="0" smtClean="0">
                <a:solidFill>
                  <a:srgbClr val="5D5D5D"/>
                </a:solidFill>
                <a:effectLst>
                  <a:outerShdw blurRad="38100" dist="38100" dir="2700000" algn="tl">
                    <a:srgbClr val="000000">
                      <a:alpha val="43137"/>
                    </a:srgbClr>
                  </a:outerShdw>
                </a:effectLst>
              </a:rPr>
              <a:t>Based on Ray Casting</a:t>
            </a:r>
            <a:endParaRPr lang="zh-TW" altLang="en-US" sz="4000" dirty="0">
              <a:solidFill>
                <a:srgbClr val="5D5D5D"/>
              </a:solidFill>
              <a:effectLst>
                <a:outerShdw blurRad="38100" dist="38100" dir="2700000" algn="tl">
                  <a:srgbClr val="000000">
                    <a:alpha val="43137"/>
                  </a:srgbClr>
                </a:outerShdw>
              </a:effectLst>
            </a:endParaRPr>
          </a:p>
        </p:txBody>
      </p:sp>
      <p:sp>
        <p:nvSpPr>
          <p:cNvPr id="8" name="矩形 7"/>
          <p:cNvSpPr/>
          <p:nvPr/>
        </p:nvSpPr>
        <p:spPr>
          <a:xfrm>
            <a:off x="461661" y="5374378"/>
            <a:ext cx="8682340" cy="338554"/>
          </a:xfrm>
          <a:prstGeom prst="rect">
            <a:avLst/>
          </a:prstGeom>
        </p:spPr>
        <p:txBody>
          <a:bodyPr wrap="square">
            <a:spAutoFit/>
          </a:bodyPr>
          <a:lstStyle/>
          <a:p>
            <a:pPr algn="ctr"/>
            <a:r>
              <a:rPr lang="en-US" altLang="zh-TW" sz="1100" dirty="0" smtClean="0">
                <a:solidFill>
                  <a:schemeClr val="tx1">
                    <a:lumMod val="65000"/>
                    <a:lumOff val="35000"/>
                  </a:schemeClr>
                </a:solidFill>
              </a:rPr>
              <a:t>1</a:t>
            </a:r>
            <a:r>
              <a:rPr lang="en-US" altLang="zh-TW" sz="1600" b="1" dirty="0" smtClean="0">
                <a:solidFill>
                  <a:schemeClr val="tx1">
                    <a:lumMod val="65000"/>
                    <a:lumOff val="35000"/>
                  </a:schemeClr>
                </a:solidFill>
              </a:rPr>
              <a:t>Kenshi </a:t>
            </a:r>
            <a:r>
              <a:rPr lang="en-US" altLang="zh-TW" sz="1600" b="1" dirty="0" err="1">
                <a:solidFill>
                  <a:schemeClr val="tx1">
                    <a:lumMod val="65000"/>
                    <a:lumOff val="35000"/>
                  </a:schemeClr>
                </a:solidFill>
              </a:rPr>
              <a:t>Takayama</a:t>
            </a:r>
            <a:r>
              <a:rPr lang="en-US" altLang="zh-TW" sz="1600" b="1" dirty="0">
                <a:solidFill>
                  <a:schemeClr val="tx1">
                    <a:lumMod val="65000"/>
                    <a:lumOff val="35000"/>
                  </a:schemeClr>
                </a:solidFill>
              </a:rPr>
              <a:t>  </a:t>
            </a:r>
            <a:r>
              <a:rPr lang="en-US" altLang="zh-TW" sz="1600" dirty="0" smtClean="0">
                <a:solidFill>
                  <a:schemeClr val="tx1">
                    <a:lumMod val="65000"/>
                    <a:lumOff val="35000"/>
                  </a:schemeClr>
                </a:solidFill>
              </a:rPr>
              <a:t>|   </a:t>
            </a:r>
            <a:r>
              <a:rPr lang="en-US" altLang="zh-TW" sz="1100" dirty="0" smtClean="0">
                <a:solidFill>
                  <a:schemeClr val="tx1">
                    <a:lumMod val="65000"/>
                    <a:lumOff val="35000"/>
                  </a:schemeClr>
                </a:solidFill>
              </a:rPr>
              <a:t>2</a:t>
            </a:r>
            <a:r>
              <a:rPr lang="en-US" altLang="zh-TW" sz="1600" b="1" dirty="0" smtClean="0">
                <a:solidFill>
                  <a:schemeClr val="tx1">
                    <a:lumMod val="65000"/>
                    <a:lumOff val="35000"/>
                  </a:schemeClr>
                </a:solidFill>
              </a:rPr>
              <a:t>Alec </a:t>
            </a:r>
            <a:r>
              <a:rPr lang="en-US" altLang="zh-TW" sz="1600" b="1" dirty="0">
                <a:solidFill>
                  <a:schemeClr val="tx1">
                    <a:lumMod val="65000"/>
                    <a:lumOff val="35000"/>
                  </a:schemeClr>
                </a:solidFill>
              </a:rPr>
              <a:t>Jacobson  </a:t>
            </a:r>
            <a:r>
              <a:rPr lang="en-US" altLang="zh-TW" sz="1600" dirty="0" smtClean="0">
                <a:solidFill>
                  <a:schemeClr val="tx1">
                    <a:lumMod val="65000"/>
                    <a:lumOff val="35000"/>
                  </a:schemeClr>
                </a:solidFill>
              </a:rPr>
              <a:t>|  </a:t>
            </a:r>
            <a:r>
              <a:rPr lang="en-US" altLang="zh-TW" sz="1100" dirty="0" smtClean="0">
                <a:solidFill>
                  <a:schemeClr val="tx1">
                    <a:lumMod val="65000"/>
                    <a:lumOff val="35000"/>
                  </a:schemeClr>
                </a:solidFill>
              </a:rPr>
              <a:t>3</a:t>
            </a:r>
            <a:r>
              <a:rPr lang="en-US" altLang="zh-TW" sz="1600" b="1" dirty="0" smtClean="0">
                <a:solidFill>
                  <a:schemeClr val="tx1">
                    <a:lumMod val="65000"/>
                    <a:lumOff val="35000"/>
                  </a:schemeClr>
                </a:solidFill>
              </a:rPr>
              <a:t>Ladislav </a:t>
            </a:r>
            <a:r>
              <a:rPr lang="en-US" altLang="zh-TW" sz="1600" b="1" dirty="0" err="1">
                <a:solidFill>
                  <a:schemeClr val="tx1">
                    <a:lumMod val="65000"/>
                    <a:lumOff val="35000"/>
                  </a:schemeClr>
                </a:solidFill>
              </a:rPr>
              <a:t>Kavan</a:t>
            </a:r>
            <a:r>
              <a:rPr lang="en-US" altLang="zh-TW" sz="1600" b="1" dirty="0">
                <a:solidFill>
                  <a:schemeClr val="tx1">
                    <a:lumMod val="65000"/>
                    <a:lumOff val="35000"/>
                  </a:schemeClr>
                </a:solidFill>
              </a:rPr>
              <a:t>  </a:t>
            </a:r>
            <a:r>
              <a:rPr lang="en-US" altLang="zh-TW" sz="1600" dirty="0" smtClean="0">
                <a:solidFill>
                  <a:schemeClr val="tx1">
                    <a:lumMod val="65000"/>
                    <a:lumOff val="35000"/>
                  </a:schemeClr>
                </a:solidFill>
              </a:rPr>
              <a:t>|   </a:t>
            </a:r>
            <a:r>
              <a:rPr lang="en-US" altLang="zh-TW" sz="1100" dirty="0" smtClean="0">
                <a:solidFill>
                  <a:schemeClr val="tx1">
                    <a:lumMod val="65000"/>
                    <a:lumOff val="35000"/>
                  </a:schemeClr>
                </a:solidFill>
              </a:rPr>
              <a:t>1</a:t>
            </a:r>
            <a:r>
              <a:rPr lang="en-US" altLang="zh-TW" sz="1600" b="1" dirty="0" smtClean="0">
                <a:solidFill>
                  <a:schemeClr val="tx1">
                    <a:lumMod val="65000"/>
                    <a:lumOff val="35000"/>
                  </a:schemeClr>
                </a:solidFill>
              </a:rPr>
              <a:t>Olga </a:t>
            </a:r>
            <a:r>
              <a:rPr lang="en-US" altLang="zh-TW" sz="1600" b="1" dirty="0" err="1">
                <a:solidFill>
                  <a:schemeClr val="tx1">
                    <a:lumMod val="65000"/>
                    <a:lumOff val="35000"/>
                  </a:schemeClr>
                </a:solidFill>
              </a:rPr>
              <a:t>Sorkine-Hornung</a:t>
            </a:r>
            <a:r>
              <a:rPr lang="en-US" altLang="zh-TW" sz="1600" b="1" dirty="0">
                <a:solidFill>
                  <a:schemeClr val="tx1">
                    <a:lumMod val="65000"/>
                    <a:lumOff val="35000"/>
                  </a:schemeClr>
                </a:solidFill>
              </a:rPr>
              <a:t> </a:t>
            </a:r>
            <a:endParaRPr lang="zh-TW" altLang="en-US" sz="1600" b="1" dirty="0">
              <a:solidFill>
                <a:schemeClr val="tx1">
                  <a:lumMod val="65000"/>
                  <a:lumOff val="35000"/>
                </a:schemeClr>
              </a:solidFill>
            </a:endParaRPr>
          </a:p>
        </p:txBody>
      </p:sp>
      <p:sp>
        <p:nvSpPr>
          <p:cNvPr id="9" name="矩形 8"/>
          <p:cNvSpPr/>
          <p:nvPr/>
        </p:nvSpPr>
        <p:spPr>
          <a:xfrm>
            <a:off x="461660" y="5682155"/>
            <a:ext cx="8682339" cy="738664"/>
          </a:xfrm>
          <a:prstGeom prst="rect">
            <a:avLst/>
          </a:prstGeom>
        </p:spPr>
        <p:txBody>
          <a:bodyPr wrap="square">
            <a:spAutoFit/>
          </a:bodyPr>
          <a:lstStyle/>
          <a:p>
            <a:pPr algn="ctr"/>
            <a:r>
              <a:rPr lang="en-US" altLang="zh-TW" sz="1400" dirty="0" smtClean="0">
                <a:solidFill>
                  <a:schemeClr val="tx1">
                    <a:lumMod val="65000"/>
                    <a:lumOff val="35000"/>
                  </a:schemeClr>
                </a:solidFill>
              </a:rPr>
              <a:t>1. Department </a:t>
            </a:r>
            <a:r>
              <a:rPr lang="en-US" altLang="zh-TW" sz="1400" dirty="0">
                <a:solidFill>
                  <a:schemeClr val="tx1">
                    <a:lumMod val="65000"/>
                    <a:lumOff val="35000"/>
                  </a:schemeClr>
                </a:solidFill>
              </a:rPr>
              <a:t>of Computer Science ETH </a:t>
            </a:r>
            <a:r>
              <a:rPr lang="en-US" altLang="zh-TW" sz="1400" dirty="0" smtClean="0">
                <a:solidFill>
                  <a:schemeClr val="tx1">
                    <a:lumMod val="65000"/>
                    <a:lumOff val="35000"/>
                  </a:schemeClr>
                </a:solidFill>
              </a:rPr>
              <a:t>Zurich</a:t>
            </a:r>
          </a:p>
          <a:p>
            <a:pPr algn="ctr"/>
            <a:r>
              <a:rPr lang="en-US" altLang="zh-TW" sz="1400" dirty="0" smtClean="0">
                <a:solidFill>
                  <a:schemeClr val="tx1">
                    <a:lumMod val="65000"/>
                    <a:lumOff val="35000"/>
                  </a:schemeClr>
                </a:solidFill>
              </a:rPr>
              <a:t>2.</a:t>
            </a:r>
            <a:r>
              <a:rPr lang="en-US" altLang="zh-TW" sz="1400" dirty="0"/>
              <a:t> </a:t>
            </a:r>
            <a:r>
              <a:rPr lang="en-US" altLang="zh-TW" sz="1400" dirty="0">
                <a:solidFill>
                  <a:schemeClr val="tx1">
                    <a:lumMod val="65000"/>
                    <a:lumOff val="35000"/>
                  </a:schemeClr>
                </a:solidFill>
              </a:rPr>
              <a:t>Department of Computer Science Columbia University </a:t>
            </a:r>
          </a:p>
          <a:p>
            <a:pPr algn="ctr"/>
            <a:r>
              <a:rPr lang="en-US" altLang="zh-TW" sz="1400" dirty="0">
                <a:solidFill>
                  <a:schemeClr val="tx1">
                    <a:lumMod val="65000"/>
                    <a:lumOff val="35000"/>
                  </a:schemeClr>
                </a:solidFill>
              </a:rPr>
              <a:t>3. Department of Computer and Information Science University of Pennsylvania</a:t>
            </a:r>
          </a:p>
        </p:txBody>
      </p:sp>
      <p:sp>
        <p:nvSpPr>
          <p:cNvPr id="2" name="日期版面配置區 1"/>
          <p:cNvSpPr>
            <a:spLocks noGrp="1"/>
          </p:cNvSpPr>
          <p:nvPr>
            <p:ph type="dt" sz="half" idx="10"/>
          </p:nvPr>
        </p:nvSpPr>
        <p:spPr>
          <a:xfrm>
            <a:off x="461660" y="6356351"/>
            <a:ext cx="8682340" cy="365125"/>
          </a:xfrm>
        </p:spPr>
        <p:txBody>
          <a:bodyPr/>
          <a:lstStyle/>
          <a:p>
            <a:pPr algn="ctr"/>
            <a:fld id="{39A33916-D952-4053-8282-FAB91200F978}" type="datetime1">
              <a:rPr lang="zh-TW" altLang="en-US" smtClean="0">
                <a:solidFill>
                  <a:schemeClr val="bg2">
                    <a:lumMod val="75000"/>
                  </a:schemeClr>
                </a:solidFill>
              </a:rPr>
              <a:pPr algn="ctr"/>
              <a:t>3/2/2015</a:t>
            </a:fld>
            <a:endParaRPr lang="zh-TW" altLang="en-US" dirty="0">
              <a:solidFill>
                <a:schemeClr val="bg2">
                  <a:lumMod val="75000"/>
                </a:schemeClr>
              </a:solidFill>
            </a:endParaRPr>
          </a:p>
        </p:txBody>
      </p:sp>
      <p:pic>
        <p:nvPicPr>
          <p:cNvPr id="3" name="圖片 2"/>
          <p:cNvPicPr>
            <a:picLocks noChangeAspect="1"/>
          </p:cNvPicPr>
          <p:nvPr/>
        </p:nvPicPr>
        <p:blipFill>
          <a:blip r:embed="rId3"/>
          <a:stretch>
            <a:fillRect/>
          </a:stretch>
        </p:blipFill>
        <p:spPr>
          <a:xfrm>
            <a:off x="1989455" y="463532"/>
            <a:ext cx="5626750" cy="2726003"/>
          </a:xfrm>
          <a:prstGeom prst="rect">
            <a:avLst/>
          </a:prstGeom>
        </p:spPr>
      </p:pic>
      <p:sp>
        <p:nvSpPr>
          <p:cNvPr id="10" name="文字方塊 9"/>
          <p:cNvSpPr txBox="1"/>
          <p:nvPr/>
        </p:nvSpPr>
        <p:spPr>
          <a:xfrm rot="5400000">
            <a:off x="-3198173" y="3198166"/>
            <a:ext cx="6858002" cy="461665"/>
          </a:xfrm>
          <a:prstGeom prst="rect">
            <a:avLst/>
          </a:prstGeom>
          <a:solidFill>
            <a:schemeClr val="bg2">
              <a:lumMod val="25000"/>
            </a:schemeClr>
          </a:solidFill>
        </p:spPr>
        <p:txBody>
          <a:bodyPr wrap="square" rtlCol="0">
            <a:spAutoFit/>
          </a:bodyPr>
          <a:lstStyle/>
          <a:p>
            <a:pPr algn="ctr"/>
            <a:r>
              <a:rPr lang="en-US" altLang="zh-TW" sz="2400" dirty="0">
                <a:solidFill>
                  <a:schemeClr val="accent4">
                    <a:lumMod val="20000"/>
                    <a:lumOff val="80000"/>
                  </a:schemeClr>
                </a:solidFill>
              </a:rPr>
              <a:t>Journal of Computer Graphics </a:t>
            </a:r>
            <a:r>
              <a:rPr lang="en-US" altLang="zh-TW" sz="2400" dirty="0" smtClean="0">
                <a:solidFill>
                  <a:schemeClr val="accent4">
                    <a:lumMod val="20000"/>
                    <a:lumOff val="80000"/>
                  </a:schemeClr>
                </a:solidFill>
              </a:rPr>
              <a:t>Techniques 2014</a:t>
            </a:r>
            <a:endParaRPr lang="zh-TW" altLang="en-US" sz="2400" dirty="0">
              <a:solidFill>
                <a:schemeClr val="accent4">
                  <a:lumMod val="20000"/>
                  <a:lumOff val="80000"/>
                </a:schemeClr>
              </a:solidFill>
            </a:endParaRPr>
          </a:p>
        </p:txBody>
      </p:sp>
    </p:spTree>
    <p:extLst>
      <p:ext uri="{BB962C8B-B14F-4D97-AF65-F5344CB8AC3E}">
        <p14:creationId xmlns:p14="http://schemas.microsoft.com/office/powerpoint/2010/main" val="94209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Introduction</a:t>
            </a:r>
            <a:endParaRPr lang="zh-TW" altLang="en-US" dirty="0"/>
          </a:p>
        </p:txBody>
      </p:sp>
      <p:sp>
        <p:nvSpPr>
          <p:cNvPr id="5" name="內容版面配置區 4"/>
          <p:cNvSpPr>
            <a:spLocks noGrp="1"/>
          </p:cNvSpPr>
          <p:nvPr>
            <p:ph idx="1"/>
          </p:nvPr>
        </p:nvSpPr>
        <p:spPr/>
        <p:txBody>
          <a:bodyPr/>
          <a:lstStyle/>
          <a:p>
            <a:pPr algn="just">
              <a:lnSpc>
                <a:spcPct val="100000"/>
              </a:lnSpc>
            </a:pPr>
            <a:r>
              <a:rPr lang="en-US" altLang="zh-TW" dirty="0" smtClean="0"/>
              <a:t>The polygon meshes with incorrect facet orientations when working from Internet repositories.</a:t>
            </a:r>
          </a:p>
          <a:p>
            <a:pPr algn="just">
              <a:lnSpc>
                <a:spcPct val="100000"/>
              </a:lnSpc>
            </a:pPr>
            <a:r>
              <a:rPr lang="en-US" altLang="zh-TW" dirty="0" smtClean="0"/>
              <a:t>A polygon mesh generally consist of a set of 3D vertex positions and a set of polygon facets each defined by an ordered list of vertex index.</a:t>
            </a:r>
          </a:p>
          <a:p>
            <a:pPr algn="just">
              <a:lnSpc>
                <a:spcPct val="100000"/>
              </a:lnSpc>
            </a:pPr>
            <a:r>
              <a:rPr lang="en-US" altLang="zh-TW" dirty="0" smtClean="0"/>
              <a:t>The ordering of vertices determines facet orientation. </a:t>
            </a:r>
          </a:p>
          <a:p>
            <a:pPr algn="just">
              <a:lnSpc>
                <a:spcPct val="100000"/>
              </a:lnSpc>
            </a:pPr>
            <a:r>
              <a:rPr lang="en-US" altLang="zh-TW" dirty="0" smtClean="0"/>
              <a:t>The “correctness” of facet orientations is defined as </a:t>
            </a:r>
            <a:r>
              <a:rPr lang="en-US" altLang="zh-TW" b="1" u="sng" dirty="0" smtClean="0"/>
              <a:t>a facet’s orientation is correct if its front side corresponds to the “outside”</a:t>
            </a:r>
            <a:r>
              <a:rPr lang="en-US" altLang="zh-TW" dirty="0" smtClean="0"/>
              <a:t>.</a:t>
            </a:r>
          </a:p>
          <a:p>
            <a:pPr algn="just">
              <a:lnSpc>
                <a:spcPct val="100000"/>
              </a:lnSpc>
            </a:pPr>
            <a:r>
              <a:rPr lang="en-US" altLang="zh-TW" dirty="0" smtClean="0"/>
              <a:t>This paper present a method for fixing incorrect orientations of facets in input polygon mesh.</a:t>
            </a:r>
          </a:p>
          <a:p>
            <a:pPr algn="just">
              <a:lnSpc>
                <a:spcPct val="100000"/>
              </a:lnSpc>
            </a:pPr>
            <a:r>
              <a:rPr lang="en-US" altLang="zh-TW" dirty="0" smtClean="0"/>
              <a:t>The method is easier than previously methods, only requiring sampling visibilities by shooting many rays.</a:t>
            </a:r>
          </a:p>
          <a:p>
            <a:pPr marL="0" indent="0" algn="just">
              <a:lnSpc>
                <a:spcPct val="100000"/>
              </a:lnSpc>
              <a:buNone/>
            </a:pPr>
            <a:endParaRPr lang="zh-TW" altLang="en-US" dirty="0"/>
          </a:p>
        </p:txBody>
      </p:sp>
      <p:sp>
        <p:nvSpPr>
          <p:cNvPr id="2" name="日期版面配置區 1"/>
          <p:cNvSpPr>
            <a:spLocks noGrp="1"/>
          </p:cNvSpPr>
          <p:nvPr>
            <p:ph type="dt" sz="half" idx="10"/>
          </p:nvPr>
        </p:nvSpPr>
        <p:spPr/>
        <p:txBody>
          <a:bodyPr/>
          <a:lstStyle/>
          <a:p>
            <a:fld id="{3F9B1EBA-E662-4683-A370-131AF140E2ED}" type="datetime1">
              <a:rPr lang="zh-TW" altLang="en-US" smtClean="0"/>
              <a:t>3/2/2015</a:t>
            </a:fld>
            <a:endParaRPr lang="zh-TW" altLang="en-US"/>
          </a:p>
        </p:txBody>
      </p:sp>
      <p:sp>
        <p:nvSpPr>
          <p:cNvPr id="3" name="投影片編號版面配置區 2"/>
          <p:cNvSpPr>
            <a:spLocks noGrp="1"/>
          </p:cNvSpPr>
          <p:nvPr>
            <p:ph type="sldNum" sz="quarter" idx="12"/>
          </p:nvPr>
        </p:nvSpPr>
        <p:spPr/>
        <p:txBody>
          <a:bodyPr/>
          <a:lstStyle/>
          <a:p>
            <a:fld id="{702ABA24-C1EF-46E5-BBB4-536A2978F6F9}" type="slidenum">
              <a:rPr lang="zh-TW" altLang="en-US" smtClean="0"/>
              <a:t>24</a:t>
            </a:fld>
            <a:endParaRPr lang="zh-TW" altLang="en-US"/>
          </a:p>
        </p:txBody>
      </p:sp>
    </p:spTree>
    <p:extLst>
      <p:ext uri="{BB962C8B-B14F-4D97-AF65-F5344CB8AC3E}">
        <p14:creationId xmlns:p14="http://schemas.microsoft.com/office/powerpoint/2010/main" val="1692539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a:t>
            </a:r>
            <a:endParaRPr lang="zh-TW" altLang="en-US" dirty="0"/>
          </a:p>
        </p:txBody>
      </p:sp>
      <p:sp>
        <p:nvSpPr>
          <p:cNvPr id="3" name="內容版面配置區 2"/>
          <p:cNvSpPr>
            <a:spLocks noGrp="1"/>
          </p:cNvSpPr>
          <p:nvPr>
            <p:ph idx="1"/>
          </p:nvPr>
        </p:nvSpPr>
        <p:spPr/>
        <p:txBody>
          <a:bodyPr/>
          <a:lstStyle/>
          <a:p>
            <a:pPr>
              <a:lnSpc>
                <a:spcPct val="150000"/>
              </a:lnSpc>
              <a:buFont typeface="Wingdings" panose="05000000000000000000" pitchFamily="2" charset="2"/>
              <a:buChar char="n"/>
            </a:pPr>
            <a:r>
              <a:rPr lang="en-US" altLang="zh-TW" dirty="0" smtClean="0"/>
              <a:t>Visibility Sampling</a:t>
            </a:r>
          </a:p>
          <a:p>
            <a:pPr lvl="1">
              <a:lnSpc>
                <a:spcPct val="100000"/>
              </a:lnSpc>
              <a:buFont typeface="Wingdings" panose="05000000000000000000" pitchFamily="2" charset="2"/>
              <a:buChar char="p"/>
            </a:pPr>
            <a:r>
              <a:rPr lang="en-US" altLang="zh-TW" dirty="0" smtClean="0"/>
              <a:t>The </a:t>
            </a:r>
            <a:r>
              <a:rPr lang="en-US" altLang="zh-TW" dirty="0"/>
              <a:t>method </a:t>
            </a:r>
            <a:r>
              <a:rPr lang="en-US" altLang="zh-TW" dirty="0" smtClean="0"/>
              <a:t>based </a:t>
            </a:r>
            <a:r>
              <a:rPr lang="en-US" altLang="zh-TW" dirty="0"/>
              <a:t>on </a:t>
            </a:r>
            <a:r>
              <a:rPr lang="en-US" altLang="zh-TW" i="1" dirty="0"/>
              <a:t>“Consistent normal orientation for polygonal </a:t>
            </a:r>
            <a:r>
              <a:rPr lang="en-US" altLang="zh-TW" i="1" dirty="0" smtClean="0"/>
              <a:t>meshes” </a:t>
            </a:r>
            <a:r>
              <a:rPr lang="en-US" altLang="zh-TW" dirty="0" smtClean="0"/>
              <a:t>strategy </a:t>
            </a:r>
            <a:r>
              <a:rPr lang="en-US" altLang="zh-TW" dirty="0"/>
              <a:t>for visibility </a:t>
            </a:r>
            <a:r>
              <a:rPr lang="en-US" altLang="zh-TW" dirty="0" smtClean="0"/>
              <a:t>sampling.</a:t>
            </a:r>
          </a:p>
          <a:p>
            <a:pPr marL="1257300" lvl="2" indent="-342900">
              <a:lnSpc>
                <a:spcPct val="100000"/>
              </a:lnSpc>
              <a:buFont typeface="Wingdings" panose="05000000000000000000" pitchFamily="2" charset="2"/>
              <a:buAutoNum type="circleNumWdWhitePlain"/>
            </a:pPr>
            <a:r>
              <a:rPr lang="en-US" altLang="zh-TW" sz="1800" dirty="0" smtClean="0"/>
              <a:t>Shoot </a:t>
            </a:r>
            <a:r>
              <a:rPr lang="en-US" altLang="zh-TW" sz="1800" dirty="0"/>
              <a:t>two rays in opposite directions to ensure that the same number of rays are shot for both sides of the facet</a:t>
            </a:r>
            <a:r>
              <a:rPr lang="en-US" altLang="zh-TW" sz="1800" dirty="0" smtClean="0"/>
              <a:t>.</a:t>
            </a:r>
          </a:p>
          <a:p>
            <a:pPr marL="1257300" lvl="2" indent="-342900">
              <a:lnSpc>
                <a:spcPct val="100000"/>
              </a:lnSpc>
              <a:buFont typeface="Wingdings" panose="05000000000000000000" pitchFamily="2" charset="2"/>
              <a:buAutoNum type="circleNumWdWhitePlain"/>
            </a:pPr>
            <a:r>
              <a:rPr lang="en-US" altLang="zh-TW" sz="1800" dirty="0" smtClean="0"/>
              <a:t>If </a:t>
            </a:r>
            <a:r>
              <a:rPr lang="en-US" altLang="zh-TW" sz="1800" dirty="0"/>
              <a:t>a ray shot on the facet’s front </a:t>
            </a:r>
            <a:r>
              <a:rPr lang="en-US" altLang="zh-TW" sz="1800" dirty="0" smtClean="0"/>
              <a:t>(resp. back) side </a:t>
            </a:r>
            <a:r>
              <a:rPr lang="en-US" altLang="zh-TW" sz="1800" dirty="0"/>
              <a:t>does not intersect with any other facets in the mesh, the corresponding counter </a:t>
            </a:r>
            <a:r>
              <a:rPr lang="en-US" altLang="zh-TW" sz="1800" dirty="0" err="1"/>
              <a:t>c</a:t>
            </a:r>
            <a:r>
              <a:rPr lang="en-US" altLang="zh-TW" sz="1000" dirty="0" err="1"/>
              <a:t>front</a:t>
            </a:r>
            <a:r>
              <a:rPr lang="en-US" altLang="zh-TW" sz="1800" dirty="0"/>
              <a:t> (resp. </a:t>
            </a:r>
            <a:r>
              <a:rPr lang="en-US" altLang="zh-TW" sz="1800" dirty="0" err="1"/>
              <a:t>c</a:t>
            </a:r>
            <a:r>
              <a:rPr lang="en-US" altLang="zh-TW" sz="1000" dirty="0" err="1"/>
              <a:t>back</a:t>
            </a:r>
            <a:r>
              <a:rPr lang="en-US" altLang="zh-TW" sz="1800" dirty="0"/>
              <a:t>) is incremented. </a:t>
            </a:r>
            <a:r>
              <a:rPr lang="en-US" altLang="zh-TW" sz="1800" dirty="0" smtClean="0"/>
              <a:t>After </a:t>
            </a:r>
            <a:r>
              <a:rPr lang="en-US" altLang="zh-TW" sz="1800" dirty="0"/>
              <a:t>shooting all the rays, the facet is flipped if </a:t>
            </a:r>
            <a:r>
              <a:rPr lang="en-US" altLang="zh-TW" sz="2000" dirty="0" err="1">
                <a:solidFill>
                  <a:srgbClr val="FF0000"/>
                </a:solidFill>
              </a:rPr>
              <a:t>c</a:t>
            </a:r>
            <a:r>
              <a:rPr lang="en-US" altLang="zh-TW" sz="1050" dirty="0" err="1">
                <a:solidFill>
                  <a:srgbClr val="FF0000"/>
                </a:solidFill>
              </a:rPr>
              <a:t>front</a:t>
            </a:r>
            <a:r>
              <a:rPr lang="en-US" altLang="zh-TW" sz="2000" dirty="0">
                <a:solidFill>
                  <a:srgbClr val="FF0000"/>
                </a:solidFill>
              </a:rPr>
              <a:t> &lt; </a:t>
            </a:r>
            <a:r>
              <a:rPr lang="en-US" altLang="zh-TW" sz="2000" dirty="0" err="1">
                <a:solidFill>
                  <a:srgbClr val="FF0000"/>
                </a:solidFill>
              </a:rPr>
              <a:t>c</a:t>
            </a:r>
            <a:r>
              <a:rPr lang="en-US" altLang="zh-TW" sz="1050" dirty="0" err="1">
                <a:solidFill>
                  <a:srgbClr val="FF0000"/>
                </a:solidFill>
              </a:rPr>
              <a:t>back</a:t>
            </a:r>
            <a:r>
              <a:rPr lang="en-US" altLang="zh-TW" sz="1800" dirty="0" smtClean="0"/>
              <a:t>.</a:t>
            </a:r>
          </a:p>
          <a:p>
            <a:pPr marL="1257300" lvl="2" indent="-342900">
              <a:lnSpc>
                <a:spcPct val="100000"/>
              </a:lnSpc>
              <a:buFont typeface="Wingdings" panose="05000000000000000000" pitchFamily="2" charset="2"/>
              <a:buAutoNum type="circleNumWdWhitePlain"/>
            </a:pPr>
            <a:r>
              <a:rPr lang="en-US" altLang="zh-TW" sz="1800" b="1" u="sng" dirty="0" smtClean="0"/>
              <a:t>Handling interior facets</a:t>
            </a:r>
            <a:r>
              <a:rPr lang="en-US" altLang="zh-TW" sz="1800" dirty="0" smtClean="0"/>
              <a:t>: If </a:t>
            </a:r>
            <a:r>
              <a:rPr lang="en-US" altLang="zh-TW" sz="1800" dirty="0"/>
              <a:t>a ray shot on the facet’s front (resp. back) side intersects with some other facet, the distance between the ray origin and the intersecting point is accumulated to the corresponding counter </a:t>
            </a:r>
            <a:r>
              <a:rPr lang="en-US" altLang="zh-TW" sz="1800" dirty="0" err="1"/>
              <a:t>d</a:t>
            </a:r>
            <a:r>
              <a:rPr lang="en-US" altLang="zh-TW" sz="1000" dirty="0" err="1"/>
              <a:t>front</a:t>
            </a:r>
            <a:r>
              <a:rPr lang="en-US" altLang="zh-TW" sz="1800" dirty="0"/>
              <a:t> (resp. </a:t>
            </a:r>
            <a:r>
              <a:rPr lang="en-US" altLang="zh-TW" sz="1800" dirty="0" err="1"/>
              <a:t>d</a:t>
            </a:r>
            <a:r>
              <a:rPr lang="en-US" altLang="zh-TW" sz="1000" dirty="0" err="1"/>
              <a:t>back</a:t>
            </a:r>
            <a:r>
              <a:rPr lang="en-US" altLang="zh-TW" sz="1800" dirty="0"/>
              <a:t>). After shooting all the rays, the facet is flipped </a:t>
            </a:r>
            <a:r>
              <a:rPr lang="en-US" altLang="zh-TW" sz="1800" dirty="0" smtClean="0"/>
              <a:t>if</a:t>
            </a:r>
          </a:p>
          <a:p>
            <a:pPr marL="914400" lvl="2" indent="0">
              <a:lnSpc>
                <a:spcPct val="100000"/>
              </a:lnSpc>
              <a:buNone/>
            </a:pPr>
            <a:r>
              <a:rPr lang="en-US" altLang="zh-TW" sz="1800" dirty="0"/>
              <a:t>	</a:t>
            </a:r>
            <a:r>
              <a:rPr lang="en-US" altLang="zh-TW" sz="1800" dirty="0" smtClean="0"/>
              <a:t> </a:t>
            </a:r>
            <a:r>
              <a:rPr lang="en-US" altLang="zh-TW" sz="2000" dirty="0">
                <a:solidFill>
                  <a:srgbClr val="FF0000"/>
                </a:solidFill>
              </a:rPr>
              <a:t>(</a:t>
            </a:r>
            <a:r>
              <a:rPr lang="en-US" altLang="zh-TW" sz="2000" dirty="0" err="1">
                <a:solidFill>
                  <a:srgbClr val="FF0000"/>
                </a:solidFill>
              </a:rPr>
              <a:t>c</a:t>
            </a:r>
            <a:r>
              <a:rPr lang="en-US" altLang="zh-TW" sz="1050" dirty="0" err="1">
                <a:solidFill>
                  <a:srgbClr val="FF0000"/>
                </a:solidFill>
              </a:rPr>
              <a:t>front</a:t>
            </a:r>
            <a:r>
              <a:rPr lang="en-US" altLang="zh-TW" sz="2000" dirty="0">
                <a:solidFill>
                  <a:srgbClr val="FF0000"/>
                </a:solidFill>
              </a:rPr>
              <a:t> &lt; </a:t>
            </a:r>
            <a:r>
              <a:rPr lang="en-US" altLang="zh-TW" sz="2000" dirty="0" err="1">
                <a:solidFill>
                  <a:srgbClr val="FF0000"/>
                </a:solidFill>
              </a:rPr>
              <a:t>c</a:t>
            </a:r>
            <a:r>
              <a:rPr lang="en-US" altLang="zh-TW" sz="1050" dirty="0" err="1">
                <a:solidFill>
                  <a:srgbClr val="FF0000"/>
                </a:solidFill>
              </a:rPr>
              <a:t>back</a:t>
            </a:r>
            <a:r>
              <a:rPr lang="en-US" altLang="zh-TW" sz="2000" dirty="0">
                <a:solidFill>
                  <a:srgbClr val="FF0000"/>
                </a:solidFill>
              </a:rPr>
              <a:t>) or </a:t>
            </a:r>
            <a:r>
              <a:rPr lang="en-US" altLang="zh-TW" sz="2000" dirty="0" smtClean="0">
                <a:solidFill>
                  <a:srgbClr val="FF0000"/>
                </a:solidFill>
              </a:rPr>
              <a:t>((</a:t>
            </a:r>
            <a:r>
              <a:rPr lang="en-US" altLang="zh-TW" sz="2000" dirty="0" err="1">
                <a:solidFill>
                  <a:srgbClr val="FF0000"/>
                </a:solidFill>
              </a:rPr>
              <a:t>c</a:t>
            </a:r>
            <a:r>
              <a:rPr lang="en-US" altLang="zh-TW" sz="1050" dirty="0" err="1">
                <a:solidFill>
                  <a:srgbClr val="FF0000"/>
                </a:solidFill>
              </a:rPr>
              <a:t>front</a:t>
            </a:r>
            <a:r>
              <a:rPr lang="en-US" altLang="zh-TW" sz="2000" dirty="0">
                <a:solidFill>
                  <a:srgbClr val="FF0000"/>
                </a:solidFill>
              </a:rPr>
              <a:t> = </a:t>
            </a:r>
            <a:r>
              <a:rPr lang="en-US" altLang="zh-TW" sz="2000" dirty="0" err="1">
                <a:solidFill>
                  <a:srgbClr val="FF0000"/>
                </a:solidFill>
              </a:rPr>
              <a:t>c</a:t>
            </a:r>
            <a:r>
              <a:rPr lang="en-US" altLang="zh-TW" sz="1050" dirty="0" err="1">
                <a:solidFill>
                  <a:srgbClr val="FF0000"/>
                </a:solidFill>
              </a:rPr>
              <a:t>back</a:t>
            </a:r>
            <a:r>
              <a:rPr lang="en-US" altLang="zh-TW" sz="2000" dirty="0">
                <a:solidFill>
                  <a:srgbClr val="FF0000"/>
                </a:solidFill>
              </a:rPr>
              <a:t>) and (</a:t>
            </a:r>
            <a:r>
              <a:rPr lang="en-US" altLang="zh-TW" sz="2000" dirty="0" err="1">
                <a:solidFill>
                  <a:srgbClr val="FF0000"/>
                </a:solidFill>
              </a:rPr>
              <a:t>d</a:t>
            </a:r>
            <a:r>
              <a:rPr lang="en-US" altLang="zh-TW" sz="1050" dirty="0" err="1">
                <a:solidFill>
                  <a:srgbClr val="FF0000"/>
                </a:solidFill>
              </a:rPr>
              <a:t>front</a:t>
            </a:r>
            <a:r>
              <a:rPr lang="en-US" altLang="zh-TW" sz="2000" dirty="0">
                <a:solidFill>
                  <a:srgbClr val="FF0000"/>
                </a:solidFill>
              </a:rPr>
              <a:t> &lt; </a:t>
            </a:r>
            <a:r>
              <a:rPr lang="en-US" altLang="zh-TW" sz="2000" dirty="0" err="1">
                <a:solidFill>
                  <a:srgbClr val="FF0000"/>
                </a:solidFill>
              </a:rPr>
              <a:t>d</a:t>
            </a:r>
            <a:r>
              <a:rPr lang="en-US" altLang="zh-TW" sz="1050" dirty="0" err="1">
                <a:solidFill>
                  <a:srgbClr val="FF0000"/>
                </a:solidFill>
              </a:rPr>
              <a:t>back</a:t>
            </a:r>
            <a:r>
              <a:rPr lang="en-US" altLang="zh-TW" sz="2000" dirty="0">
                <a:solidFill>
                  <a:srgbClr val="FF0000"/>
                </a:solidFill>
              </a:rPr>
              <a:t>)).</a:t>
            </a:r>
            <a:endParaRPr lang="en-US" altLang="zh-TW" sz="2000" dirty="0" smtClean="0">
              <a:solidFill>
                <a:srgbClr val="FF0000"/>
              </a:solidFill>
            </a:endParaRPr>
          </a:p>
          <a:p>
            <a:pPr lvl="1">
              <a:lnSpc>
                <a:spcPct val="100000"/>
              </a:lnSpc>
              <a:buFont typeface="Wingdings" panose="05000000000000000000" pitchFamily="2" charset="2"/>
              <a:buChar char="p"/>
            </a:pP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25</a:t>
            </a:fld>
            <a:endParaRPr lang="zh-TW" altLang="en-US" dirty="0"/>
          </a:p>
        </p:txBody>
      </p:sp>
      <p:pic>
        <p:nvPicPr>
          <p:cNvPr id="32" name="圖片 31"/>
          <p:cNvPicPr>
            <a:picLocks noChangeAspect="1"/>
          </p:cNvPicPr>
          <p:nvPr/>
        </p:nvPicPr>
        <p:blipFill>
          <a:blip r:embed="rId3"/>
          <a:stretch>
            <a:fillRect/>
          </a:stretch>
        </p:blipFill>
        <p:spPr>
          <a:xfrm>
            <a:off x="-9525" y="4700588"/>
            <a:ext cx="1562100" cy="1476375"/>
          </a:xfrm>
          <a:prstGeom prst="rect">
            <a:avLst/>
          </a:prstGeom>
        </p:spPr>
      </p:pic>
    </p:spTree>
    <p:extLst>
      <p:ext uri="{BB962C8B-B14F-4D97-AF65-F5344CB8AC3E}">
        <p14:creationId xmlns:p14="http://schemas.microsoft.com/office/powerpoint/2010/main" val="5730276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Evaluation</a:t>
            </a:r>
            <a:endParaRPr lang="zh-TW" altLang="en-US" dirty="0"/>
          </a:p>
        </p:txBody>
      </p:sp>
      <p:sp>
        <p:nvSpPr>
          <p:cNvPr id="3" name="內容版面配置區 2"/>
          <p:cNvSpPr>
            <a:spLocks noGrp="1"/>
          </p:cNvSpPr>
          <p:nvPr>
            <p:ph idx="1"/>
          </p:nvPr>
        </p:nvSpPr>
        <p:spPr/>
        <p:txBody>
          <a:bodyPr/>
          <a:lstStyle/>
          <a:p>
            <a:pPr>
              <a:lnSpc>
                <a:spcPct val="150000"/>
              </a:lnSpc>
              <a:buFont typeface="Wingdings" panose="05000000000000000000" pitchFamily="2" charset="2"/>
              <a:buChar char="n"/>
            </a:pPr>
            <a:r>
              <a:rPr lang="en-US" altLang="zh-TW" dirty="0" smtClean="0"/>
              <a:t>Dataset</a:t>
            </a:r>
          </a:p>
          <a:p>
            <a:pPr lvl="1">
              <a:lnSpc>
                <a:spcPct val="100000"/>
              </a:lnSpc>
              <a:buFont typeface="Wingdings" panose="05000000000000000000" pitchFamily="2" charset="2"/>
              <a:buChar char="p"/>
            </a:pPr>
            <a:r>
              <a:rPr lang="en-US" altLang="zh-TW" dirty="0"/>
              <a:t>SHREC’10 Generic 3D Warehouse </a:t>
            </a:r>
            <a:r>
              <a:rPr lang="en-US" altLang="zh-TW" dirty="0" smtClean="0"/>
              <a:t>dataset</a:t>
            </a:r>
          </a:p>
          <a:p>
            <a:pPr lvl="1">
              <a:lnSpc>
                <a:spcPct val="100000"/>
              </a:lnSpc>
              <a:buFont typeface="Wingdings" panose="05000000000000000000" pitchFamily="2" charset="2"/>
              <a:buChar char="p"/>
            </a:pPr>
            <a:r>
              <a:rPr lang="en-US" altLang="zh-TW" dirty="0" smtClean="0"/>
              <a:t>It contains 3168 meshes.</a:t>
            </a:r>
            <a:endParaRPr lang="en-US" altLang="zh-TW" dirty="0"/>
          </a:p>
          <a:p>
            <a:pPr>
              <a:lnSpc>
                <a:spcPct val="150000"/>
              </a:lnSpc>
              <a:buFont typeface="Wingdings" panose="05000000000000000000" pitchFamily="2" charset="2"/>
              <a:buChar char="n"/>
            </a:pPr>
            <a:r>
              <a:rPr lang="en-US" altLang="zh-TW" dirty="0" err="1" smtClean="0"/>
              <a:t>Backfacingness</a:t>
            </a:r>
            <a:r>
              <a:rPr lang="en-US" altLang="zh-TW" dirty="0" smtClean="0"/>
              <a:t> measure</a:t>
            </a:r>
          </a:p>
          <a:p>
            <a:pPr lvl="1">
              <a:lnSpc>
                <a:spcPct val="100000"/>
              </a:lnSpc>
              <a:buFont typeface="Wingdings" panose="05000000000000000000" pitchFamily="2" charset="2"/>
              <a:buChar char="p"/>
            </a:pPr>
            <a:r>
              <a:rPr lang="en-US" altLang="zh-TW" dirty="0" smtClean="0"/>
              <a:t>Measure how much of a given mesh's facets are showing their back sides</a:t>
            </a:r>
          </a:p>
          <a:p>
            <a:pPr lvl="1">
              <a:lnSpc>
                <a:spcPct val="100000"/>
              </a:lnSpc>
              <a:buFont typeface="Wingdings" panose="05000000000000000000" pitchFamily="2" charset="2"/>
              <a:buChar char="p"/>
            </a:pPr>
            <a:endParaRPr lang="en-US" altLang="zh-TW" dirty="0" smtClean="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26</a:t>
            </a:fld>
            <a:endParaRPr lang="zh-TW" altLang="en-US"/>
          </a:p>
        </p:txBody>
      </p:sp>
      <p:grpSp>
        <p:nvGrpSpPr>
          <p:cNvPr id="8" name="群組 7"/>
          <p:cNvGrpSpPr/>
          <p:nvPr/>
        </p:nvGrpSpPr>
        <p:grpSpPr>
          <a:xfrm>
            <a:off x="1964547" y="3813322"/>
            <a:ext cx="5522103" cy="2568178"/>
            <a:chOff x="2686050" y="5170113"/>
            <a:chExt cx="4129884" cy="1920695"/>
          </a:xfrm>
        </p:grpSpPr>
        <p:pic>
          <p:nvPicPr>
            <p:cNvPr id="6" name="圖片 5"/>
            <p:cNvPicPr>
              <a:picLocks noChangeAspect="1"/>
            </p:cNvPicPr>
            <p:nvPr/>
          </p:nvPicPr>
          <p:blipFill>
            <a:blip r:embed="rId3"/>
            <a:stretch>
              <a:fillRect/>
            </a:stretch>
          </p:blipFill>
          <p:spPr>
            <a:xfrm>
              <a:off x="2686050" y="5170113"/>
              <a:ext cx="4129884" cy="1551363"/>
            </a:xfrm>
            <a:prstGeom prst="rect">
              <a:avLst/>
            </a:prstGeom>
          </p:spPr>
        </p:pic>
        <p:sp>
          <p:nvSpPr>
            <p:cNvPr id="7" name="矩形 6"/>
            <p:cNvSpPr/>
            <p:nvPr/>
          </p:nvSpPr>
          <p:spPr>
            <a:xfrm>
              <a:off x="2686050" y="6721476"/>
              <a:ext cx="2616742" cy="369332"/>
            </a:xfrm>
            <a:prstGeom prst="rect">
              <a:avLst/>
            </a:prstGeom>
          </p:spPr>
          <p:txBody>
            <a:bodyPr wrap="none">
              <a:spAutoFit/>
            </a:bodyPr>
            <a:lstStyle/>
            <a:p>
              <a:r>
                <a:rPr lang="zh-TW" altLang="en-US" dirty="0" smtClean="0"/>
                <a:t>↑ </a:t>
              </a:r>
              <a:r>
                <a:rPr lang="en-US" altLang="zh-TW" dirty="0" err="1" smtClean="0"/>
                <a:t>Backfacingness</a:t>
              </a:r>
              <a:r>
                <a:rPr lang="en-US" altLang="zh-TW" dirty="0" smtClean="0"/>
                <a:t>: 0.2756</a:t>
              </a:r>
              <a:endParaRPr lang="zh-TW" altLang="en-US" dirty="0"/>
            </a:p>
          </p:txBody>
        </p:sp>
      </p:grpSp>
    </p:spTree>
    <p:extLst>
      <p:ext uri="{BB962C8B-B14F-4D97-AF65-F5344CB8AC3E}">
        <p14:creationId xmlns:p14="http://schemas.microsoft.com/office/powerpoint/2010/main" val="2421105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27</a:t>
            </a:fld>
            <a:endParaRPr lang="zh-TW" altLang="en-US"/>
          </a:p>
        </p:txBody>
      </p:sp>
      <p:grpSp>
        <p:nvGrpSpPr>
          <p:cNvPr id="14" name="群組 13"/>
          <p:cNvGrpSpPr/>
          <p:nvPr/>
        </p:nvGrpSpPr>
        <p:grpSpPr>
          <a:xfrm>
            <a:off x="628650" y="1910699"/>
            <a:ext cx="7939648" cy="3857128"/>
            <a:chOff x="628650" y="1820466"/>
            <a:chExt cx="7939648" cy="3857128"/>
          </a:xfrm>
        </p:grpSpPr>
        <p:pic>
          <p:nvPicPr>
            <p:cNvPr id="6" name="圖片 5"/>
            <p:cNvPicPr>
              <a:picLocks noChangeAspect="1"/>
            </p:cNvPicPr>
            <p:nvPr/>
          </p:nvPicPr>
          <p:blipFill>
            <a:blip r:embed="rId3"/>
            <a:stretch>
              <a:fillRect/>
            </a:stretch>
          </p:blipFill>
          <p:spPr>
            <a:xfrm>
              <a:off x="628650" y="2196178"/>
              <a:ext cx="7939648" cy="3077280"/>
            </a:xfrm>
            <a:prstGeom prst="rect">
              <a:avLst/>
            </a:prstGeom>
          </p:spPr>
        </p:pic>
        <p:sp>
          <p:nvSpPr>
            <p:cNvPr id="7" name="矩形 6"/>
            <p:cNvSpPr/>
            <p:nvPr/>
          </p:nvSpPr>
          <p:spPr>
            <a:xfrm>
              <a:off x="1061828" y="1820466"/>
              <a:ext cx="1784463" cy="369332"/>
            </a:xfrm>
            <a:prstGeom prst="rect">
              <a:avLst/>
            </a:prstGeom>
          </p:spPr>
          <p:txBody>
            <a:bodyPr wrap="none">
              <a:spAutoFit/>
            </a:bodyPr>
            <a:lstStyle/>
            <a:p>
              <a:r>
                <a:rPr lang="zh-TW" altLang="en-US" dirty="0"/>
                <a:t>0.5535 → 0.0073</a:t>
              </a:r>
            </a:p>
          </p:txBody>
        </p:sp>
        <p:sp>
          <p:nvSpPr>
            <p:cNvPr id="8" name="矩形 7"/>
            <p:cNvSpPr/>
            <p:nvPr/>
          </p:nvSpPr>
          <p:spPr>
            <a:xfrm>
              <a:off x="6773696" y="5308262"/>
              <a:ext cx="1794602" cy="369332"/>
            </a:xfrm>
            <a:prstGeom prst="rect">
              <a:avLst/>
            </a:prstGeom>
          </p:spPr>
          <p:txBody>
            <a:bodyPr wrap="square">
              <a:spAutoFit/>
            </a:bodyPr>
            <a:lstStyle/>
            <a:p>
              <a:r>
                <a:rPr lang="zh-TW" altLang="en-US" dirty="0" smtClean="0"/>
                <a:t>0.5343 </a:t>
              </a:r>
              <a:r>
                <a:rPr lang="zh-TW" altLang="en-US" dirty="0"/>
                <a:t>→ 0.0003</a:t>
              </a:r>
            </a:p>
          </p:txBody>
        </p:sp>
        <p:sp>
          <p:nvSpPr>
            <p:cNvPr id="9" name="矩形 8"/>
            <p:cNvSpPr/>
            <p:nvPr/>
          </p:nvSpPr>
          <p:spPr>
            <a:xfrm>
              <a:off x="3529455" y="1820466"/>
              <a:ext cx="1784463" cy="369332"/>
            </a:xfrm>
            <a:prstGeom prst="rect">
              <a:avLst/>
            </a:prstGeom>
          </p:spPr>
          <p:txBody>
            <a:bodyPr wrap="none">
              <a:spAutoFit/>
            </a:bodyPr>
            <a:lstStyle/>
            <a:p>
              <a:r>
                <a:rPr lang="zh-TW" altLang="en-US" dirty="0"/>
                <a:t>0.6344 → 0.0880</a:t>
              </a:r>
            </a:p>
          </p:txBody>
        </p:sp>
        <p:sp>
          <p:nvSpPr>
            <p:cNvPr id="10" name="矩形 9"/>
            <p:cNvSpPr/>
            <p:nvPr/>
          </p:nvSpPr>
          <p:spPr>
            <a:xfrm>
              <a:off x="6108421" y="1820466"/>
              <a:ext cx="1837362" cy="369332"/>
            </a:xfrm>
            <a:prstGeom prst="rect">
              <a:avLst/>
            </a:prstGeom>
          </p:spPr>
          <p:txBody>
            <a:bodyPr wrap="none">
              <a:spAutoFit/>
            </a:bodyPr>
            <a:lstStyle/>
            <a:p>
              <a:r>
                <a:rPr lang="zh-TW" altLang="en-US" dirty="0"/>
                <a:t>0.5556 → 0.0009 </a:t>
              </a:r>
            </a:p>
          </p:txBody>
        </p:sp>
        <p:sp>
          <p:nvSpPr>
            <p:cNvPr id="11" name="矩形 10"/>
            <p:cNvSpPr/>
            <p:nvPr/>
          </p:nvSpPr>
          <p:spPr>
            <a:xfrm>
              <a:off x="1061828" y="5273458"/>
              <a:ext cx="1784463" cy="369332"/>
            </a:xfrm>
            <a:prstGeom prst="rect">
              <a:avLst/>
            </a:prstGeom>
          </p:spPr>
          <p:txBody>
            <a:bodyPr wrap="none">
              <a:spAutoFit/>
            </a:bodyPr>
            <a:lstStyle/>
            <a:p>
              <a:r>
                <a:rPr lang="zh-TW" altLang="en-US" dirty="0"/>
                <a:t>0.5868 → 0.0273</a:t>
              </a:r>
            </a:p>
          </p:txBody>
        </p:sp>
        <p:sp>
          <p:nvSpPr>
            <p:cNvPr id="12" name="矩形 11"/>
            <p:cNvSpPr/>
            <p:nvPr/>
          </p:nvSpPr>
          <p:spPr>
            <a:xfrm>
              <a:off x="3825588" y="5308262"/>
              <a:ext cx="1784463" cy="369332"/>
            </a:xfrm>
            <a:prstGeom prst="rect">
              <a:avLst/>
            </a:prstGeom>
          </p:spPr>
          <p:txBody>
            <a:bodyPr wrap="none">
              <a:spAutoFit/>
            </a:bodyPr>
            <a:lstStyle/>
            <a:p>
              <a:r>
                <a:rPr lang="zh-TW" altLang="en-US" dirty="0"/>
                <a:t>0.5693 → 0.0050</a:t>
              </a:r>
            </a:p>
          </p:txBody>
        </p:sp>
      </p:grpSp>
    </p:spTree>
    <p:extLst>
      <p:ext uri="{BB962C8B-B14F-4D97-AF65-F5344CB8AC3E}">
        <p14:creationId xmlns:p14="http://schemas.microsoft.com/office/powerpoint/2010/main" val="28209683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1660" y="3483528"/>
            <a:ext cx="8682340" cy="1754326"/>
          </a:xfrm>
          <a:prstGeom prst="rect">
            <a:avLst/>
          </a:prstGeom>
          <a:noFill/>
        </p:spPr>
        <p:txBody>
          <a:bodyPr wrap="square" rtlCol="0">
            <a:spAutoFit/>
          </a:bodyPr>
          <a:lstStyle/>
          <a:p>
            <a:pPr algn="ctr"/>
            <a:r>
              <a:rPr lang="en-US" altLang="zh-TW" sz="5400" dirty="0" smtClean="0">
                <a:solidFill>
                  <a:srgbClr val="5D5D5D"/>
                </a:solidFill>
                <a:effectLst>
                  <a:outerShdw blurRad="38100" dist="38100" dir="2700000" algn="tl">
                    <a:srgbClr val="000000">
                      <a:alpha val="43137"/>
                    </a:srgbClr>
                  </a:outerShdw>
                </a:effectLst>
              </a:rPr>
              <a:t>Style-Content Separation </a:t>
            </a:r>
          </a:p>
          <a:p>
            <a:pPr algn="ctr"/>
            <a:r>
              <a:rPr lang="en-US" altLang="zh-TW" sz="5400" dirty="0" smtClean="0">
                <a:solidFill>
                  <a:srgbClr val="5D5D5D"/>
                </a:solidFill>
                <a:effectLst>
                  <a:outerShdw blurRad="38100" dist="38100" dir="2700000" algn="tl">
                    <a:srgbClr val="000000">
                      <a:alpha val="43137"/>
                    </a:srgbClr>
                  </a:outerShdw>
                </a:effectLst>
              </a:rPr>
              <a:t>by Anisotropic Part Scales</a:t>
            </a:r>
            <a:endParaRPr lang="zh-TW" altLang="en-US" sz="5400" dirty="0">
              <a:solidFill>
                <a:srgbClr val="5D5D5D"/>
              </a:solidFill>
              <a:effectLst>
                <a:outerShdw blurRad="38100" dist="38100" dir="2700000" algn="tl">
                  <a:srgbClr val="000000">
                    <a:alpha val="43137"/>
                  </a:srgbClr>
                </a:outerShdw>
              </a:effectLst>
            </a:endParaRPr>
          </a:p>
        </p:txBody>
      </p:sp>
      <p:sp>
        <p:nvSpPr>
          <p:cNvPr id="8" name="矩形 7"/>
          <p:cNvSpPr/>
          <p:nvPr/>
        </p:nvSpPr>
        <p:spPr>
          <a:xfrm>
            <a:off x="461661" y="5374378"/>
            <a:ext cx="8682340" cy="338554"/>
          </a:xfrm>
          <a:prstGeom prst="rect">
            <a:avLst/>
          </a:prstGeom>
        </p:spPr>
        <p:txBody>
          <a:bodyPr wrap="square">
            <a:spAutoFit/>
          </a:bodyPr>
          <a:lstStyle/>
          <a:p>
            <a:pPr algn="ctr"/>
            <a:r>
              <a:rPr lang="en-US" altLang="zh-TW" sz="1100" dirty="0" smtClean="0">
                <a:solidFill>
                  <a:schemeClr val="tx1">
                    <a:lumMod val="65000"/>
                    <a:lumOff val="35000"/>
                  </a:schemeClr>
                </a:solidFill>
              </a:rPr>
              <a:t>1,2</a:t>
            </a:r>
            <a:r>
              <a:rPr lang="en-US" altLang="zh-TW" sz="1600" b="1" dirty="0" smtClean="0">
                <a:solidFill>
                  <a:schemeClr val="tx1">
                    <a:lumMod val="65000"/>
                    <a:lumOff val="35000"/>
                  </a:schemeClr>
                </a:solidFill>
              </a:rPr>
              <a:t>Kai </a:t>
            </a:r>
            <a:r>
              <a:rPr lang="en-US" altLang="zh-TW" sz="1600" b="1" dirty="0">
                <a:solidFill>
                  <a:schemeClr val="tx1">
                    <a:lumMod val="65000"/>
                    <a:lumOff val="35000"/>
                  </a:schemeClr>
                </a:solidFill>
              </a:rPr>
              <a:t>Xu  </a:t>
            </a:r>
            <a:r>
              <a:rPr lang="en-US" altLang="zh-TW" sz="1600" dirty="0">
                <a:solidFill>
                  <a:schemeClr val="tx1">
                    <a:lumMod val="65000"/>
                    <a:lumOff val="35000"/>
                  </a:schemeClr>
                </a:solidFill>
              </a:rPr>
              <a:t>|</a:t>
            </a:r>
            <a:r>
              <a:rPr lang="en-US" altLang="zh-TW" sz="1600" b="1" dirty="0">
                <a:solidFill>
                  <a:schemeClr val="tx1">
                    <a:lumMod val="65000"/>
                    <a:lumOff val="35000"/>
                  </a:schemeClr>
                </a:solidFill>
              </a:rPr>
              <a:t>   </a:t>
            </a:r>
            <a:r>
              <a:rPr lang="en-US" altLang="zh-TW" sz="1100" dirty="0">
                <a:solidFill>
                  <a:schemeClr val="tx1">
                    <a:lumMod val="65000"/>
                    <a:lumOff val="35000"/>
                  </a:schemeClr>
                </a:solidFill>
              </a:rPr>
              <a:t>1,2</a:t>
            </a:r>
            <a:r>
              <a:rPr lang="en-US" altLang="zh-TW" sz="1600" b="1" dirty="0" smtClean="0">
                <a:solidFill>
                  <a:schemeClr val="tx1">
                    <a:lumMod val="65000"/>
                    <a:lumOff val="35000"/>
                  </a:schemeClr>
                </a:solidFill>
              </a:rPr>
              <a:t>Honghua </a:t>
            </a:r>
            <a:r>
              <a:rPr lang="en-US" altLang="zh-TW" sz="1600" b="1" dirty="0">
                <a:solidFill>
                  <a:schemeClr val="tx1">
                    <a:lumMod val="65000"/>
                    <a:lumOff val="35000"/>
                  </a:schemeClr>
                </a:solidFill>
              </a:rPr>
              <a:t>Li  </a:t>
            </a:r>
            <a:r>
              <a:rPr lang="en-US" altLang="zh-TW" sz="1600" dirty="0">
                <a:solidFill>
                  <a:schemeClr val="tx1">
                    <a:lumMod val="65000"/>
                    <a:lumOff val="35000"/>
                  </a:schemeClr>
                </a:solidFill>
              </a:rPr>
              <a:t>|</a:t>
            </a:r>
            <a:r>
              <a:rPr lang="en-US" altLang="zh-TW" sz="1600" b="1" dirty="0">
                <a:solidFill>
                  <a:schemeClr val="tx1">
                    <a:lumMod val="65000"/>
                    <a:lumOff val="35000"/>
                  </a:schemeClr>
                </a:solidFill>
              </a:rPr>
              <a:t>  </a:t>
            </a:r>
            <a:r>
              <a:rPr lang="en-US" altLang="zh-TW" sz="1100" dirty="0">
                <a:solidFill>
                  <a:schemeClr val="tx1">
                    <a:lumMod val="65000"/>
                    <a:lumOff val="35000"/>
                  </a:schemeClr>
                </a:solidFill>
              </a:rPr>
              <a:t>1</a:t>
            </a:r>
            <a:r>
              <a:rPr lang="en-US" altLang="zh-TW" sz="1600" b="1" dirty="0" smtClean="0">
                <a:solidFill>
                  <a:schemeClr val="tx1">
                    <a:lumMod val="65000"/>
                    <a:lumOff val="35000"/>
                  </a:schemeClr>
                </a:solidFill>
              </a:rPr>
              <a:t>Hao </a:t>
            </a:r>
            <a:r>
              <a:rPr lang="en-US" altLang="zh-TW" sz="1600" b="1" dirty="0">
                <a:solidFill>
                  <a:schemeClr val="tx1">
                    <a:lumMod val="65000"/>
                    <a:lumOff val="35000"/>
                  </a:schemeClr>
                </a:solidFill>
              </a:rPr>
              <a:t>Zhang  </a:t>
            </a:r>
            <a:r>
              <a:rPr lang="en-US" altLang="zh-TW" sz="1600" dirty="0">
                <a:solidFill>
                  <a:schemeClr val="tx1">
                    <a:lumMod val="65000"/>
                    <a:lumOff val="35000"/>
                  </a:schemeClr>
                </a:solidFill>
              </a:rPr>
              <a:t>|</a:t>
            </a:r>
            <a:r>
              <a:rPr lang="en-US" altLang="zh-TW" sz="1600" b="1" dirty="0">
                <a:solidFill>
                  <a:schemeClr val="tx1">
                    <a:lumMod val="65000"/>
                    <a:lumOff val="35000"/>
                  </a:schemeClr>
                </a:solidFill>
              </a:rPr>
              <a:t>   </a:t>
            </a:r>
            <a:r>
              <a:rPr lang="en-US" altLang="zh-TW" sz="1100" dirty="0">
                <a:solidFill>
                  <a:schemeClr val="tx1">
                    <a:lumMod val="65000"/>
                    <a:lumOff val="35000"/>
                  </a:schemeClr>
                </a:solidFill>
              </a:rPr>
              <a:t>3</a:t>
            </a:r>
            <a:r>
              <a:rPr lang="en-US" altLang="zh-TW" sz="1600" b="1" dirty="0" smtClean="0">
                <a:solidFill>
                  <a:schemeClr val="tx1">
                    <a:lumMod val="65000"/>
                    <a:lumOff val="35000"/>
                  </a:schemeClr>
                </a:solidFill>
              </a:rPr>
              <a:t>Daniel </a:t>
            </a:r>
            <a:r>
              <a:rPr lang="en-US" altLang="zh-TW" sz="1600" b="1" dirty="0">
                <a:solidFill>
                  <a:schemeClr val="tx1">
                    <a:lumMod val="65000"/>
                    <a:lumOff val="35000"/>
                  </a:schemeClr>
                </a:solidFill>
              </a:rPr>
              <a:t>Cohen-Or </a:t>
            </a:r>
            <a:r>
              <a:rPr lang="en-US" altLang="zh-TW" sz="1600" dirty="0">
                <a:solidFill>
                  <a:schemeClr val="tx1">
                    <a:lumMod val="65000"/>
                    <a:lumOff val="35000"/>
                  </a:schemeClr>
                </a:solidFill>
              </a:rPr>
              <a:t>|</a:t>
            </a:r>
            <a:r>
              <a:rPr lang="en-US" altLang="zh-TW" sz="1600" b="1" dirty="0">
                <a:solidFill>
                  <a:schemeClr val="tx1">
                    <a:lumMod val="65000"/>
                    <a:lumOff val="35000"/>
                  </a:schemeClr>
                </a:solidFill>
              </a:rPr>
              <a:t>  </a:t>
            </a:r>
            <a:r>
              <a:rPr lang="en-US" altLang="zh-TW" sz="1100" dirty="0">
                <a:solidFill>
                  <a:schemeClr val="tx1">
                    <a:lumMod val="65000"/>
                    <a:lumOff val="35000"/>
                  </a:schemeClr>
                </a:solidFill>
              </a:rPr>
              <a:t>2</a:t>
            </a:r>
            <a:r>
              <a:rPr lang="en-US" altLang="zh-TW" sz="1600" b="1" dirty="0" smtClean="0">
                <a:solidFill>
                  <a:schemeClr val="tx1">
                    <a:lumMod val="65000"/>
                    <a:lumOff val="35000"/>
                  </a:schemeClr>
                </a:solidFill>
              </a:rPr>
              <a:t>Yueshan </a:t>
            </a:r>
            <a:r>
              <a:rPr lang="en-US" altLang="zh-TW" sz="1600" b="1" dirty="0" err="1">
                <a:solidFill>
                  <a:schemeClr val="tx1">
                    <a:lumMod val="65000"/>
                    <a:lumOff val="35000"/>
                  </a:schemeClr>
                </a:solidFill>
              </a:rPr>
              <a:t>Xiong</a:t>
            </a:r>
            <a:r>
              <a:rPr lang="en-US" altLang="zh-TW" sz="1600" b="1" dirty="0">
                <a:solidFill>
                  <a:schemeClr val="tx1">
                    <a:lumMod val="65000"/>
                    <a:lumOff val="35000"/>
                  </a:schemeClr>
                </a:solidFill>
              </a:rPr>
              <a:t>  </a:t>
            </a:r>
            <a:r>
              <a:rPr lang="en-US" altLang="zh-TW" sz="1600" dirty="0">
                <a:solidFill>
                  <a:schemeClr val="tx1">
                    <a:lumMod val="65000"/>
                    <a:lumOff val="35000"/>
                  </a:schemeClr>
                </a:solidFill>
              </a:rPr>
              <a:t>|</a:t>
            </a:r>
            <a:r>
              <a:rPr lang="en-US" altLang="zh-TW" sz="1600" b="1" dirty="0">
                <a:solidFill>
                  <a:schemeClr val="tx1">
                    <a:lumMod val="65000"/>
                    <a:lumOff val="35000"/>
                  </a:schemeClr>
                </a:solidFill>
              </a:rPr>
              <a:t>   </a:t>
            </a:r>
            <a:r>
              <a:rPr lang="en-US" altLang="zh-TW" sz="1100" dirty="0">
                <a:solidFill>
                  <a:schemeClr val="tx1">
                    <a:lumMod val="65000"/>
                    <a:lumOff val="35000"/>
                  </a:schemeClr>
                </a:solidFill>
              </a:rPr>
              <a:t>2</a:t>
            </a:r>
            <a:r>
              <a:rPr lang="en-US" altLang="zh-TW" sz="1600" b="1" dirty="0" smtClean="0">
                <a:solidFill>
                  <a:schemeClr val="tx1">
                    <a:lumMod val="65000"/>
                    <a:lumOff val="35000"/>
                  </a:schemeClr>
                </a:solidFill>
              </a:rPr>
              <a:t>Zhi-Quan </a:t>
            </a:r>
            <a:r>
              <a:rPr lang="en-US" altLang="zh-TW" sz="1600" b="1" dirty="0">
                <a:solidFill>
                  <a:schemeClr val="tx1">
                    <a:lumMod val="65000"/>
                    <a:lumOff val="35000"/>
                  </a:schemeClr>
                </a:solidFill>
              </a:rPr>
              <a:t>Cheng </a:t>
            </a:r>
            <a:endParaRPr lang="zh-TW" altLang="en-US" sz="1600" b="1" dirty="0">
              <a:solidFill>
                <a:schemeClr val="tx1">
                  <a:lumMod val="65000"/>
                  <a:lumOff val="35000"/>
                </a:schemeClr>
              </a:solidFill>
            </a:endParaRPr>
          </a:p>
        </p:txBody>
      </p:sp>
      <p:sp>
        <p:nvSpPr>
          <p:cNvPr id="9" name="矩形 8"/>
          <p:cNvSpPr/>
          <p:nvPr/>
        </p:nvSpPr>
        <p:spPr>
          <a:xfrm>
            <a:off x="461660" y="5682155"/>
            <a:ext cx="8682339" cy="738664"/>
          </a:xfrm>
          <a:prstGeom prst="rect">
            <a:avLst/>
          </a:prstGeom>
        </p:spPr>
        <p:txBody>
          <a:bodyPr wrap="square">
            <a:spAutoFit/>
          </a:bodyPr>
          <a:lstStyle/>
          <a:p>
            <a:pPr algn="ctr"/>
            <a:r>
              <a:rPr lang="en-US" altLang="zh-TW" sz="1400" dirty="0" smtClean="0">
                <a:solidFill>
                  <a:schemeClr val="tx1">
                    <a:lumMod val="65000"/>
                    <a:lumOff val="35000"/>
                  </a:schemeClr>
                </a:solidFill>
              </a:rPr>
              <a:t>1</a:t>
            </a:r>
            <a:r>
              <a:rPr lang="en-US" altLang="zh-TW" sz="1400" dirty="0">
                <a:solidFill>
                  <a:schemeClr val="tx1">
                    <a:lumMod val="65000"/>
                    <a:lumOff val="35000"/>
                  </a:schemeClr>
                </a:solidFill>
              </a:rPr>
              <a:t>. Simon Fraser University</a:t>
            </a:r>
          </a:p>
          <a:p>
            <a:pPr algn="ctr"/>
            <a:r>
              <a:rPr lang="en-US" altLang="zh-TW" sz="1400" dirty="0">
                <a:solidFill>
                  <a:schemeClr val="tx1">
                    <a:lumMod val="65000"/>
                    <a:lumOff val="35000"/>
                  </a:schemeClr>
                </a:solidFill>
              </a:rPr>
              <a:t>2. National University of Defense Technology </a:t>
            </a:r>
          </a:p>
          <a:p>
            <a:pPr algn="ctr"/>
            <a:r>
              <a:rPr lang="en-US" altLang="zh-TW" sz="1400" dirty="0" smtClean="0">
                <a:solidFill>
                  <a:schemeClr val="tx1">
                    <a:lumMod val="65000"/>
                    <a:lumOff val="35000"/>
                  </a:schemeClr>
                </a:solidFill>
              </a:rPr>
              <a:t>3</a:t>
            </a:r>
            <a:r>
              <a:rPr lang="en-US" altLang="zh-TW" sz="1400" dirty="0">
                <a:solidFill>
                  <a:schemeClr val="tx1">
                    <a:lumMod val="65000"/>
                    <a:lumOff val="35000"/>
                  </a:schemeClr>
                </a:solidFill>
              </a:rPr>
              <a:t>. Tel-Aviv University</a:t>
            </a:r>
          </a:p>
        </p:txBody>
      </p:sp>
      <p:sp>
        <p:nvSpPr>
          <p:cNvPr id="2" name="日期版面配置區 1"/>
          <p:cNvSpPr>
            <a:spLocks noGrp="1"/>
          </p:cNvSpPr>
          <p:nvPr>
            <p:ph type="dt" sz="half" idx="10"/>
          </p:nvPr>
        </p:nvSpPr>
        <p:spPr>
          <a:xfrm>
            <a:off x="461660" y="6356351"/>
            <a:ext cx="8682340" cy="365125"/>
          </a:xfrm>
        </p:spPr>
        <p:txBody>
          <a:bodyPr/>
          <a:lstStyle/>
          <a:p>
            <a:pPr algn="ctr"/>
            <a:fld id="{39A33916-D952-4053-8282-FAB91200F978}" type="datetime1">
              <a:rPr lang="zh-TW" altLang="en-US" smtClean="0">
                <a:solidFill>
                  <a:schemeClr val="bg2">
                    <a:lumMod val="75000"/>
                  </a:schemeClr>
                </a:solidFill>
              </a:rPr>
              <a:pPr algn="ctr"/>
              <a:t>3/2/2015</a:t>
            </a:fld>
            <a:endParaRPr lang="zh-TW" altLang="en-US" dirty="0">
              <a:solidFill>
                <a:schemeClr val="bg2">
                  <a:lumMod val="75000"/>
                </a:schemeClr>
              </a:solidFill>
            </a:endParaRPr>
          </a:p>
        </p:txBody>
      </p:sp>
      <p:sp>
        <p:nvSpPr>
          <p:cNvPr id="10" name="文字方塊 9"/>
          <p:cNvSpPr txBox="1"/>
          <p:nvPr/>
        </p:nvSpPr>
        <p:spPr>
          <a:xfrm rot="5400000">
            <a:off x="-3198173" y="3198166"/>
            <a:ext cx="6858002" cy="461665"/>
          </a:xfrm>
          <a:prstGeom prst="rect">
            <a:avLst/>
          </a:prstGeom>
          <a:solidFill>
            <a:schemeClr val="bg2">
              <a:lumMod val="25000"/>
            </a:schemeClr>
          </a:solidFill>
        </p:spPr>
        <p:txBody>
          <a:bodyPr wrap="square" rtlCol="0">
            <a:spAutoFit/>
          </a:bodyPr>
          <a:lstStyle/>
          <a:p>
            <a:pPr algn="ctr"/>
            <a:r>
              <a:rPr lang="en-US" altLang="zh-TW" sz="2400">
                <a:solidFill>
                  <a:schemeClr val="accent6">
                    <a:lumMod val="20000"/>
                    <a:lumOff val="80000"/>
                  </a:schemeClr>
                </a:solidFill>
              </a:rPr>
              <a:t>SIGGRAPH </a:t>
            </a:r>
            <a:r>
              <a:rPr lang="en-US" altLang="zh-TW" sz="2400">
                <a:solidFill>
                  <a:schemeClr val="accent6">
                    <a:lumMod val="20000"/>
                    <a:lumOff val="80000"/>
                  </a:schemeClr>
                </a:solidFill>
              </a:rPr>
              <a:t>Asia </a:t>
            </a:r>
            <a:r>
              <a:rPr lang="en-US" altLang="zh-TW" sz="2400" smtClean="0">
                <a:solidFill>
                  <a:schemeClr val="accent6">
                    <a:lumMod val="20000"/>
                    <a:lumOff val="80000"/>
                  </a:schemeClr>
                </a:solidFill>
              </a:rPr>
              <a:t>2010</a:t>
            </a:r>
            <a:endParaRPr lang="zh-TW" altLang="en-US" sz="2400" dirty="0">
              <a:solidFill>
                <a:schemeClr val="accent6">
                  <a:lumMod val="20000"/>
                  <a:lumOff val="80000"/>
                </a:schemeClr>
              </a:solidFill>
            </a:endParaRPr>
          </a:p>
        </p:txBody>
      </p:sp>
      <p:pic>
        <p:nvPicPr>
          <p:cNvPr id="3" name="圖片 2"/>
          <p:cNvPicPr>
            <a:picLocks noChangeAspect="1"/>
          </p:cNvPicPr>
          <p:nvPr/>
        </p:nvPicPr>
        <p:blipFill>
          <a:blip r:embed="rId3"/>
          <a:stretch>
            <a:fillRect/>
          </a:stretch>
        </p:blipFill>
        <p:spPr>
          <a:xfrm>
            <a:off x="2240604" y="824466"/>
            <a:ext cx="5124450" cy="2590800"/>
          </a:xfrm>
          <a:prstGeom prst="rect">
            <a:avLst/>
          </a:prstGeom>
        </p:spPr>
      </p:pic>
    </p:spTree>
    <p:extLst>
      <p:ext uri="{BB962C8B-B14F-4D97-AF65-F5344CB8AC3E}">
        <p14:creationId xmlns:p14="http://schemas.microsoft.com/office/powerpoint/2010/main" val="417389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Introduction</a:t>
            </a:r>
            <a:endParaRPr lang="zh-TW" altLang="en-US" dirty="0"/>
          </a:p>
        </p:txBody>
      </p:sp>
      <p:sp>
        <p:nvSpPr>
          <p:cNvPr id="5" name="內容版面配置區 4"/>
          <p:cNvSpPr>
            <a:spLocks noGrp="1"/>
          </p:cNvSpPr>
          <p:nvPr>
            <p:ph idx="1"/>
          </p:nvPr>
        </p:nvSpPr>
        <p:spPr/>
        <p:txBody>
          <a:bodyPr/>
          <a:lstStyle/>
          <a:p>
            <a:r>
              <a:rPr lang="en-US" altLang="zh-TW" dirty="0" smtClean="0"/>
              <a:t>The main goal of computer graphics is to provide effective means for artists and non-experts to easily create useful digital 3D models.</a:t>
            </a:r>
          </a:p>
          <a:p>
            <a:r>
              <a:rPr lang="en-US" altLang="zh-TW" dirty="0" smtClean="0"/>
              <a:t>This paper develop a method of style-content separation for co-analysis of a set of 3D models.</a:t>
            </a:r>
            <a:endParaRPr lang="zh-TW" altLang="en-US" dirty="0"/>
          </a:p>
        </p:txBody>
      </p:sp>
      <p:sp>
        <p:nvSpPr>
          <p:cNvPr id="2" name="日期版面配置區 1"/>
          <p:cNvSpPr>
            <a:spLocks noGrp="1"/>
          </p:cNvSpPr>
          <p:nvPr>
            <p:ph type="dt" sz="half" idx="10"/>
          </p:nvPr>
        </p:nvSpPr>
        <p:spPr/>
        <p:txBody>
          <a:bodyPr/>
          <a:lstStyle/>
          <a:p>
            <a:fld id="{3F9B1EBA-E662-4683-A370-131AF140E2ED}" type="datetime1">
              <a:rPr lang="zh-TW" altLang="en-US" smtClean="0"/>
              <a:t>3/2/2015</a:t>
            </a:fld>
            <a:endParaRPr lang="zh-TW" altLang="en-US"/>
          </a:p>
        </p:txBody>
      </p:sp>
      <p:sp>
        <p:nvSpPr>
          <p:cNvPr id="3" name="投影片編號版面配置區 2"/>
          <p:cNvSpPr>
            <a:spLocks noGrp="1"/>
          </p:cNvSpPr>
          <p:nvPr>
            <p:ph type="sldNum" sz="quarter" idx="12"/>
          </p:nvPr>
        </p:nvSpPr>
        <p:spPr/>
        <p:txBody>
          <a:bodyPr/>
          <a:lstStyle/>
          <a:p>
            <a:fld id="{702ABA24-C1EF-46E5-BBB4-536A2978F6F9}" type="slidenum">
              <a:rPr lang="zh-TW" altLang="en-US" smtClean="0"/>
              <a:t>29</a:t>
            </a:fld>
            <a:endParaRPr lang="zh-TW" altLang="en-US"/>
          </a:p>
        </p:txBody>
      </p:sp>
      <p:pic>
        <p:nvPicPr>
          <p:cNvPr id="8" name="圖片 7"/>
          <p:cNvPicPr>
            <a:picLocks noChangeAspect="1"/>
          </p:cNvPicPr>
          <p:nvPr/>
        </p:nvPicPr>
        <p:blipFill>
          <a:blip r:embed="rId3"/>
          <a:stretch>
            <a:fillRect/>
          </a:stretch>
        </p:blipFill>
        <p:spPr>
          <a:xfrm>
            <a:off x="2172198" y="4546909"/>
            <a:ext cx="4799603" cy="1630054"/>
          </a:xfrm>
          <a:prstGeom prst="rect">
            <a:avLst/>
          </a:prstGeom>
        </p:spPr>
      </p:pic>
      <p:sp>
        <p:nvSpPr>
          <p:cNvPr id="9" name="矩形 8"/>
          <p:cNvSpPr/>
          <p:nvPr/>
        </p:nvSpPr>
        <p:spPr>
          <a:xfrm>
            <a:off x="1048986" y="2865044"/>
            <a:ext cx="7249886" cy="1477328"/>
          </a:xfrm>
          <a:prstGeom prst="rect">
            <a:avLst/>
          </a:prstGeom>
        </p:spPr>
        <p:txBody>
          <a:bodyPr wrap="square">
            <a:spAutoFit/>
          </a:bodyPr>
          <a:lstStyle/>
          <a:p>
            <a:pPr marL="285750" indent="-285750">
              <a:buFont typeface="Arial" panose="020B0604020202020204" pitchFamily="34" charset="0"/>
              <a:buChar char="•"/>
            </a:pPr>
            <a:r>
              <a:rPr lang="en-US" altLang="zh-TW" dirty="0" smtClean="0"/>
              <a:t>the chair’s functional parts reflected </a:t>
            </a:r>
            <a:r>
              <a:rPr lang="en-US" altLang="zh-TW" dirty="0"/>
              <a:t>geometric “content</a:t>
            </a:r>
            <a:r>
              <a:rPr lang="en-US" altLang="zh-TW" dirty="0" smtClean="0"/>
              <a:t>” </a:t>
            </a:r>
            <a:r>
              <a:rPr lang="en-US" altLang="zh-TW" dirty="0"/>
              <a:t>such as swivel office chairs, armchairs, folding </a:t>
            </a:r>
            <a:r>
              <a:rPr lang="en-US" altLang="zh-TW" dirty="0" smtClean="0"/>
              <a:t>chairs...</a:t>
            </a:r>
          </a:p>
          <a:p>
            <a:pPr marL="285750" indent="-285750">
              <a:buFont typeface="Arial" panose="020B0604020202020204" pitchFamily="34" charset="0"/>
              <a:buChar char="•"/>
            </a:pPr>
            <a:endParaRPr lang="en-US" altLang="zh-TW" dirty="0" smtClean="0"/>
          </a:p>
          <a:p>
            <a:pPr marL="285750" indent="-285750">
              <a:buFont typeface="Arial" panose="020B0604020202020204" pitchFamily="34" charset="0"/>
              <a:buChar char="•"/>
            </a:pPr>
            <a:r>
              <a:rPr lang="en-US" altLang="zh-TW" dirty="0"/>
              <a:t>a</a:t>
            </a:r>
            <a:r>
              <a:rPr lang="en-US" altLang="zh-TW" dirty="0" smtClean="0"/>
              <a:t>nd classify </a:t>
            </a:r>
            <a:r>
              <a:rPr lang="en-US" altLang="zh-TW" dirty="0"/>
              <a:t>the whole set into clusters based on some notion of “style</a:t>
            </a:r>
            <a:r>
              <a:rPr lang="en-US" altLang="zh-TW" dirty="0" smtClean="0"/>
              <a:t>”,</a:t>
            </a:r>
            <a:r>
              <a:rPr lang="en-US" altLang="zh-TW" dirty="0"/>
              <a:t> e.g., high vs. low </a:t>
            </a:r>
            <a:r>
              <a:rPr lang="en-US" altLang="zh-TW" dirty="0" smtClean="0"/>
              <a:t>back.</a:t>
            </a:r>
            <a:endParaRPr lang="zh-TW" altLang="en-US" dirty="0"/>
          </a:p>
        </p:txBody>
      </p:sp>
    </p:spTree>
    <p:extLst>
      <p:ext uri="{BB962C8B-B14F-4D97-AF65-F5344CB8AC3E}">
        <p14:creationId xmlns:p14="http://schemas.microsoft.com/office/powerpoint/2010/main" val="3549929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a:t>
            </a:r>
            <a:endParaRPr lang="zh-TW" altLang="en-US" dirty="0"/>
          </a:p>
        </p:txBody>
      </p:sp>
      <p:sp>
        <p:nvSpPr>
          <p:cNvPr id="3" name="內容版面配置區 2"/>
          <p:cNvSpPr>
            <a:spLocks noGrp="1"/>
          </p:cNvSpPr>
          <p:nvPr>
            <p:ph idx="1"/>
          </p:nvPr>
        </p:nvSpPr>
        <p:spPr/>
        <p:txBody>
          <a:bodyPr/>
          <a:lstStyle/>
          <a:p>
            <a:pPr>
              <a:lnSpc>
                <a:spcPct val="150000"/>
              </a:lnSpc>
            </a:pPr>
            <a:r>
              <a:rPr lang="en-US" altLang="zh-TW" dirty="0" smtClean="0"/>
              <a:t>A</a:t>
            </a:r>
            <a:r>
              <a:rPr lang="zh-TW" altLang="en-US" dirty="0" smtClean="0"/>
              <a:t> </a:t>
            </a:r>
            <a:r>
              <a:rPr lang="en-US" altLang="zh-TW" i="1" dirty="0" err="1" smtClean="0"/>
              <a:t>LightField</a:t>
            </a:r>
            <a:r>
              <a:rPr lang="en-US" altLang="zh-TW" i="1" dirty="0" smtClean="0"/>
              <a:t> Descriptor </a:t>
            </a:r>
            <a:r>
              <a:rPr lang="en-US" altLang="zh-TW" dirty="0" smtClean="0"/>
              <a:t>for 3D models</a:t>
            </a:r>
          </a:p>
          <a:p>
            <a:pPr lvl="1"/>
            <a:r>
              <a:rPr lang="en-US" altLang="zh-TW" dirty="0" smtClean="0"/>
              <a:t>Translation </a:t>
            </a:r>
            <a:r>
              <a:rPr lang="en-US" altLang="zh-TW" dirty="0"/>
              <a:t>and scaling are preprocessing to ensure that 3D model is entirely contained in rendered images</a:t>
            </a:r>
            <a:r>
              <a:rPr lang="en-US" altLang="zh-TW" dirty="0" smtClean="0"/>
              <a:t>.</a:t>
            </a:r>
          </a:p>
          <a:p>
            <a:pPr lvl="1"/>
            <a:r>
              <a:rPr lang="en-US" altLang="zh-TW" dirty="0"/>
              <a:t>To reduce the retrieval time and size of feature, the light field cameras can be put on 20 vertices of a regular dodecahedron.</a:t>
            </a:r>
          </a:p>
          <a:p>
            <a:pPr marL="457200" lvl="1" indent="0">
              <a:buNone/>
            </a:pPr>
            <a:r>
              <a:rPr lang="en-US" altLang="zh-TW" dirty="0" smtClean="0"/>
              <a:t> </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3</a:t>
            </a:fld>
            <a:endParaRPr lang="zh-TW" altLang="en-US"/>
          </a:p>
        </p:txBody>
      </p:sp>
      <p:pic>
        <p:nvPicPr>
          <p:cNvPr id="6" name="圖片 5"/>
          <p:cNvPicPr>
            <a:picLocks noChangeAspect="1"/>
          </p:cNvPicPr>
          <p:nvPr/>
        </p:nvPicPr>
        <p:blipFill>
          <a:blip r:embed="rId3"/>
          <a:stretch>
            <a:fillRect/>
          </a:stretch>
        </p:blipFill>
        <p:spPr>
          <a:xfrm>
            <a:off x="628651" y="3080260"/>
            <a:ext cx="7886700" cy="3777739"/>
          </a:xfrm>
          <a:prstGeom prst="rect">
            <a:avLst/>
          </a:prstGeom>
        </p:spPr>
      </p:pic>
    </p:spTree>
    <p:extLst>
      <p:ext uri="{BB962C8B-B14F-4D97-AF65-F5344CB8AC3E}">
        <p14:creationId xmlns:p14="http://schemas.microsoft.com/office/powerpoint/2010/main" val="1208917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Overview</a:t>
            </a:r>
            <a:endParaRPr lang="zh-TW" altLang="en-US" dirty="0"/>
          </a:p>
        </p:txBody>
      </p:sp>
      <p:sp>
        <p:nvSpPr>
          <p:cNvPr id="2" name="日期版面配置區 1"/>
          <p:cNvSpPr>
            <a:spLocks noGrp="1"/>
          </p:cNvSpPr>
          <p:nvPr>
            <p:ph type="dt" sz="half" idx="10"/>
          </p:nvPr>
        </p:nvSpPr>
        <p:spPr/>
        <p:txBody>
          <a:bodyPr/>
          <a:lstStyle/>
          <a:p>
            <a:fld id="{3F9B1EBA-E662-4683-A370-131AF140E2ED}" type="datetime1">
              <a:rPr lang="zh-TW" altLang="en-US" smtClean="0"/>
              <a:t>3/2/2015</a:t>
            </a:fld>
            <a:endParaRPr lang="zh-TW" altLang="en-US"/>
          </a:p>
        </p:txBody>
      </p:sp>
      <p:sp>
        <p:nvSpPr>
          <p:cNvPr id="3" name="投影片編號版面配置區 2"/>
          <p:cNvSpPr>
            <a:spLocks noGrp="1"/>
          </p:cNvSpPr>
          <p:nvPr>
            <p:ph type="sldNum" sz="quarter" idx="12"/>
          </p:nvPr>
        </p:nvSpPr>
        <p:spPr/>
        <p:txBody>
          <a:bodyPr/>
          <a:lstStyle/>
          <a:p>
            <a:fld id="{702ABA24-C1EF-46E5-BBB4-536A2978F6F9}" type="slidenum">
              <a:rPr lang="zh-TW" altLang="en-US" smtClean="0"/>
              <a:t>30</a:t>
            </a:fld>
            <a:endParaRPr lang="zh-TW" altLang="en-US"/>
          </a:p>
        </p:txBody>
      </p:sp>
      <p:pic>
        <p:nvPicPr>
          <p:cNvPr id="6" name="圖片 5"/>
          <p:cNvPicPr>
            <a:picLocks noChangeAspect="1"/>
          </p:cNvPicPr>
          <p:nvPr/>
        </p:nvPicPr>
        <p:blipFill>
          <a:blip r:embed="rId3"/>
          <a:stretch>
            <a:fillRect/>
          </a:stretch>
        </p:blipFill>
        <p:spPr>
          <a:xfrm>
            <a:off x="0" y="2656147"/>
            <a:ext cx="9144000" cy="2155306"/>
          </a:xfrm>
          <a:prstGeom prst="rect">
            <a:avLst/>
          </a:prstGeom>
        </p:spPr>
      </p:pic>
      <p:sp>
        <p:nvSpPr>
          <p:cNvPr id="7" name="內容版面配置區 4"/>
          <p:cNvSpPr>
            <a:spLocks noGrp="1"/>
          </p:cNvSpPr>
          <p:nvPr>
            <p:ph idx="1"/>
          </p:nvPr>
        </p:nvSpPr>
        <p:spPr>
          <a:xfrm>
            <a:off x="628650" y="1311442"/>
            <a:ext cx="7886700" cy="4865521"/>
          </a:xfrm>
        </p:spPr>
        <p:txBody>
          <a:bodyPr/>
          <a:lstStyle/>
          <a:p>
            <a:r>
              <a:rPr lang="en-US" altLang="zh-TW" dirty="0" smtClean="0"/>
              <a:t>Style-content separation algorithm</a:t>
            </a:r>
            <a:endParaRPr lang="zh-TW" altLang="en-US" dirty="0"/>
          </a:p>
        </p:txBody>
      </p:sp>
    </p:spTree>
    <p:extLst>
      <p:ext uri="{BB962C8B-B14F-4D97-AF65-F5344CB8AC3E}">
        <p14:creationId xmlns:p14="http://schemas.microsoft.com/office/powerpoint/2010/main" val="4123974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31</a:t>
            </a:fld>
            <a:endParaRPr lang="zh-TW" altLang="en-US"/>
          </a:p>
        </p:txBody>
      </p:sp>
      <p:pic>
        <p:nvPicPr>
          <p:cNvPr id="6" name="圖片 5"/>
          <p:cNvPicPr>
            <a:picLocks noChangeAspect="1"/>
          </p:cNvPicPr>
          <p:nvPr/>
        </p:nvPicPr>
        <p:blipFill>
          <a:blip r:embed="rId3"/>
          <a:stretch>
            <a:fillRect/>
          </a:stretch>
        </p:blipFill>
        <p:spPr>
          <a:xfrm>
            <a:off x="318460" y="1992864"/>
            <a:ext cx="8507079" cy="3477528"/>
          </a:xfrm>
          <a:prstGeom prst="rect">
            <a:avLst/>
          </a:prstGeom>
        </p:spPr>
      </p:pic>
    </p:spTree>
    <p:extLst>
      <p:ext uri="{BB962C8B-B14F-4D97-AF65-F5344CB8AC3E}">
        <p14:creationId xmlns:p14="http://schemas.microsoft.com/office/powerpoint/2010/main" val="705949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32</a:t>
            </a:fld>
            <a:endParaRPr lang="zh-TW" altLang="en-US"/>
          </a:p>
        </p:txBody>
      </p:sp>
      <p:pic>
        <p:nvPicPr>
          <p:cNvPr id="7" name="圖片 6"/>
          <p:cNvPicPr>
            <a:picLocks noChangeAspect="1"/>
          </p:cNvPicPr>
          <p:nvPr/>
        </p:nvPicPr>
        <p:blipFill>
          <a:blip r:embed="rId3"/>
          <a:stretch>
            <a:fillRect/>
          </a:stretch>
        </p:blipFill>
        <p:spPr>
          <a:xfrm>
            <a:off x="318460" y="1992864"/>
            <a:ext cx="8515350" cy="3477528"/>
          </a:xfrm>
          <a:prstGeom prst="rect">
            <a:avLst/>
          </a:prstGeom>
        </p:spPr>
      </p:pic>
    </p:spTree>
    <p:extLst>
      <p:ext uri="{BB962C8B-B14F-4D97-AF65-F5344CB8AC3E}">
        <p14:creationId xmlns:p14="http://schemas.microsoft.com/office/powerpoint/2010/main" val="2073691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Method</a:t>
            </a:r>
            <a:endParaRPr lang="zh-TW" altLang="en-US" dirty="0"/>
          </a:p>
        </p:txBody>
      </p:sp>
      <p:sp>
        <p:nvSpPr>
          <p:cNvPr id="3" name="內容版面配置區 2"/>
          <p:cNvSpPr>
            <a:spLocks noGrp="1"/>
          </p:cNvSpPr>
          <p:nvPr>
            <p:ph idx="1"/>
          </p:nvPr>
        </p:nvSpPr>
        <p:spPr/>
        <p:txBody>
          <a:bodyPr/>
          <a:lstStyle/>
          <a:p>
            <a:pPr>
              <a:lnSpc>
                <a:spcPct val="150000"/>
              </a:lnSpc>
            </a:pPr>
            <a:r>
              <a:rPr lang="en-US" altLang="zh-TW" dirty="0" smtClean="0"/>
              <a:t>To be robust against rotations among 3D models, a set of </a:t>
            </a:r>
            <a:r>
              <a:rPr lang="en-US" altLang="zh-TW" dirty="0" err="1" smtClean="0"/>
              <a:t>LightField</a:t>
            </a:r>
            <a:r>
              <a:rPr lang="en-US" altLang="zh-TW" dirty="0" smtClean="0"/>
              <a:t> Descriptors is applied to each 3D model.</a:t>
            </a:r>
          </a:p>
          <a:p>
            <a:pPr>
              <a:lnSpc>
                <a:spcPct val="150000"/>
              </a:lnSpc>
            </a:pPr>
            <a:r>
              <a:rPr lang="en-US" altLang="zh-TW" dirty="0" smtClean="0"/>
              <a:t> </a:t>
            </a:r>
            <a:r>
              <a:rPr lang="en-US" altLang="zh-TW" sz="2000" dirty="0" smtClean="0">
                <a:solidFill>
                  <a:srgbClr val="FF0000"/>
                </a:solidFill>
              </a:rPr>
              <a:t>(</a:t>
            </a:r>
            <a:r>
              <a:rPr lang="en-US" altLang="zh-TW" sz="2000" i="1" dirty="0">
                <a:solidFill>
                  <a:srgbClr val="FF0000"/>
                </a:solidFill>
              </a:rPr>
              <a:t>N </a:t>
            </a:r>
            <a:r>
              <a:rPr lang="en-US" altLang="zh-TW" sz="2000" i="1" dirty="0" smtClean="0">
                <a:solidFill>
                  <a:srgbClr val="FF0000"/>
                </a:solidFill>
              </a:rPr>
              <a:t>* </a:t>
            </a:r>
            <a:r>
              <a:rPr lang="en-US" altLang="zh-TW" sz="2000" dirty="0" smtClean="0">
                <a:solidFill>
                  <a:srgbClr val="FF0000"/>
                </a:solidFill>
              </a:rPr>
              <a:t>(</a:t>
            </a:r>
            <a:r>
              <a:rPr lang="en-US" altLang="zh-TW" sz="2000" i="1" dirty="0">
                <a:solidFill>
                  <a:srgbClr val="FF0000"/>
                </a:solidFill>
              </a:rPr>
              <a:t>N </a:t>
            </a:r>
            <a:r>
              <a:rPr lang="en-US" altLang="zh-TW" sz="2000" i="1" dirty="0" smtClean="0">
                <a:solidFill>
                  <a:srgbClr val="FF0000"/>
                </a:solidFill>
              </a:rPr>
              <a:t> - </a:t>
            </a:r>
            <a:r>
              <a:rPr lang="en-US" altLang="zh-TW" sz="2000" dirty="0" smtClean="0">
                <a:solidFill>
                  <a:srgbClr val="FF0000"/>
                </a:solidFill>
              </a:rPr>
              <a:t>1) + 1) * 20 * 3  </a:t>
            </a:r>
            <a:r>
              <a:rPr lang="en-US" altLang="zh-TW" dirty="0"/>
              <a:t>different rotations between </a:t>
            </a:r>
            <a:r>
              <a:rPr lang="en-US" altLang="zh-TW" dirty="0" smtClean="0"/>
              <a:t>the two </a:t>
            </a:r>
            <a:r>
              <a:rPr lang="en-US" altLang="zh-TW" dirty="0"/>
              <a:t>models</a:t>
            </a:r>
            <a:r>
              <a:rPr lang="en-US" altLang="zh-TW" dirty="0" smtClean="0"/>
              <a:t>.</a:t>
            </a:r>
          </a:p>
          <a:p>
            <a:pPr>
              <a:lnSpc>
                <a:spcPct val="150000"/>
              </a:lnSpc>
            </a:pPr>
            <a:r>
              <a:rPr lang="en-US" altLang="zh-TW" dirty="0" smtClean="0"/>
              <a:t>If </a:t>
            </a:r>
            <a:r>
              <a:rPr lang="en-US" altLang="zh-TW" dirty="0"/>
              <a:t>set </a:t>
            </a:r>
            <a:r>
              <a:rPr lang="en-US" altLang="zh-TW" i="1" dirty="0"/>
              <a:t>N </a:t>
            </a:r>
            <a:r>
              <a:rPr lang="en-US" altLang="zh-TW" dirty="0"/>
              <a:t>= 10, </a:t>
            </a:r>
            <a:r>
              <a:rPr lang="en-US" altLang="zh-TW" dirty="0" smtClean="0"/>
              <a:t>the average maximum error of rotation angle between two 3D models in longitude and latitude is</a:t>
            </a:r>
            <a:r>
              <a:rPr lang="en-US" altLang="zh-TW" dirty="0"/>
              <a:t>:</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4</a:t>
            </a:fld>
            <a:endParaRPr lang="zh-TW" altLang="en-US"/>
          </a:p>
        </p:txBody>
      </p:sp>
      <p:pic>
        <p:nvPicPr>
          <p:cNvPr id="6" name="圖片 5"/>
          <p:cNvPicPr>
            <a:picLocks noChangeAspect="1"/>
          </p:cNvPicPr>
          <p:nvPr/>
        </p:nvPicPr>
        <p:blipFill>
          <a:blip r:embed="rId3"/>
          <a:stretch>
            <a:fillRect/>
          </a:stretch>
        </p:blipFill>
        <p:spPr>
          <a:xfrm>
            <a:off x="5776309" y="3496927"/>
            <a:ext cx="2739041" cy="494549"/>
          </a:xfrm>
          <a:prstGeom prst="rect">
            <a:avLst/>
          </a:prstGeom>
        </p:spPr>
      </p:pic>
    </p:spTree>
    <p:extLst>
      <p:ext uri="{BB962C8B-B14F-4D97-AF65-F5344CB8AC3E}">
        <p14:creationId xmlns:p14="http://schemas.microsoft.com/office/powerpoint/2010/main" val="1521026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Performance Evaluation</a:t>
            </a:r>
            <a:endParaRPr lang="zh-TW" altLang="en-US" dirty="0"/>
          </a:p>
        </p:txBody>
      </p:sp>
      <p:sp>
        <p:nvSpPr>
          <p:cNvPr id="3" name="內容版面配置區 2"/>
          <p:cNvSpPr>
            <a:spLocks noGrp="1"/>
          </p:cNvSpPr>
          <p:nvPr>
            <p:ph idx="1"/>
          </p:nvPr>
        </p:nvSpPr>
        <p:spPr/>
        <p:txBody>
          <a:bodyPr/>
          <a:lstStyle/>
          <a:p>
            <a:pPr>
              <a:lnSpc>
                <a:spcPct val="150000"/>
              </a:lnSpc>
              <a:buFont typeface="Wingdings" panose="05000000000000000000" pitchFamily="2" charset="2"/>
              <a:buChar char="n"/>
            </a:pPr>
            <a:r>
              <a:rPr lang="en-US" altLang="zh-TW" dirty="0" smtClean="0"/>
              <a:t>The test dataset with 1833 3D models from  3DCafe. </a:t>
            </a:r>
          </a:p>
          <a:p>
            <a:pPr lvl="1">
              <a:lnSpc>
                <a:spcPct val="100000"/>
              </a:lnSpc>
              <a:buFont typeface="Wingdings" panose="05000000000000000000" pitchFamily="2" charset="2"/>
              <a:buChar char="p"/>
            </a:pPr>
            <a:r>
              <a:rPr lang="en-US" altLang="zh-TW" dirty="0" smtClean="0"/>
              <a:t>They clustered into 47 classes including 549 3D models mainly for vehicle and household items, and all the other 1284 </a:t>
            </a:r>
            <a:r>
              <a:rPr lang="en-US" altLang="zh-TW" dirty="0"/>
              <a:t>m</a:t>
            </a:r>
            <a:r>
              <a:rPr lang="en-US" altLang="zh-TW" dirty="0" smtClean="0"/>
              <a:t>odels are classified as “miscellaneous”.</a:t>
            </a:r>
          </a:p>
          <a:p>
            <a:pPr>
              <a:lnSpc>
                <a:spcPct val="150000"/>
              </a:lnSpc>
              <a:buFont typeface="Wingdings" panose="05000000000000000000" pitchFamily="2" charset="2"/>
              <a:buChar char="n"/>
            </a:pPr>
            <a:r>
              <a:rPr lang="en-US" altLang="zh-TW" dirty="0" smtClean="0"/>
              <a:t>Performance comparison</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5</a:t>
            </a:fld>
            <a:endParaRPr lang="zh-TW" altLang="en-US"/>
          </a:p>
        </p:txBody>
      </p:sp>
      <p:pic>
        <p:nvPicPr>
          <p:cNvPr id="6" name="圖片 5"/>
          <p:cNvPicPr>
            <a:picLocks noChangeAspect="1"/>
          </p:cNvPicPr>
          <p:nvPr/>
        </p:nvPicPr>
        <p:blipFill>
          <a:blip r:embed="rId3"/>
          <a:stretch>
            <a:fillRect/>
          </a:stretch>
        </p:blipFill>
        <p:spPr>
          <a:xfrm>
            <a:off x="2482842" y="3505200"/>
            <a:ext cx="4178316" cy="3033713"/>
          </a:xfrm>
          <a:prstGeom prst="rect">
            <a:avLst/>
          </a:prstGeom>
        </p:spPr>
      </p:pic>
    </p:spTree>
    <p:extLst>
      <p:ext uri="{BB962C8B-B14F-4D97-AF65-F5344CB8AC3E}">
        <p14:creationId xmlns:p14="http://schemas.microsoft.com/office/powerpoint/2010/main" val="348191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Results</a:t>
            </a:r>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6</a:t>
            </a:fld>
            <a:endParaRPr lang="zh-TW" altLang="en-US"/>
          </a:p>
        </p:txBody>
      </p:sp>
      <p:pic>
        <p:nvPicPr>
          <p:cNvPr id="6" name="圖片 5"/>
          <p:cNvPicPr>
            <a:picLocks noChangeAspect="1"/>
          </p:cNvPicPr>
          <p:nvPr/>
        </p:nvPicPr>
        <p:blipFill>
          <a:blip r:embed="rId3"/>
          <a:stretch>
            <a:fillRect/>
          </a:stretch>
        </p:blipFill>
        <p:spPr>
          <a:xfrm>
            <a:off x="1311641" y="1286293"/>
            <a:ext cx="6520717" cy="4890670"/>
          </a:xfrm>
          <a:prstGeom prst="rect">
            <a:avLst/>
          </a:prstGeom>
        </p:spPr>
      </p:pic>
    </p:spTree>
    <p:extLst>
      <p:ext uri="{BB962C8B-B14F-4D97-AF65-F5344CB8AC3E}">
        <p14:creationId xmlns:p14="http://schemas.microsoft.com/office/powerpoint/2010/main" val="2283509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1661" y="3669598"/>
            <a:ext cx="8682339" cy="1754326"/>
          </a:xfrm>
          <a:prstGeom prst="rect">
            <a:avLst/>
          </a:prstGeom>
          <a:noFill/>
        </p:spPr>
        <p:txBody>
          <a:bodyPr wrap="square" rtlCol="0">
            <a:spAutoFit/>
          </a:bodyPr>
          <a:lstStyle/>
          <a:p>
            <a:pPr algn="ctr"/>
            <a:r>
              <a:rPr lang="en-US" altLang="zh-TW" sz="5400" dirty="0" smtClean="0">
                <a:solidFill>
                  <a:srgbClr val="5D5D5D"/>
                </a:solidFill>
                <a:effectLst>
                  <a:outerShdw blurRad="38100" dist="38100" dir="2700000" algn="tl">
                    <a:srgbClr val="000000">
                      <a:alpha val="43137"/>
                    </a:srgbClr>
                  </a:outerShdw>
                </a:effectLst>
              </a:rPr>
              <a:t>A</a:t>
            </a:r>
            <a:r>
              <a:rPr lang="zh-TW" altLang="en-US" sz="5400" dirty="0" smtClean="0">
                <a:solidFill>
                  <a:srgbClr val="5D5D5D"/>
                </a:solidFill>
                <a:effectLst>
                  <a:outerShdw blurRad="38100" dist="38100" dir="2700000" algn="tl">
                    <a:srgbClr val="000000">
                      <a:alpha val="43137"/>
                    </a:srgbClr>
                  </a:outerShdw>
                </a:effectLst>
              </a:rPr>
              <a:t> </a:t>
            </a:r>
            <a:r>
              <a:rPr lang="en-US" altLang="zh-TW" sz="5400" dirty="0" smtClean="0">
                <a:solidFill>
                  <a:srgbClr val="5D5D5D"/>
                </a:solidFill>
                <a:effectLst>
                  <a:outerShdw blurRad="38100" dist="38100" dir="2700000" algn="tl">
                    <a:srgbClr val="000000">
                      <a:alpha val="43137"/>
                    </a:srgbClr>
                  </a:outerShdw>
                </a:effectLst>
              </a:rPr>
              <a:t>3D</a:t>
            </a:r>
            <a:r>
              <a:rPr lang="zh-TW" altLang="en-US" sz="5400" dirty="0" smtClean="0">
                <a:solidFill>
                  <a:srgbClr val="5D5D5D"/>
                </a:solidFill>
                <a:effectLst>
                  <a:outerShdw blurRad="38100" dist="38100" dir="2700000" algn="tl">
                    <a:srgbClr val="000000">
                      <a:alpha val="43137"/>
                    </a:srgbClr>
                  </a:outerShdw>
                </a:effectLst>
              </a:rPr>
              <a:t> </a:t>
            </a:r>
            <a:r>
              <a:rPr lang="en-US" altLang="zh-TW" sz="5400" dirty="0" smtClean="0">
                <a:solidFill>
                  <a:srgbClr val="5D5D5D"/>
                </a:solidFill>
                <a:effectLst>
                  <a:outerShdw blurRad="38100" dist="38100" dir="2700000" algn="tl">
                    <a:srgbClr val="000000">
                      <a:alpha val="43137"/>
                    </a:srgbClr>
                  </a:outerShdw>
                </a:effectLst>
              </a:rPr>
              <a:t>Model Alignment and Retrieval System</a:t>
            </a:r>
            <a:endParaRPr lang="zh-TW" altLang="en-US" sz="5400" dirty="0">
              <a:solidFill>
                <a:srgbClr val="5D5D5D"/>
              </a:solidFill>
              <a:effectLst>
                <a:outerShdw blurRad="38100" dist="38100" dir="2700000" algn="tl">
                  <a:srgbClr val="000000">
                    <a:alpha val="43137"/>
                  </a:srgbClr>
                </a:outerShdw>
              </a:effectLst>
            </a:endParaRPr>
          </a:p>
        </p:txBody>
      </p:sp>
      <p:sp>
        <p:nvSpPr>
          <p:cNvPr id="8" name="矩形 7"/>
          <p:cNvSpPr/>
          <p:nvPr/>
        </p:nvSpPr>
        <p:spPr>
          <a:xfrm>
            <a:off x="461660" y="5571575"/>
            <a:ext cx="8682339" cy="338554"/>
          </a:xfrm>
          <a:prstGeom prst="rect">
            <a:avLst/>
          </a:prstGeom>
        </p:spPr>
        <p:txBody>
          <a:bodyPr wrap="square">
            <a:spAutoFit/>
          </a:bodyPr>
          <a:lstStyle/>
          <a:p>
            <a:pPr algn="ctr"/>
            <a:r>
              <a:rPr lang="en-US" altLang="zh-TW" sz="1600" b="1" dirty="0">
                <a:solidFill>
                  <a:schemeClr val="tx1">
                    <a:lumMod val="65000"/>
                    <a:lumOff val="35000"/>
                  </a:schemeClr>
                </a:solidFill>
              </a:rPr>
              <a:t>Ding-Yun </a:t>
            </a:r>
            <a:r>
              <a:rPr lang="en-US" altLang="zh-TW" sz="1600" b="1" dirty="0" smtClean="0">
                <a:solidFill>
                  <a:schemeClr val="tx1">
                    <a:lumMod val="65000"/>
                    <a:lumOff val="35000"/>
                  </a:schemeClr>
                </a:solidFill>
              </a:rPr>
              <a:t>Chen  </a:t>
            </a:r>
            <a:r>
              <a:rPr lang="en-US" altLang="zh-TW" sz="1600" dirty="0" smtClean="0">
                <a:solidFill>
                  <a:schemeClr val="tx1">
                    <a:lumMod val="65000"/>
                    <a:lumOff val="35000"/>
                  </a:schemeClr>
                </a:solidFill>
              </a:rPr>
              <a:t>|  </a:t>
            </a:r>
            <a:r>
              <a:rPr lang="en-US" altLang="zh-TW" sz="1600" b="1" dirty="0" smtClean="0">
                <a:solidFill>
                  <a:schemeClr val="tx1">
                    <a:lumMod val="65000"/>
                    <a:lumOff val="35000"/>
                  </a:schemeClr>
                </a:solidFill>
              </a:rPr>
              <a:t>Ming </a:t>
            </a:r>
            <a:r>
              <a:rPr lang="en-US" altLang="zh-TW" sz="1600" b="1" dirty="0" err="1">
                <a:solidFill>
                  <a:schemeClr val="tx1">
                    <a:lumMod val="65000"/>
                    <a:lumOff val="35000"/>
                  </a:schemeClr>
                </a:solidFill>
              </a:rPr>
              <a:t>Ouhyoung</a:t>
            </a:r>
            <a:endParaRPr lang="zh-TW" altLang="en-US" sz="1600" b="1" dirty="0">
              <a:solidFill>
                <a:schemeClr val="tx1">
                  <a:lumMod val="65000"/>
                  <a:lumOff val="35000"/>
                </a:schemeClr>
              </a:solidFill>
            </a:endParaRPr>
          </a:p>
        </p:txBody>
      </p:sp>
      <p:sp>
        <p:nvSpPr>
          <p:cNvPr id="9" name="矩形 8"/>
          <p:cNvSpPr/>
          <p:nvPr/>
        </p:nvSpPr>
        <p:spPr>
          <a:xfrm>
            <a:off x="461660" y="5879352"/>
            <a:ext cx="8682340" cy="523220"/>
          </a:xfrm>
          <a:prstGeom prst="rect">
            <a:avLst/>
          </a:prstGeom>
        </p:spPr>
        <p:txBody>
          <a:bodyPr wrap="square">
            <a:spAutoFit/>
          </a:bodyPr>
          <a:lstStyle/>
          <a:p>
            <a:pPr algn="ctr"/>
            <a:r>
              <a:rPr lang="en-US" altLang="zh-TW" sz="1400" dirty="0">
                <a:solidFill>
                  <a:schemeClr val="tx1">
                    <a:lumMod val="65000"/>
                    <a:lumOff val="35000"/>
                  </a:schemeClr>
                </a:solidFill>
              </a:rPr>
              <a:t>Department of Computer Science and Information Engineering,</a:t>
            </a:r>
          </a:p>
          <a:p>
            <a:pPr algn="ctr"/>
            <a:r>
              <a:rPr lang="en-US" altLang="zh-TW" sz="1400" dirty="0">
                <a:solidFill>
                  <a:schemeClr val="tx1">
                    <a:lumMod val="65000"/>
                    <a:lumOff val="35000"/>
                  </a:schemeClr>
                </a:solidFill>
              </a:rPr>
              <a:t>National Taiwan </a:t>
            </a:r>
            <a:r>
              <a:rPr lang="en-US" altLang="zh-TW" sz="1400" dirty="0" smtClean="0">
                <a:solidFill>
                  <a:schemeClr val="tx1">
                    <a:lumMod val="65000"/>
                    <a:lumOff val="35000"/>
                  </a:schemeClr>
                </a:solidFill>
              </a:rPr>
              <a:t>University</a:t>
            </a:r>
            <a:endParaRPr lang="zh-TW" altLang="en-US" sz="1400" dirty="0">
              <a:solidFill>
                <a:schemeClr val="tx1">
                  <a:lumMod val="65000"/>
                  <a:lumOff val="35000"/>
                </a:schemeClr>
              </a:solidFill>
            </a:endParaRPr>
          </a:p>
        </p:txBody>
      </p:sp>
      <p:sp>
        <p:nvSpPr>
          <p:cNvPr id="2" name="日期版面配置區 1"/>
          <p:cNvSpPr>
            <a:spLocks noGrp="1"/>
          </p:cNvSpPr>
          <p:nvPr>
            <p:ph type="dt" sz="half" idx="10"/>
          </p:nvPr>
        </p:nvSpPr>
        <p:spPr>
          <a:xfrm>
            <a:off x="461660" y="6345224"/>
            <a:ext cx="8682339" cy="365125"/>
          </a:xfrm>
        </p:spPr>
        <p:txBody>
          <a:bodyPr/>
          <a:lstStyle/>
          <a:p>
            <a:pPr algn="ctr"/>
            <a:fld id="{39A33916-D952-4053-8282-FAB91200F978}" type="datetime1">
              <a:rPr lang="zh-TW" altLang="en-US" smtClean="0">
                <a:solidFill>
                  <a:schemeClr val="bg2">
                    <a:lumMod val="75000"/>
                  </a:schemeClr>
                </a:solidFill>
              </a:rPr>
              <a:pPr algn="ctr"/>
              <a:t>3/2/2015</a:t>
            </a:fld>
            <a:endParaRPr lang="zh-TW" altLang="en-US" dirty="0">
              <a:solidFill>
                <a:schemeClr val="bg2">
                  <a:lumMod val="75000"/>
                </a:schemeClr>
              </a:solidFill>
            </a:endParaRPr>
          </a:p>
        </p:txBody>
      </p:sp>
      <p:sp>
        <p:nvSpPr>
          <p:cNvPr id="3" name="文字方塊 2"/>
          <p:cNvSpPr txBox="1"/>
          <p:nvPr/>
        </p:nvSpPr>
        <p:spPr>
          <a:xfrm rot="5400000">
            <a:off x="-3198171" y="3198167"/>
            <a:ext cx="6858000" cy="461665"/>
          </a:xfrm>
          <a:prstGeom prst="rect">
            <a:avLst/>
          </a:prstGeom>
          <a:solidFill>
            <a:schemeClr val="bg2">
              <a:lumMod val="25000"/>
            </a:schemeClr>
          </a:solidFill>
        </p:spPr>
        <p:txBody>
          <a:bodyPr wrap="square" rtlCol="0">
            <a:spAutoFit/>
          </a:bodyPr>
          <a:lstStyle/>
          <a:p>
            <a:pPr algn="ctr"/>
            <a:r>
              <a:rPr lang="en-US" altLang="zh-TW" sz="2400" dirty="0" smtClean="0">
                <a:solidFill>
                  <a:schemeClr val="accent2">
                    <a:lumMod val="20000"/>
                    <a:lumOff val="80000"/>
                  </a:schemeClr>
                </a:solidFill>
              </a:rPr>
              <a:t>Shape Modeling International (SMI) 2008</a:t>
            </a:r>
            <a:endParaRPr lang="zh-TW" altLang="en-US" sz="2400" dirty="0">
              <a:solidFill>
                <a:schemeClr val="accent2">
                  <a:lumMod val="20000"/>
                  <a:lumOff val="80000"/>
                </a:schemeClr>
              </a:solidFill>
            </a:endParaRPr>
          </a:p>
        </p:txBody>
      </p:sp>
      <p:pic>
        <p:nvPicPr>
          <p:cNvPr id="10" name="圖片 9"/>
          <p:cNvPicPr>
            <a:picLocks noChangeAspect="1"/>
          </p:cNvPicPr>
          <p:nvPr/>
        </p:nvPicPr>
        <p:blipFill>
          <a:blip r:embed="rId3"/>
          <a:stretch>
            <a:fillRect/>
          </a:stretch>
        </p:blipFill>
        <p:spPr>
          <a:xfrm>
            <a:off x="3292180" y="729500"/>
            <a:ext cx="3021300" cy="2764168"/>
          </a:xfrm>
          <a:prstGeom prst="rect">
            <a:avLst/>
          </a:prstGeom>
        </p:spPr>
      </p:pic>
    </p:spTree>
    <p:extLst>
      <p:ext uri="{BB962C8B-B14F-4D97-AF65-F5344CB8AC3E}">
        <p14:creationId xmlns:p14="http://schemas.microsoft.com/office/powerpoint/2010/main" val="4202279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lumMod val="50000"/>
                    <a:lumOff val="50000"/>
                  </a:schemeClr>
                </a:solidFill>
                <a:effectLst>
                  <a:outerShdw blurRad="38100" dist="38100" dir="2700000" algn="tl">
                    <a:srgbClr val="000000">
                      <a:alpha val="43137"/>
                    </a:srgbClr>
                  </a:outerShdw>
                </a:effectLst>
              </a:rPr>
              <a:t>Introduction</a:t>
            </a:r>
            <a:endParaRPr lang="zh-TW" altLang="en-US" dirty="0">
              <a:solidFill>
                <a:schemeClr val="tx1">
                  <a:lumMod val="50000"/>
                  <a:lumOff val="50000"/>
                </a:schemeClr>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lstStyle/>
          <a:p>
            <a:pPr>
              <a:lnSpc>
                <a:spcPct val="150000"/>
              </a:lnSpc>
            </a:pPr>
            <a:r>
              <a:rPr lang="en-US" altLang="zh-TW" dirty="0" smtClean="0"/>
              <a:t>This paper propose an algorithm for 3D model alignment, which gets the affine transformation between two 3D models.</a:t>
            </a:r>
          </a:p>
          <a:p>
            <a:pPr>
              <a:lnSpc>
                <a:spcPct val="150000"/>
              </a:lnSpc>
            </a:pPr>
            <a:r>
              <a:rPr lang="en-US" altLang="zh-TW" dirty="0" smtClean="0"/>
              <a:t>The main idea of algorithm in rotation is to search the similarity of projected 2D shapes from each viewing angle between two models.</a:t>
            </a:r>
            <a:endParaRPr lang="zh-TW" altLang="en-US" dirty="0"/>
          </a:p>
        </p:txBody>
      </p:sp>
      <p:sp>
        <p:nvSpPr>
          <p:cNvPr id="4" name="日期版面配置區 3"/>
          <p:cNvSpPr>
            <a:spLocks noGrp="1"/>
          </p:cNvSpPr>
          <p:nvPr>
            <p:ph type="dt" sz="half" idx="10"/>
          </p:nvPr>
        </p:nvSpPr>
        <p:spPr/>
        <p:txBody>
          <a:bodyPr/>
          <a:lstStyle/>
          <a:p>
            <a:fld id="{7DFCFAE6-5829-4B12-9284-167EFA044C18}"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8</a:t>
            </a:fld>
            <a:endParaRPr lang="zh-TW" altLang="en-US"/>
          </a:p>
        </p:txBody>
      </p:sp>
    </p:spTree>
    <p:extLst>
      <p:ext uri="{BB962C8B-B14F-4D97-AF65-F5344CB8AC3E}">
        <p14:creationId xmlns:p14="http://schemas.microsoft.com/office/powerpoint/2010/main" val="3009317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Method </a:t>
            </a:r>
            <a:endParaRPr lang="zh-TW" altLang="en-US" dirty="0"/>
          </a:p>
        </p:txBody>
      </p:sp>
      <p:sp>
        <p:nvSpPr>
          <p:cNvPr id="3" name="內容版面配置區 2"/>
          <p:cNvSpPr>
            <a:spLocks noGrp="1"/>
          </p:cNvSpPr>
          <p:nvPr>
            <p:ph idx="1"/>
          </p:nvPr>
        </p:nvSpPr>
        <p:spPr/>
        <p:txBody>
          <a:bodyPr/>
          <a:lstStyle/>
          <a:p>
            <a:r>
              <a:rPr lang="en-US" altLang="zh-TW" dirty="0"/>
              <a:t>3D model </a:t>
            </a:r>
            <a:r>
              <a:rPr lang="en-US" altLang="zh-TW" dirty="0" smtClean="0"/>
              <a:t>alignment</a:t>
            </a:r>
          </a:p>
          <a:p>
            <a:pPr lvl="1"/>
            <a:r>
              <a:rPr lang="en-US" altLang="zh-TW" dirty="0" smtClean="0"/>
              <a:t>TS denotes the translation and scaling</a:t>
            </a:r>
          </a:p>
          <a:p>
            <a:pPr lvl="1"/>
            <a:r>
              <a:rPr lang="en-US" altLang="zh-TW" dirty="0" err="1" smtClean="0"/>
              <a:t>R</a:t>
            </a:r>
            <a:r>
              <a:rPr lang="en-US" altLang="zh-TW" sz="1000" dirty="0" err="1" smtClean="0"/>
              <a:t>c</a:t>
            </a:r>
            <a:r>
              <a:rPr lang="en-US" altLang="zh-TW" dirty="0" smtClean="0"/>
              <a:t> denote the coarser rotation alignment</a:t>
            </a:r>
          </a:p>
          <a:p>
            <a:pPr lvl="1"/>
            <a:r>
              <a:rPr lang="en-US" altLang="zh-TW" dirty="0" smtClean="0"/>
              <a:t>R</a:t>
            </a:r>
            <a:r>
              <a:rPr lang="en-US" altLang="zh-TW" sz="1000" dirty="0" smtClean="0"/>
              <a:t>r</a:t>
            </a:r>
            <a:r>
              <a:rPr lang="en-US" altLang="zh-TW" dirty="0" smtClean="0"/>
              <a:t> </a:t>
            </a:r>
            <a:r>
              <a:rPr lang="en-US" altLang="zh-TW" dirty="0"/>
              <a:t>denote the </a:t>
            </a:r>
            <a:r>
              <a:rPr lang="en-US" altLang="zh-TW" dirty="0" smtClean="0"/>
              <a:t>refined </a:t>
            </a:r>
            <a:r>
              <a:rPr lang="en-US" altLang="zh-TW" dirty="0"/>
              <a:t>rotation alignment</a:t>
            </a:r>
          </a:p>
          <a:p>
            <a:pPr lvl="1"/>
            <a:endParaRPr lang="zh-TW" altLang="en-US" dirty="0"/>
          </a:p>
        </p:txBody>
      </p:sp>
      <p:sp>
        <p:nvSpPr>
          <p:cNvPr id="4" name="日期版面配置區 3"/>
          <p:cNvSpPr>
            <a:spLocks noGrp="1"/>
          </p:cNvSpPr>
          <p:nvPr>
            <p:ph type="dt" sz="half" idx="10"/>
          </p:nvPr>
        </p:nvSpPr>
        <p:spPr/>
        <p:txBody>
          <a:bodyPr/>
          <a:lstStyle/>
          <a:p>
            <a:fld id="{761DEAA5-D978-4224-B17E-A3D4EC98E027}" type="datetime1">
              <a:rPr lang="zh-TW" altLang="en-US" smtClean="0"/>
              <a:t>3/2/2015</a:t>
            </a:fld>
            <a:endParaRPr lang="zh-TW" altLang="en-US"/>
          </a:p>
        </p:txBody>
      </p:sp>
      <p:sp>
        <p:nvSpPr>
          <p:cNvPr id="5" name="投影片編號版面配置區 4"/>
          <p:cNvSpPr>
            <a:spLocks noGrp="1"/>
          </p:cNvSpPr>
          <p:nvPr>
            <p:ph type="sldNum" sz="quarter" idx="12"/>
          </p:nvPr>
        </p:nvSpPr>
        <p:spPr/>
        <p:txBody>
          <a:bodyPr/>
          <a:lstStyle/>
          <a:p>
            <a:fld id="{702ABA24-C1EF-46E5-BBB4-536A2978F6F9}" type="slidenum">
              <a:rPr lang="zh-TW" altLang="en-US" smtClean="0"/>
              <a:t>9</a:t>
            </a:fld>
            <a:endParaRPr lang="zh-TW" altLang="en-US"/>
          </a:p>
        </p:txBody>
      </p:sp>
      <p:grpSp>
        <p:nvGrpSpPr>
          <p:cNvPr id="8" name="群組 7"/>
          <p:cNvGrpSpPr/>
          <p:nvPr/>
        </p:nvGrpSpPr>
        <p:grpSpPr>
          <a:xfrm>
            <a:off x="795921" y="2851795"/>
            <a:ext cx="7482882" cy="1357747"/>
            <a:chOff x="795921" y="2022764"/>
            <a:chExt cx="7482882" cy="1357747"/>
          </a:xfrm>
        </p:grpSpPr>
        <p:pic>
          <p:nvPicPr>
            <p:cNvPr id="6" name="圖片 5"/>
            <p:cNvPicPr>
              <a:picLocks noChangeAspect="1"/>
            </p:cNvPicPr>
            <p:nvPr/>
          </p:nvPicPr>
          <p:blipFill rotWithShape="1">
            <a:blip r:embed="rId3"/>
            <a:srcRect b="50873"/>
            <a:stretch/>
          </p:blipFill>
          <p:spPr>
            <a:xfrm>
              <a:off x="795921" y="2029257"/>
              <a:ext cx="3780257" cy="1351252"/>
            </a:xfrm>
            <a:prstGeom prst="rect">
              <a:avLst/>
            </a:prstGeom>
          </p:spPr>
        </p:pic>
        <p:pic>
          <p:nvPicPr>
            <p:cNvPr id="7" name="圖片 6"/>
            <p:cNvPicPr>
              <a:picLocks noChangeAspect="1"/>
            </p:cNvPicPr>
            <p:nvPr/>
          </p:nvPicPr>
          <p:blipFill rotWithShape="1">
            <a:blip r:embed="rId3"/>
            <a:srcRect t="48890" b="1747"/>
            <a:stretch/>
          </p:blipFill>
          <p:spPr>
            <a:xfrm>
              <a:off x="4498546" y="2022764"/>
              <a:ext cx="3780257" cy="1357747"/>
            </a:xfrm>
            <a:prstGeom prst="rect">
              <a:avLst/>
            </a:prstGeom>
          </p:spPr>
        </p:pic>
      </p:grpSp>
      <p:grpSp>
        <p:nvGrpSpPr>
          <p:cNvPr id="11" name="群組 10"/>
          <p:cNvGrpSpPr/>
          <p:nvPr/>
        </p:nvGrpSpPr>
        <p:grpSpPr>
          <a:xfrm>
            <a:off x="795921" y="4401772"/>
            <a:ext cx="3965436" cy="1781684"/>
            <a:chOff x="2218944" y="3229229"/>
            <a:chExt cx="3965436" cy="1781684"/>
          </a:xfrm>
        </p:grpSpPr>
        <p:pic>
          <p:nvPicPr>
            <p:cNvPr id="9" name="圖片 8"/>
            <p:cNvPicPr>
              <a:picLocks noChangeAspect="1"/>
            </p:cNvPicPr>
            <p:nvPr/>
          </p:nvPicPr>
          <p:blipFill rotWithShape="1">
            <a:blip r:embed="rId4"/>
            <a:srcRect l="10394" b="12014"/>
            <a:stretch/>
          </p:blipFill>
          <p:spPr>
            <a:xfrm>
              <a:off x="2218944" y="3229229"/>
              <a:ext cx="3965436" cy="1781684"/>
            </a:xfrm>
            <a:prstGeom prst="rect">
              <a:avLst/>
            </a:prstGeom>
          </p:spPr>
        </p:pic>
        <p:pic>
          <p:nvPicPr>
            <p:cNvPr id="10" name="圖片 9"/>
            <p:cNvPicPr>
              <a:picLocks noChangeAspect="1"/>
            </p:cNvPicPr>
            <p:nvPr/>
          </p:nvPicPr>
          <p:blipFill rotWithShape="1">
            <a:blip r:embed="rId4"/>
            <a:srcRect l="2224" t="87563" r="81257"/>
            <a:stretch/>
          </p:blipFill>
          <p:spPr>
            <a:xfrm>
              <a:off x="5547360" y="4791456"/>
              <a:ext cx="637020" cy="219457"/>
            </a:xfrm>
            <a:prstGeom prst="rect">
              <a:avLst/>
            </a:prstGeom>
          </p:spPr>
        </p:pic>
      </p:grpSp>
    </p:spTree>
    <p:extLst>
      <p:ext uri="{BB962C8B-B14F-4D97-AF65-F5344CB8AC3E}">
        <p14:creationId xmlns:p14="http://schemas.microsoft.com/office/powerpoint/2010/main" val="1753451406"/>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1593</TotalTime>
  <Words>2977</Words>
  <Application>Microsoft Office PowerPoint</Application>
  <PresentationFormat>如螢幕大小 (4:3)</PresentationFormat>
  <Paragraphs>304</Paragraphs>
  <Slides>32</Slides>
  <Notes>32</Notes>
  <HiddenSlides>1</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32</vt:i4>
      </vt:variant>
    </vt:vector>
  </HeadingPairs>
  <TitlesOfParts>
    <vt:vector size="39" baseType="lpstr">
      <vt:lpstr>新細明體</vt:lpstr>
      <vt:lpstr>Arial</vt:lpstr>
      <vt:lpstr>Calibri</vt:lpstr>
      <vt:lpstr>Calibri Light</vt:lpstr>
      <vt:lpstr>Cambria Math</vt:lpstr>
      <vt:lpstr>Wingdings</vt:lpstr>
      <vt:lpstr>Office 佈景主題</vt:lpstr>
      <vt:lpstr>PowerPoint 簡報</vt:lpstr>
      <vt:lpstr>Introduction</vt:lpstr>
      <vt:lpstr>Method </vt:lpstr>
      <vt:lpstr>Method</vt:lpstr>
      <vt:lpstr>Performance Evaluation</vt:lpstr>
      <vt:lpstr>Results</vt:lpstr>
      <vt:lpstr>PowerPoint 簡報</vt:lpstr>
      <vt:lpstr>Introduction</vt:lpstr>
      <vt:lpstr>Method </vt:lpstr>
      <vt:lpstr>Method </vt:lpstr>
      <vt:lpstr>Method </vt:lpstr>
      <vt:lpstr>Method </vt:lpstr>
      <vt:lpstr>Method </vt:lpstr>
      <vt:lpstr>Results</vt:lpstr>
      <vt:lpstr>PowerPoint 簡報</vt:lpstr>
      <vt:lpstr>Introduction</vt:lpstr>
      <vt:lpstr>Method Overview</vt:lpstr>
      <vt:lpstr>Method Overview</vt:lpstr>
      <vt:lpstr>Method Overview</vt:lpstr>
      <vt:lpstr>Method Overview</vt:lpstr>
      <vt:lpstr>Method Overview</vt:lpstr>
      <vt:lpstr>Results</vt:lpstr>
      <vt:lpstr>PowerPoint 簡報</vt:lpstr>
      <vt:lpstr>Introduction</vt:lpstr>
      <vt:lpstr>Method</vt:lpstr>
      <vt:lpstr>Evaluation</vt:lpstr>
      <vt:lpstr>Results</vt:lpstr>
      <vt:lpstr>PowerPoint 簡報</vt:lpstr>
      <vt:lpstr>Introduction</vt:lpstr>
      <vt:lpstr>Overview</vt:lpstr>
      <vt:lpstr>Results</vt:lpstr>
      <vt:lpstr>Results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mengru</cp:lastModifiedBy>
  <cp:revision>105</cp:revision>
  <cp:lastPrinted>2015-02-26T08:38:15Z</cp:lastPrinted>
  <dcterms:created xsi:type="dcterms:W3CDTF">2015-02-01T09:38:17Z</dcterms:created>
  <dcterms:modified xsi:type="dcterms:W3CDTF">2015-03-02T09:24:18Z</dcterms:modified>
</cp:coreProperties>
</file>