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8" r:id="rId2"/>
    <p:sldId id="259" r:id="rId3"/>
    <p:sldId id="263" r:id="rId4"/>
    <p:sldId id="264" r:id="rId5"/>
    <p:sldId id="271" r:id="rId6"/>
    <p:sldId id="261" r:id="rId7"/>
    <p:sldId id="272" r:id="rId8"/>
    <p:sldId id="273" r:id="rId9"/>
    <p:sldId id="274" r:id="rId10"/>
    <p:sldId id="275" r:id="rId11"/>
    <p:sldId id="276" r:id="rId12"/>
    <p:sldId id="269" r:id="rId13"/>
    <p:sldId id="262" r:id="rId14"/>
    <p:sldId id="265" r:id="rId15"/>
    <p:sldId id="287" r:id="rId16"/>
    <p:sldId id="278" r:id="rId17"/>
    <p:sldId id="286" r:id="rId18"/>
    <p:sldId id="281" r:id="rId19"/>
    <p:sldId id="290" r:id="rId20"/>
    <p:sldId id="291" r:id="rId21"/>
    <p:sldId id="282" r:id="rId22"/>
    <p:sldId id="289" r:id="rId23"/>
    <p:sldId id="288" r:id="rId24"/>
    <p:sldId id="279" r:id="rId25"/>
    <p:sldId id="280" r:id="rId26"/>
    <p:sldId id="296" r:id="rId27"/>
    <p:sldId id="297" r:id="rId28"/>
    <p:sldId id="298" r:id="rId29"/>
    <p:sldId id="295" r:id="rId30"/>
    <p:sldId id="283" r:id="rId31"/>
    <p:sldId id="292" r:id="rId32"/>
    <p:sldId id="293" r:id="rId33"/>
    <p:sldId id="284" r:id="rId34"/>
    <p:sldId id="294" r:id="rId35"/>
    <p:sldId id="277" r:id="rId36"/>
    <p:sldId id="266" r:id="rId37"/>
    <p:sldId id="311" r:id="rId38"/>
    <p:sldId id="309" r:id="rId39"/>
    <p:sldId id="312" r:id="rId40"/>
    <p:sldId id="314" r:id="rId41"/>
    <p:sldId id="313" r:id="rId42"/>
    <p:sldId id="315" r:id="rId43"/>
    <p:sldId id="310" r:id="rId44"/>
    <p:sldId id="299" r:id="rId45"/>
    <p:sldId id="306" r:id="rId46"/>
    <p:sldId id="305" r:id="rId47"/>
    <p:sldId id="308" r:id="rId48"/>
    <p:sldId id="301" r:id="rId49"/>
    <p:sldId id="307" r:id="rId50"/>
    <p:sldId id="302" r:id="rId51"/>
    <p:sldId id="303" r:id="rId52"/>
  </p:sldIdLst>
  <p:sldSz cx="9144000" cy="6858000" type="screen4x3"/>
  <p:notesSz cx="9928225" cy="679767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7E6300"/>
    <a:srgbClr val="967600"/>
    <a:srgbClr val="A88400"/>
    <a:srgbClr val="FEC800"/>
    <a:srgbClr val="FFEFB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79052" autoAdjust="0"/>
  </p:normalViewPr>
  <p:slideViewPr>
    <p:cSldViewPr>
      <p:cViewPr varScale="1">
        <p:scale>
          <a:sx n="96" d="100"/>
          <a:sy n="96" d="100"/>
        </p:scale>
        <p:origin x="1314" y="84"/>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2826" y="-9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678DCB89-8E07-40D9-BAAB-ABEE806B11FC}" type="datetimeFigureOut">
              <a:rPr lang="zh-TW" altLang="en-US" smtClean="0"/>
              <a:pPr/>
              <a:t>10/15/2014</a:t>
            </a:fld>
            <a:endParaRPr lang="zh-TW" altLang="en-US"/>
          </a:p>
        </p:txBody>
      </p:sp>
      <p:sp>
        <p:nvSpPr>
          <p:cNvPr id="4" name="頁尾版面配置區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40B5E72C-6DAB-4781-9A6F-8EB685FB2E91}" type="slidenum">
              <a:rPr lang="zh-TW" altLang="en-US" smtClean="0"/>
              <a:pPr/>
              <a:t>‹#›</a:t>
            </a:fld>
            <a:endParaRPr lang="zh-TW" altLang="en-US"/>
          </a:p>
        </p:txBody>
      </p:sp>
    </p:spTree>
    <p:extLst>
      <p:ext uri="{BB962C8B-B14F-4D97-AF65-F5344CB8AC3E}">
        <p14:creationId xmlns:p14="http://schemas.microsoft.com/office/powerpoint/2010/main" val="4286204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3697" y="0"/>
            <a:ext cx="4302231" cy="339884"/>
          </a:xfrm>
          <a:prstGeom prst="rect">
            <a:avLst/>
          </a:prstGeom>
        </p:spPr>
        <p:txBody>
          <a:bodyPr vert="horz" lIns="91440" tIns="45720" rIns="91440" bIns="45720" rtlCol="0"/>
          <a:lstStyle>
            <a:lvl1pPr algn="r">
              <a:defRPr sz="1200"/>
            </a:lvl1pPr>
          </a:lstStyle>
          <a:p>
            <a:fld id="{3B2BE088-08D3-4718-A9EA-630B86BC76B7}" type="datetimeFigureOut">
              <a:rPr lang="zh-TW" altLang="en-US" smtClean="0"/>
              <a:pPr/>
              <a:t>10/15/2014</a:t>
            </a:fld>
            <a:endParaRPr lang="zh-TW" altLang="en-US"/>
          </a:p>
        </p:txBody>
      </p:sp>
      <p:sp>
        <p:nvSpPr>
          <p:cNvPr id="4" name="投影片圖像版面配置區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2823" y="3228896"/>
            <a:ext cx="7942580" cy="3058954"/>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6456612"/>
            <a:ext cx="4302231" cy="33988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3697" y="6456612"/>
            <a:ext cx="4302231" cy="339884"/>
          </a:xfrm>
          <a:prstGeom prst="rect">
            <a:avLst/>
          </a:prstGeom>
        </p:spPr>
        <p:txBody>
          <a:bodyPr vert="horz" lIns="91440" tIns="45720" rIns="91440" bIns="45720" rtlCol="0" anchor="b"/>
          <a:lstStyle>
            <a:lvl1pPr algn="r">
              <a:defRPr sz="1200"/>
            </a:lvl1pPr>
          </a:lstStyle>
          <a:p>
            <a:fld id="{12EF6291-6BD2-40A8-AC41-8F8A9B3DF774}" type="slidenum">
              <a:rPr lang="zh-TW" altLang="en-US" smtClean="0"/>
              <a:pPr/>
              <a:t>‹#›</a:t>
            </a:fld>
            <a:endParaRPr lang="zh-TW" altLang="en-US"/>
          </a:p>
        </p:txBody>
      </p:sp>
    </p:spTree>
    <p:extLst>
      <p:ext uri="{BB962C8B-B14F-4D97-AF65-F5344CB8AC3E}">
        <p14:creationId xmlns:p14="http://schemas.microsoft.com/office/powerpoint/2010/main" val="3711975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i="0" kern="1200" dirty="0" smtClean="0">
                <a:solidFill>
                  <a:schemeClr val="tx1"/>
                </a:solidFill>
                <a:effectLst/>
                <a:latin typeface="+mn-lt"/>
                <a:ea typeface="+mn-ea"/>
                <a:cs typeface="+mn-cs"/>
              </a:rPr>
              <a:t>Shape Modeling and Applications, 2008. </a:t>
            </a:r>
            <a:endParaRPr lang="en-US" altLang="zh-TW"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i="0" kern="1200" dirty="0" smtClean="0">
                <a:solidFill>
                  <a:schemeClr val="tx1"/>
                </a:solidFill>
                <a:effectLst/>
                <a:latin typeface="+mn-lt"/>
                <a:ea typeface="+mn-ea"/>
                <a:cs typeface="+mn-cs"/>
              </a:rPr>
              <a:t>SMI 2008: </a:t>
            </a:r>
            <a:r>
              <a:rPr lang="en-US" altLang="zh-TW" sz="1200" b="0" i="0" u="none" strike="noStrike" kern="1200" baseline="0" dirty="0" smtClean="0">
                <a:solidFill>
                  <a:schemeClr val="tx1"/>
                </a:solidFill>
                <a:latin typeface="+mn-lt"/>
                <a:ea typeface="+mn-ea"/>
                <a:cs typeface="+mn-cs"/>
              </a:rPr>
              <a:t>Shape Modeling International (2008)</a:t>
            </a:r>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1</a:t>
            </a:fld>
            <a:endParaRPr lang="zh-TW" altLang="en-US"/>
          </a:p>
        </p:txBody>
      </p:sp>
    </p:spTree>
    <p:extLst>
      <p:ext uri="{BB962C8B-B14F-4D97-AF65-F5344CB8AC3E}">
        <p14:creationId xmlns:p14="http://schemas.microsoft.com/office/powerpoint/2010/main" val="155267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The fifth step is </a:t>
            </a:r>
            <a:r>
              <a:rPr lang="en-US" altLang="zh-TW" sz="2000" b="1" dirty="0" smtClean="0"/>
              <a:t>Histogram generation, </a:t>
            </a:r>
            <a:r>
              <a:rPr lang="en-US" altLang="zh-TW" sz="2000" b="0" dirty="0" smtClean="0"/>
              <a:t>that </a:t>
            </a:r>
            <a:r>
              <a:rPr lang="en-US" altLang="zh-TW" sz="2000" dirty="0" smtClean="0">
                <a:solidFill>
                  <a:schemeClr val="accent3"/>
                </a:solidFill>
              </a:rPr>
              <a:t>Quantized local features are accumulated into a histogram having </a:t>
            </a:r>
            <a:r>
              <a:rPr lang="en-US" altLang="zh-TW" sz="2000" dirty="0" err="1" smtClean="0">
                <a:solidFill>
                  <a:schemeClr val="accent3"/>
                </a:solidFill>
              </a:rPr>
              <a:t>N</a:t>
            </a:r>
            <a:r>
              <a:rPr lang="en-US" altLang="zh-TW" sz="1050" dirty="0" err="1" smtClean="0">
                <a:solidFill>
                  <a:schemeClr val="accent3"/>
                </a:solidFill>
              </a:rPr>
              <a:t>v</a:t>
            </a:r>
            <a:r>
              <a:rPr lang="en-US" altLang="zh-TW" sz="2000" dirty="0" smtClean="0">
                <a:solidFill>
                  <a:schemeClr val="accent3"/>
                </a:solidFill>
              </a:rPr>
              <a:t> bins, which becomes the feature vector of the corresponding 3d model.</a:t>
            </a:r>
            <a:endParaRPr lang="en-US" altLang="zh-TW" sz="2000" b="1" dirty="0" smtClean="0"/>
          </a:p>
          <a:p>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10</a:t>
            </a:fld>
            <a:endParaRPr lang="zh-TW" altLang="en-US"/>
          </a:p>
        </p:txBody>
      </p:sp>
    </p:spTree>
    <p:extLst>
      <p:ext uri="{BB962C8B-B14F-4D97-AF65-F5344CB8AC3E}">
        <p14:creationId xmlns:p14="http://schemas.microsoft.com/office/powerpoint/2010/main" val="4063970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The final step is Distance computation, that is 3d models dissimilarity.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So,</a:t>
            </a:r>
            <a:r>
              <a:rPr lang="en-US" altLang="zh-TW" baseline="0" dirty="0" smtClean="0"/>
              <a:t> it is using </a:t>
            </a:r>
            <a:r>
              <a:rPr lang="en-US" altLang="zh-TW" dirty="0" err="1" smtClean="0"/>
              <a:t>Kullback-Leibler</a:t>
            </a:r>
            <a:r>
              <a:rPr lang="en-US" altLang="zh-TW" dirty="0" smtClean="0"/>
              <a:t> divergence (KLD) to comput</a:t>
            </a:r>
            <a:r>
              <a:rPr lang="en-US" altLang="zh-TW" baseline="0" dirty="0" smtClean="0"/>
              <a:t>e dissimilarity among a pair of feature vectors.</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Above, is all of the algorithm process. Next, I will show you the evaluation.</a:t>
            </a:r>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11</a:t>
            </a:fld>
            <a:endParaRPr lang="zh-TW" altLang="en-US"/>
          </a:p>
        </p:txBody>
      </p:sp>
    </p:spTree>
    <p:extLst>
      <p:ext uri="{BB962C8B-B14F-4D97-AF65-F5344CB8AC3E}">
        <p14:creationId xmlns:p14="http://schemas.microsoft.com/office/powerpoint/2010/main" val="2309744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baseline="0" dirty="0" smtClean="0"/>
              <a:t>It the retrieval performance. In vertical are seven algorithms measured using both MSB and PSB databases. And in horizontal is their R-precision.</a:t>
            </a:r>
          </a:p>
          <a:p>
            <a:r>
              <a:rPr lang="en-US" altLang="zh-TW" baseline="0" dirty="0" smtClean="0"/>
              <a:t>The MSB database is McGill 3D shape Benchmark</a:t>
            </a:r>
            <a:r>
              <a:rPr kumimoji="0" lang="en-US" altLang="zh-TW" b="0"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(MSB)</a:t>
            </a:r>
            <a:r>
              <a:rPr lang="en-US" altLang="zh-TW" baseline="0" dirty="0" smtClean="0"/>
              <a:t>, that evaluate for articulated models. And another is Princeton Shape Benchmark</a:t>
            </a:r>
            <a:r>
              <a:rPr lang="en-US" altLang="zh-TW" dirty="0" smtClean="0">
                <a:solidFill>
                  <a:schemeClr val="bg1"/>
                </a:solidFill>
                <a:latin typeface="Times New Roman" pitchFamily="18" charset="0"/>
                <a:cs typeface="Times New Roman" pitchFamily="18" charset="0"/>
              </a:rPr>
              <a:t>(PSB)</a:t>
            </a:r>
            <a:r>
              <a:rPr lang="zh-TW" altLang="en-US" dirty="0" smtClean="0">
                <a:solidFill>
                  <a:schemeClr val="bg1"/>
                </a:solidFill>
                <a:latin typeface="Times New Roman" pitchFamily="18" charset="0"/>
                <a:cs typeface="Times New Roman" pitchFamily="18" charset="0"/>
              </a:rPr>
              <a:t> </a:t>
            </a:r>
            <a:r>
              <a:rPr lang="en-US" altLang="zh-TW" baseline="0" dirty="0" smtClean="0"/>
              <a:t>, that evaluate for rigid models.</a:t>
            </a:r>
          </a:p>
          <a:p>
            <a:r>
              <a:rPr lang="en-US" altLang="zh-TW" baseline="0" dirty="0" smtClean="0"/>
              <a:t>So </a:t>
            </a:r>
            <a:r>
              <a:rPr lang="en-US" altLang="zh-TW" dirty="0" smtClean="0"/>
              <a:t>in this histogram</a:t>
            </a:r>
            <a:r>
              <a:rPr lang="en-US" altLang="zh-TW" baseline="0" dirty="0" smtClean="0"/>
              <a:t>, there is a better performance, BF-SIFT method.</a:t>
            </a:r>
          </a:p>
          <a:p>
            <a:endParaRPr lang="en-US" altLang="zh-TW" dirty="0" smtClean="0"/>
          </a:p>
          <a:p>
            <a:endParaRPr lang="en-US" altLang="zh-TW" dirty="0" smtClean="0"/>
          </a:p>
          <a:p>
            <a:r>
              <a:rPr lang="en-US" altLang="zh-TW" dirty="0" smtClean="0"/>
              <a:t>Recall</a:t>
            </a:r>
            <a:r>
              <a:rPr lang="en-US" altLang="zh-TW" baseline="0" dirty="0" smtClean="0"/>
              <a:t> &amp; precision</a:t>
            </a:r>
            <a:endParaRPr lang="en-US" altLang="zh-TW" dirty="0" smtClean="0"/>
          </a:p>
          <a:p>
            <a:r>
              <a:rPr lang="en-US" altLang="zh-TW" dirty="0" smtClean="0"/>
              <a:t>http://kevingo75.blogspot.tw/2008/11/precision-and-recall-information.html</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12</a:t>
            </a:fld>
            <a:endParaRPr lang="zh-TW" altLang="en-US"/>
          </a:p>
        </p:txBody>
      </p:sp>
    </p:spTree>
    <p:extLst>
      <p:ext uri="{BB962C8B-B14F-4D97-AF65-F5344CB8AC3E}">
        <p14:creationId xmlns:p14="http://schemas.microsoft.com/office/powerpoint/2010/main" val="1084201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Finally, it is the retrieval result</a:t>
            </a:r>
            <a:r>
              <a:rPr lang="en-US" altLang="zh-TW" baseline="0" dirty="0" smtClean="0"/>
              <a:t>, the most left is query model, and the result are show in 2 by 6 matrix, in which models are ordered left-to-right, top-to-bottom, by their similarity (to the left).</a:t>
            </a:r>
          </a:p>
          <a:p>
            <a:r>
              <a:rPr lang="en-US" altLang="zh-TW" baseline="0" dirty="0" smtClean="0"/>
              <a:t>In these comparison, the BF-SIFT clearly outperforms the Light Field Descriptor(LFD) method.</a:t>
            </a:r>
          </a:p>
          <a:p>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13</a:t>
            </a:fld>
            <a:endParaRPr lang="zh-TW" altLang="en-US"/>
          </a:p>
        </p:txBody>
      </p:sp>
    </p:spTree>
    <p:extLst>
      <p:ext uri="{BB962C8B-B14F-4D97-AF65-F5344CB8AC3E}">
        <p14:creationId xmlns:p14="http://schemas.microsoft.com/office/powerpoint/2010/main" val="2268334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b="0" i="0" kern="1200" dirty="0" smtClean="0">
                <a:solidFill>
                  <a:schemeClr val="tx1"/>
                </a:solidFill>
                <a:latin typeface="+mn-lt"/>
                <a:ea typeface="+mn-ea"/>
                <a:cs typeface="+mn-cs"/>
              </a:rPr>
              <a:t>The Visual Computer: International Journal of Computer Graphics 2008</a:t>
            </a:r>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14</a:t>
            </a:fld>
            <a:endParaRPr lang="zh-TW" altLang="en-US"/>
          </a:p>
        </p:txBody>
      </p:sp>
    </p:spTree>
    <p:extLst>
      <p:ext uri="{BB962C8B-B14F-4D97-AF65-F5344CB8AC3E}">
        <p14:creationId xmlns:p14="http://schemas.microsoft.com/office/powerpoint/2010/main" val="3363439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b="1" dirty="0" smtClean="0"/>
              <a:t>Mesh partitioning and skeleton are fundamental for many computer graphics and animation techniques.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baseline="0" dirty="0" smtClean="0"/>
              <a:t>Most previous partitioning and </a:t>
            </a:r>
            <a:r>
              <a:rPr lang="en-US" altLang="zh-TW" sz="1200" baseline="0" dirty="0" err="1" smtClean="0"/>
              <a:t>skeletonisation</a:t>
            </a:r>
            <a:r>
              <a:rPr lang="en-US" altLang="zh-TW" sz="1200" baseline="0" dirty="0" smtClean="0"/>
              <a:t> techniques concentrated on one object and rely mostly on surface attributes of the object’s boundary.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baseline="0" dirty="0" smtClean="0"/>
              <a:t>Such surface attributes often depend on the pose of the object and on its topology and therefore may change</a:t>
            </a:r>
            <a:r>
              <a:rPr lang="en-US" altLang="zh-TW" sz="1200" strike="sngStrike" baseline="0" dirty="0" smtClean="0"/>
              <a:t>, for instance, if the pose of the object changes.</a:t>
            </a:r>
          </a:p>
          <a:p>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15</a:t>
            </a:fld>
            <a:endParaRPr lang="zh-TW" altLang="en-US"/>
          </a:p>
        </p:txBody>
      </p:sp>
    </p:spTree>
    <p:extLst>
      <p:ext uri="{BB962C8B-B14F-4D97-AF65-F5344CB8AC3E}">
        <p14:creationId xmlns:p14="http://schemas.microsoft.com/office/powerpoint/2010/main" val="2583545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strike="sngStrike" dirty="0" smtClean="0"/>
              <a:t>Partitioning of 3d meshes and</a:t>
            </a:r>
            <a:r>
              <a:rPr lang="en-US" altLang="zh-TW" sz="1200" strike="sngStrike" baseline="0" dirty="0" smtClean="0"/>
              <a:t> extracting a skeleton-like structure for such meshes are two basic and highly important algorithm in computer graphics.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baseline="0" dirty="0" smtClean="0"/>
              <a:t>So, in t</a:t>
            </a:r>
            <a:r>
              <a:rPr lang="en-US" altLang="zh-TW" sz="1200" dirty="0" smtClean="0"/>
              <a:t>his paper, they consider these two problems (on a wide variety of meshes), and construct across partitioning and skeletons which remain consistent across a family of objects, not single one.</a:t>
            </a:r>
            <a:endParaRPr lang="zh-TW" altLang="en-US" sz="1200" dirty="0" smtClean="0"/>
          </a:p>
          <a:p>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16</a:t>
            </a:fld>
            <a:endParaRPr lang="zh-TW" altLang="en-US"/>
          </a:p>
        </p:txBody>
      </p:sp>
    </p:spTree>
    <p:extLst>
      <p:ext uri="{BB962C8B-B14F-4D97-AF65-F5344CB8AC3E}">
        <p14:creationId xmlns:p14="http://schemas.microsoft.com/office/powerpoint/2010/main" val="913378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b="1" dirty="0" smtClean="0"/>
              <a:t>And then, they propose the (simple and fast)</a:t>
            </a:r>
            <a:r>
              <a:rPr lang="en-US" altLang="zh-TW" sz="1200" b="1" baseline="0" dirty="0" smtClean="0"/>
              <a:t> </a:t>
            </a:r>
            <a:r>
              <a:rPr lang="en-US" altLang="zh-TW" sz="1200" b="1" dirty="0" smtClean="0"/>
              <a:t>algorithm on a volume-based shape-function is called shape-diameter-function(SDF).</a:t>
            </a:r>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17</a:t>
            </a:fld>
            <a:endParaRPr lang="zh-TW" altLang="en-US"/>
          </a:p>
        </p:txBody>
      </p:sp>
    </p:spTree>
    <p:extLst>
      <p:ext uri="{BB962C8B-B14F-4D97-AF65-F5344CB8AC3E}">
        <p14:creationId xmlns:p14="http://schemas.microsoft.com/office/powerpoint/2010/main" val="896798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2000" baseline="0" dirty="0" smtClean="0"/>
              <a:t>there are</a:t>
            </a:r>
            <a:r>
              <a:rPr lang="en-US" altLang="zh-TW" sz="2000" dirty="0" smtClean="0"/>
              <a:t> three steps in the SDF method</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2000" dirty="0" smtClean="0"/>
              <a:t>First</a:t>
            </a:r>
            <a:r>
              <a:rPr lang="en-US" altLang="zh-TW" sz="2000" baseline="0" dirty="0" smtClean="0"/>
              <a:t> is</a:t>
            </a:r>
            <a:r>
              <a:rPr lang="en-US" altLang="zh-TW" sz="2000" dirty="0" smtClean="0"/>
              <a:t> given a point on surface mesh using a </a:t>
            </a:r>
            <a:r>
              <a:rPr lang="en-US" altLang="zh-TW" sz="2000" b="1" dirty="0" smtClean="0"/>
              <a:t>cone</a:t>
            </a:r>
            <a:r>
              <a:rPr lang="en-US" altLang="zh-TW" sz="2000" dirty="0" smtClean="0"/>
              <a:t> centered around its inward-normal direction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smtClean="0"/>
              <a:t>And then, send several rays inside this cone to the other side of the mesh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smtClean="0"/>
              <a:t>Final step is remove outliers (red lines), and repeat the above step until all surfaces are done.</a:t>
            </a:r>
            <a:endParaRPr lang="zh-TW" altLang="en-US" sz="16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baseline="0" dirty="0" smtClean="0"/>
              <a:t>So, The SDF value at a point is define as the average of all lengths of rays (which fall within one standard deviation from the median of all lengths).</a:t>
            </a:r>
            <a:endParaRPr lang="en-US" altLang="zh-TW" sz="1200" dirty="0" smtClean="0"/>
          </a:p>
          <a:p>
            <a:pPr marL="171450" indent="-171450">
              <a:buFont typeface="Arial" panose="020B0604020202020204" pitchFamily="34" charset="0"/>
              <a:buChar char="•"/>
            </a:pPr>
            <a:r>
              <a:rPr lang="en-US" altLang="zh-TW" sz="1200" dirty="0" smtClean="0"/>
              <a:t>How</a:t>
            </a:r>
            <a:r>
              <a:rPr lang="en-US" altLang="zh-TW" sz="1200" baseline="0" dirty="0" smtClean="0"/>
              <a:t> to know red line? Because red line usually is larger length than normal one. </a:t>
            </a:r>
            <a:endParaRPr lang="en-US" altLang="zh-TW" sz="1200" dirty="0" smtClean="0"/>
          </a:p>
          <a:p>
            <a:pPr marL="171450" indent="-171450">
              <a:buFont typeface="Arial" panose="020B0604020202020204" pitchFamily="34" charset="0"/>
              <a:buChar char="•"/>
            </a:pPr>
            <a:r>
              <a:rPr lang="en-US" altLang="zh-TW" sz="1200" dirty="0" smtClean="0"/>
              <a:t>In this paper, they set the cone angle is</a:t>
            </a:r>
            <a:r>
              <a:rPr lang="en-US" altLang="zh-TW" sz="1200" baseline="0" dirty="0" smtClean="0"/>
              <a:t> 120 degree and send 30 rays each points.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dirty="0" smtClean="0"/>
              <a:t>red</a:t>
            </a:r>
            <a:r>
              <a:rPr lang="en-US" altLang="zh-TW" sz="1200" baseline="0" dirty="0" smtClean="0"/>
              <a:t> color is small value, blue color is large value.</a:t>
            </a:r>
            <a:endParaRPr lang="zh-TW" altLang="en-US" sz="1200" dirty="0" smtClean="0"/>
          </a:p>
          <a:p>
            <a:pPr marL="171450" indent="-171450">
              <a:buFont typeface="Arial" panose="020B0604020202020204" pitchFamily="34" charset="0"/>
              <a:buChar char="•"/>
            </a:pPr>
            <a:endParaRPr lang="en-US" altLang="zh-TW" sz="1200" baseline="0" dirty="0" smtClean="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18</a:t>
            </a:fld>
            <a:endParaRPr lang="zh-TW" altLang="en-US"/>
          </a:p>
        </p:txBody>
      </p:sp>
    </p:spTree>
    <p:extLst>
      <p:ext uri="{BB962C8B-B14F-4D97-AF65-F5344CB8AC3E}">
        <p14:creationId xmlns:p14="http://schemas.microsoft.com/office/powerpoint/2010/main" val="1027318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trike="sngStrike" dirty="0" smtClean="0"/>
              <a:t>This skeleton extraction method guide from</a:t>
            </a:r>
            <a:r>
              <a:rPr lang="en-US" altLang="zh-TW" strike="sngStrike" baseline="0" dirty="0" smtClean="0"/>
              <a:t> SDF.</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trike="sngStrike" dirty="0" smtClean="0"/>
              <a:t>This skeleton extraction method using</a:t>
            </a:r>
            <a:r>
              <a:rPr lang="en-US" altLang="zh-TW" strike="sngStrike" baseline="0" dirty="0" smtClean="0"/>
              <a:t> SDF.</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trike="noStrike" baseline="0" dirty="0" smtClean="0"/>
              <a:t>The SDF method also can do the </a:t>
            </a:r>
            <a:r>
              <a:rPr lang="en-US" altLang="zh-TW" strike="noStrike" dirty="0" smtClean="0"/>
              <a:t>skeleton extraction. T</a:t>
            </a:r>
            <a:r>
              <a:rPr lang="en-US" altLang="zh-TW" dirty="0" smtClean="0"/>
              <a:t>he key idea of this method is to exploit</a:t>
            </a:r>
            <a:r>
              <a:rPr lang="en-US" altLang="zh-TW" baseline="0" dirty="0" smtClean="0"/>
              <a:t> the SDF half distance to the medial axis in most points on the mesh surface.</a:t>
            </a:r>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19</a:t>
            </a:fld>
            <a:endParaRPr lang="zh-TW" altLang="en-US"/>
          </a:p>
        </p:txBody>
      </p:sp>
    </p:spTree>
    <p:extLst>
      <p:ext uri="{BB962C8B-B14F-4D97-AF65-F5344CB8AC3E}">
        <p14:creationId xmlns:p14="http://schemas.microsoft.com/office/powerpoint/2010/main" val="1394569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buFont typeface="Arial" pitchFamily="34" charset="0"/>
              <a:buChar char="•"/>
            </a:pPr>
            <a:r>
              <a:rPr lang="en-US" altLang="zh-TW" dirty="0" smtClean="0"/>
              <a:t>So far the 3d models already become ubiquitous, and have many kind of applications, like the 3D games, mechanical or architectural design, and another else.</a:t>
            </a:r>
            <a:r>
              <a:rPr lang="en-US" altLang="zh-TW" baseline="0" dirty="0" smtClean="0"/>
              <a:t> </a:t>
            </a:r>
            <a:r>
              <a:rPr lang="en-US" altLang="zh-TW" dirty="0" smtClean="0"/>
              <a:t>if I want to organize some of 3D models , how can I effective reuse (or find the similar 3D models)?  So it prompted research into 3d model retrieval.</a:t>
            </a:r>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2</a:t>
            </a:fld>
            <a:endParaRPr lang="zh-TW" altLang="en-US"/>
          </a:p>
        </p:txBody>
      </p:sp>
    </p:spTree>
    <p:extLst>
      <p:ext uri="{BB962C8B-B14F-4D97-AF65-F5344CB8AC3E}">
        <p14:creationId xmlns:p14="http://schemas.microsoft.com/office/powerpoint/2010/main" val="938547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This picture is the result of skeleton extraction.</a:t>
            </a:r>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20</a:t>
            </a:fld>
            <a:endParaRPr lang="zh-TW" altLang="en-US"/>
          </a:p>
        </p:txBody>
      </p:sp>
    </p:spTree>
    <p:extLst>
      <p:ext uri="{BB962C8B-B14F-4D97-AF65-F5344CB8AC3E}">
        <p14:creationId xmlns:p14="http://schemas.microsoft.com/office/powerpoint/2010/main" val="2176703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u="none" strike="noStrike" kern="1200" baseline="0" dirty="0" smtClean="0">
                <a:solidFill>
                  <a:schemeClr val="tx1"/>
                </a:solidFill>
                <a:latin typeface="+mn-lt"/>
                <a:ea typeface="+mn-ea"/>
                <a:cs typeface="+mn-cs"/>
              </a:rPr>
              <a:t>Each model can get a SDF(SDF value) histogram, and they use a Gaussian Mixture Model (GMM) fitting </a:t>
            </a:r>
            <a:r>
              <a:rPr lang="en-US" altLang="zh-TW" sz="1200" dirty="0" smtClean="0"/>
              <a:t>k-Gaussians to </a:t>
            </a:r>
            <a:r>
              <a:rPr lang="en-US" altLang="zh-TW" sz="1200" b="0" i="0" u="none" strike="noStrike" kern="1200" baseline="0" dirty="0" smtClean="0">
                <a:solidFill>
                  <a:schemeClr val="tx1"/>
                </a:solidFill>
                <a:latin typeface="+mn-lt"/>
                <a:ea typeface="+mn-ea"/>
                <a:cs typeface="+mn-cs"/>
              </a:rPr>
              <a:t>the SDF histogram. Using different values of k results in different hierarchies of parts (see the picture).</a:t>
            </a:r>
          </a:p>
          <a:p>
            <a:endParaRPr lang="en-US" altLang="zh-TW"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altLang="zh-TW" sz="1200" b="0" i="0" u="none" strike="noStrike" kern="1200" baseline="0" dirty="0" smtClean="0">
                <a:solidFill>
                  <a:schemeClr val="tx1"/>
                </a:solidFill>
                <a:latin typeface="+mn-lt"/>
                <a:ea typeface="+mn-ea"/>
                <a:cs typeface="+mn-cs"/>
              </a:rPr>
              <a:t>they use a Gaussian Mixture Model (GMM) fitting the SDF histogram.</a:t>
            </a:r>
          </a:p>
          <a:p>
            <a:pPr marL="171450" indent="-171450">
              <a:buFont typeface="Arial" panose="020B0604020202020204" pitchFamily="34" charset="0"/>
              <a:buChar char="•"/>
            </a:pPr>
            <a:r>
              <a:rPr lang="en-US" altLang="zh-TW" sz="1200" b="0" i="0" u="none" strike="sngStrike" kern="1200" baseline="0" dirty="0" smtClean="0">
                <a:solidFill>
                  <a:schemeClr val="tx1"/>
                </a:solidFill>
                <a:latin typeface="+mn-lt"/>
                <a:ea typeface="+mn-ea"/>
                <a:cs typeface="+mn-cs"/>
              </a:rPr>
              <a:t>This is achieved using the Expectation-Maximization (EM) algorithm very fast since the histogram is only 1D. </a:t>
            </a:r>
          </a:p>
          <a:p>
            <a:pPr marL="171450" indent="-171450">
              <a:buFont typeface="Arial" panose="020B0604020202020204" pitchFamily="34" charset="0"/>
              <a:buChar char="•"/>
            </a:pPr>
            <a:r>
              <a:rPr lang="en-US" altLang="zh-TW" sz="1200" b="0" i="0" u="none" strike="noStrike" kern="1200" baseline="0" dirty="0" smtClean="0">
                <a:solidFill>
                  <a:schemeClr val="tx1"/>
                </a:solidFill>
                <a:latin typeface="+mn-lt"/>
                <a:ea typeface="+mn-ea"/>
                <a:cs typeface="+mn-cs"/>
              </a:rPr>
              <a:t>The result of this clustering process for each face is a vector of length k signifying its probability to be assigned to one of the SDF clusters. Note that each SDF cluster may contain multiple mesh parts such as legs or fingers. </a:t>
            </a:r>
          </a:p>
          <a:p>
            <a:pPr marL="171450" indent="-171450">
              <a:buFont typeface="Arial" panose="020B0604020202020204" pitchFamily="34" charset="0"/>
              <a:buChar char="•"/>
            </a:pPr>
            <a:r>
              <a:rPr lang="en-US" altLang="zh-TW" sz="1200" b="0" i="0" u="none" strike="noStrike" kern="1200" baseline="0" dirty="0" smtClean="0">
                <a:solidFill>
                  <a:schemeClr val="tx1"/>
                </a:solidFill>
                <a:latin typeface="+mn-lt"/>
                <a:ea typeface="+mn-ea"/>
                <a:cs typeface="+mn-cs"/>
              </a:rPr>
              <a:t>Using different values of k results in different hierarchies of parts (picture).</a:t>
            </a:r>
          </a:p>
          <a:p>
            <a:pPr marL="0" indent="0">
              <a:buFont typeface="Arial" panose="020B0604020202020204" pitchFamily="34" charset="0"/>
              <a:buNone/>
            </a:pPr>
            <a:endParaRPr lang="en-US" altLang="zh-TW"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lang="zh-TW" altLang="en-US" sz="1200" b="0" i="0" u="none" strike="noStrike" kern="1200" baseline="0" dirty="0" smtClean="0">
                <a:solidFill>
                  <a:schemeClr val="tx1"/>
                </a:solidFill>
                <a:latin typeface="+mn-lt"/>
                <a:ea typeface="+mn-ea"/>
                <a:cs typeface="+mn-cs"/>
              </a:rPr>
              <a:t>高斯混合模型（</a:t>
            </a:r>
            <a:r>
              <a:rPr lang="en-US" altLang="zh-TW" sz="1200" b="0" i="0" u="none" strike="noStrike" kern="1200" baseline="0" dirty="0" smtClean="0">
                <a:solidFill>
                  <a:schemeClr val="tx1"/>
                </a:solidFill>
                <a:latin typeface="+mn-lt"/>
                <a:ea typeface="+mn-ea"/>
                <a:cs typeface="+mn-cs"/>
              </a:rPr>
              <a:t>Gaussian mixture model</a:t>
            </a:r>
            <a:r>
              <a:rPr lang="zh-TW" altLang="en-US" sz="1200" b="0" i="0" u="none" strike="noStrike" kern="1200" baseline="0" dirty="0" smtClean="0">
                <a:solidFill>
                  <a:schemeClr val="tx1"/>
                </a:solidFill>
                <a:latin typeface="+mn-lt"/>
                <a:ea typeface="+mn-ea"/>
                <a:cs typeface="+mn-cs"/>
              </a:rPr>
              <a:t>，簡稱 </a:t>
            </a:r>
            <a:r>
              <a:rPr lang="en-US" altLang="zh-TW" sz="1200" b="0" i="0" u="none" strike="noStrike" kern="1200" baseline="0" dirty="0" smtClean="0">
                <a:solidFill>
                  <a:schemeClr val="tx1"/>
                </a:solidFill>
                <a:latin typeface="+mn-lt"/>
                <a:ea typeface="+mn-ea"/>
                <a:cs typeface="+mn-cs"/>
              </a:rPr>
              <a:t>GMM</a:t>
            </a:r>
            <a:r>
              <a:rPr lang="zh-TW" altLang="en-US" sz="1200" b="0" i="0" u="none" strike="noStrike" kern="1200" baseline="0" dirty="0" smtClean="0">
                <a:solidFill>
                  <a:schemeClr val="tx1"/>
                </a:solidFill>
                <a:latin typeface="+mn-lt"/>
                <a:ea typeface="+mn-ea"/>
                <a:cs typeface="+mn-cs"/>
              </a:rPr>
              <a:t>）是單一高斯機率密度函數的延伸，由於 </a:t>
            </a:r>
            <a:r>
              <a:rPr lang="en-US" altLang="zh-TW" sz="1200" b="0" i="0" u="none" strike="noStrike" kern="1200" baseline="0" dirty="0" smtClean="0">
                <a:solidFill>
                  <a:schemeClr val="tx1"/>
                </a:solidFill>
                <a:latin typeface="+mn-lt"/>
                <a:ea typeface="+mn-ea"/>
                <a:cs typeface="+mn-cs"/>
              </a:rPr>
              <a:t>GMM </a:t>
            </a:r>
            <a:r>
              <a:rPr lang="zh-TW" altLang="en-US" sz="1200" b="0" i="0" u="none" strike="noStrike" kern="1200" baseline="0" dirty="0" smtClean="0">
                <a:solidFill>
                  <a:schemeClr val="tx1"/>
                </a:solidFill>
                <a:latin typeface="+mn-lt"/>
                <a:ea typeface="+mn-ea"/>
                <a:cs typeface="+mn-cs"/>
              </a:rPr>
              <a:t>能夠平滑地近似任意形狀的密度分佈，因此近年來常被用在語音與語者辨識，得到不錯的效果。</a:t>
            </a:r>
          </a:p>
          <a:p>
            <a:pPr marL="0" indent="0">
              <a:buFont typeface="Arial" panose="020B0604020202020204" pitchFamily="34" charset="0"/>
              <a:buNone/>
            </a:pPr>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21</a:t>
            </a:fld>
            <a:endParaRPr lang="zh-TW" altLang="en-US"/>
          </a:p>
        </p:txBody>
      </p:sp>
    </p:spTree>
    <p:extLst>
      <p:ext uri="{BB962C8B-B14F-4D97-AF65-F5344CB8AC3E}">
        <p14:creationId xmlns:p14="http://schemas.microsoft.com/office/powerpoint/2010/main" val="2417161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The SDF partitioning</a:t>
            </a:r>
            <a:r>
              <a:rPr lang="en-US" altLang="zh-TW" baseline="0" dirty="0" smtClean="0"/>
              <a:t> technique</a:t>
            </a:r>
            <a:r>
              <a:rPr lang="en-US" altLang="zh-TW" dirty="0" smtClean="0"/>
              <a:t> remains consistent, like the picture, the 3d models are different pose, but the partition still consistent.</a:t>
            </a:r>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22</a:t>
            </a:fld>
            <a:endParaRPr lang="zh-TW" altLang="en-US"/>
          </a:p>
        </p:txBody>
      </p:sp>
    </p:spTree>
    <p:extLst>
      <p:ext uri="{BB962C8B-B14F-4D97-AF65-F5344CB8AC3E}">
        <p14:creationId xmlns:p14="http://schemas.microsoft.com/office/powerpoint/2010/main" val="1120058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The SDF value highlights similar parts in similar 3D shapes. Like the (left)</a:t>
            </a:r>
            <a:r>
              <a:rPr lang="en-US" altLang="zh-TW" sz="1200" baseline="0" dirty="0" smtClean="0"/>
              <a:t> picture, animals body are same color. </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red</a:t>
            </a:r>
            <a:r>
              <a:rPr lang="en-US" altLang="zh-TW" sz="1200" baseline="0" dirty="0" smtClean="0"/>
              <a:t> color is small value, blue color is large value.</a:t>
            </a:r>
            <a:endParaRPr lang="zh-TW" altLang="en-US" sz="1200" dirty="0" smtClean="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23</a:t>
            </a:fld>
            <a:endParaRPr lang="zh-TW" altLang="en-US"/>
          </a:p>
        </p:txBody>
      </p:sp>
    </p:spTree>
    <p:extLst>
      <p:ext uri="{BB962C8B-B14F-4D97-AF65-F5344CB8AC3E}">
        <p14:creationId xmlns:p14="http://schemas.microsoft.com/office/powerpoint/2010/main" val="3368407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My third paper</a:t>
            </a:r>
            <a:r>
              <a:rPr lang="en-US" altLang="zh-TW" baseline="0" dirty="0" smtClean="0"/>
              <a:t> is …, and this paper is talking about another method of </a:t>
            </a:r>
            <a:r>
              <a:rPr lang="en-US" altLang="zh-TW" dirty="0" smtClean="0"/>
              <a:t>shape description.</a:t>
            </a:r>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24</a:t>
            </a:fld>
            <a:endParaRPr lang="zh-TW" altLang="en-US"/>
          </a:p>
        </p:txBody>
      </p:sp>
    </p:spTree>
    <p:extLst>
      <p:ext uri="{BB962C8B-B14F-4D97-AF65-F5344CB8AC3E}">
        <p14:creationId xmlns:p14="http://schemas.microsoft.com/office/powerpoint/2010/main" val="1765899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200" dirty="0" smtClean="0"/>
              <a:t>The shape description in computer graphics is the metric based on surface. </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200" dirty="0" smtClean="0"/>
              <a:t>So, the solutions</a:t>
            </a:r>
            <a:r>
              <a:rPr lang="en-US" altLang="zh-TW" sz="1200" baseline="0" dirty="0" smtClean="0"/>
              <a:t> of shape description are involving the analysis and understanding of a 3D object utilize metric. Which describes a distance function over the boundary surface of the object.</a:t>
            </a:r>
            <a:r>
              <a:rPr lang="en-US" altLang="zh-TW" sz="1200" dirty="0" smtClean="0"/>
              <a:t> (For example, they using a distance function defined over pairs of points on the surface, to assist shape analysis (and understanding). </a:t>
            </a:r>
            <a:r>
              <a:rPr lang="en-US" altLang="zh-TW" dirty="0" smtClean="0"/>
              <a:t>Like the previous paper SDF method, is a kind of surface metric.)</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dirty="0" smtClean="0"/>
              <a:t>(the surface metric would play an important role form shape analysis,</a:t>
            </a:r>
            <a:r>
              <a:rPr lang="en-US" altLang="zh-TW" baseline="0" dirty="0" smtClean="0"/>
              <a:t>)So, in this paper, </a:t>
            </a:r>
            <a:r>
              <a:rPr lang="en-US" altLang="zh-TW" dirty="0" smtClean="0"/>
              <a:t>they develop a surface metric that is part-aware. (The metric can be effectively utilized in various applications</a:t>
            </a:r>
            <a:r>
              <a:rPr lang="en-US" altLang="zh-TW" baseline="0" dirty="0" smtClean="0"/>
              <a:t> including mesh segmentation and shape retrieval.)</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baseline="0" dirty="0" smtClean="0"/>
              <a:t>There is a comparison between some surface metrics and their metric on “</a:t>
            </a:r>
            <a:r>
              <a:rPr lang="en-US" altLang="zh-TW" baseline="0" dirty="0" err="1" smtClean="0"/>
              <a:t>T”shape</a:t>
            </a:r>
            <a:r>
              <a:rPr lang="en-US" altLang="zh-TW" baseline="0" dirty="0" smtClean="0"/>
              <a:t>. The red contour is </a:t>
            </a:r>
            <a:r>
              <a:rPr lang="en-US" altLang="zh-TW" baseline="0" dirty="0" err="1" smtClean="0"/>
              <a:t>ios</a:t>
            </a:r>
            <a:r>
              <a:rPr lang="en-US" altLang="zh-TW" baseline="0" dirty="0" smtClean="0"/>
              <a:t>-contour, and we can find that, their metric fully senses the boundary </a:t>
            </a:r>
            <a:r>
              <a:rPr lang="en-US" altLang="zh-TW" strike="sngStrike" baseline="0" dirty="0" smtClean="0"/>
              <a:t>of the bottom </a:t>
            </a:r>
            <a:r>
              <a:rPr lang="en-US" altLang="zh-TW" baseline="0" dirty="0" smtClean="0"/>
              <a:t>part of the shape. (</a:t>
            </a:r>
            <a:r>
              <a:rPr lang="zh-TW" altLang="en-US" baseline="0" dirty="0" smtClean="0"/>
              <a:t>形狀開始變化的交接處 </a:t>
            </a:r>
            <a:r>
              <a:rPr lang="en-US" altLang="zh-TW" baseline="0" dirty="0" smtClean="0"/>
              <a:t>I’m not sure, maybe the boundary is mean that the deformation area)</a:t>
            </a:r>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25</a:t>
            </a:fld>
            <a:endParaRPr lang="zh-TW" altLang="en-US"/>
          </a:p>
        </p:txBody>
      </p:sp>
    </p:spTree>
    <p:extLst>
      <p:ext uri="{BB962C8B-B14F-4D97-AF65-F5344CB8AC3E}">
        <p14:creationId xmlns:p14="http://schemas.microsoft.com/office/powerpoint/2010/main" val="1469024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200" dirty="0" smtClean="0"/>
              <a:t>The shape description in computer graphics is the metric based on surface. </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200" dirty="0" smtClean="0"/>
              <a:t>So, the solutions</a:t>
            </a:r>
            <a:r>
              <a:rPr lang="en-US" altLang="zh-TW" sz="1200" baseline="0" dirty="0" smtClean="0"/>
              <a:t> of shape description are involving the analysis and understanding of a 3D object utilize metric. Which describes a distance function over the boundary surface of the object.</a:t>
            </a:r>
            <a:r>
              <a:rPr lang="en-US" altLang="zh-TW" sz="1200" dirty="0" smtClean="0"/>
              <a:t> (For example, they using a distance function defined over pairs of points on the surface, to assist shape analysis (and understanding). </a:t>
            </a:r>
            <a:r>
              <a:rPr lang="en-US" altLang="zh-TW" dirty="0" smtClean="0"/>
              <a:t>Like the previous paper SDF method, is a kind of surface metric.)</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dirty="0" smtClean="0"/>
              <a:t>(the surface metric would play an important role form shape analysis,</a:t>
            </a:r>
            <a:r>
              <a:rPr lang="en-US" altLang="zh-TW" baseline="0" dirty="0" smtClean="0"/>
              <a:t>)So, in this paper, </a:t>
            </a:r>
            <a:r>
              <a:rPr lang="en-US" altLang="zh-TW" dirty="0" smtClean="0"/>
              <a:t>they develop a surface metric that is part-aware. (The metric can be effectively utilized in various applications</a:t>
            </a:r>
            <a:r>
              <a:rPr lang="en-US" altLang="zh-TW" baseline="0" dirty="0" smtClean="0"/>
              <a:t> including mesh segmentation and shape retrieval.)</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baseline="0" dirty="0" smtClean="0"/>
              <a:t>There is a comparison between some surface metrics and their metric on “</a:t>
            </a:r>
            <a:r>
              <a:rPr lang="en-US" altLang="zh-TW" baseline="0" dirty="0" err="1" smtClean="0"/>
              <a:t>T”shape</a:t>
            </a:r>
            <a:r>
              <a:rPr lang="en-US" altLang="zh-TW" baseline="0" dirty="0" smtClean="0"/>
              <a:t>. The red contour is </a:t>
            </a:r>
            <a:r>
              <a:rPr lang="en-US" altLang="zh-TW" baseline="0" dirty="0" err="1" smtClean="0"/>
              <a:t>ios</a:t>
            </a:r>
            <a:r>
              <a:rPr lang="en-US" altLang="zh-TW" baseline="0" dirty="0" smtClean="0"/>
              <a:t>-contour, and we can find that, their metric fully senses the boundary </a:t>
            </a:r>
            <a:r>
              <a:rPr lang="en-US" altLang="zh-TW" strike="sngStrike" baseline="0" dirty="0" smtClean="0"/>
              <a:t>of the bottom </a:t>
            </a:r>
            <a:r>
              <a:rPr lang="en-US" altLang="zh-TW" baseline="0" dirty="0" smtClean="0"/>
              <a:t>part of the shape. (</a:t>
            </a:r>
            <a:r>
              <a:rPr lang="zh-TW" altLang="en-US" baseline="0" dirty="0" smtClean="0"/>
              <a:t>形狀開始變化的交接處 </a:t>
            </a:r>
            <a:r>
              <a:rPr lang="en-US" altLang="zh-TW" baseline="0" dirty="0" smtClean="0"/>
              <a:t>I’m not sure, maybe the boundary is mean that the deformation area)</a:t>
            </a:r>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26</a:t>
            </a:fld>
            <a:endParaRPr lang="zh-TW" altLang="en-US"/>
          </a:p>
        </p:txBody>
      </p:sp>
    </p:spTree>
    <p:extLst>
      <p:ext uri="{BB962C8B-B14F-4D97-AF65-F5344CB8AC3E}">
        <p14:creationId xmlns:p14="http://schemas.microsoft.com/office/powerpoint/2010/main" val="1661374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200" dirty="0" smtClean="0"/>
              <a:t>The shape description in computer graphics is the metric based on surface. </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200" dirty="0" smtClean="0"/>
              <a:t>So, the solutions</a:t>
            </a:r>
            <a:r>
              <a:rPr lang="en-US" altLang="zh-TW" sz="1200" baseline="0" dirty="0" smtClean="0"/>
              <a:t> of shape description are involving the analysis and understanding of a 3D object utilize metric. Which describes a distance function over the boundary surface of the object.</a:t>
            </a:r>
            <a:r>
              <a:rPr lang="en-US" altLang="zh-TW" sz="1200" dirty="0" smtClean="0"/>
              <a:t> (For example, they using a distance function defined over pairs of points on the surface, to assist shape analysis (and understanding). </a:t>
            </a:r>
            <a:r>
              <a:rPr lang="en-US" altLang="zh-TW" dirty="0" smtClean="0"/>
              <a:t>Like the previous paper SDF method, is a kind of surface metric.)</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dirty="0" smtClean="0"/>
              <a:t>(the surface metric would play an important role form shape analysis,</a:t>
            </a:r>
            <a:r>
              <a:rPr lang="en-US" altLang="zh-TW" baseline="0" dirty="0" smtClean="0"/>
              <a:t>)So, in this paper, </a:t>
            </a:r>
            <a:r>
              <a:rPr lang="en-US" altLang="zh-TW" dirty="0" smtClean="0"/>
              <a:t>they develop a surface metric that is part-aware. (The metric can be effectively utilized in various applications</a:t>
            </a:r>
            <a:r>
              <a:rPr lang="en-US" altLang="zh-TW" baseline="0" dirty="0" smtClean="0"/>
              <a:t> including mesh segmentation and shape retrieval.)</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baseline="0" dirty="0" smtClean="0"/>
              <a:t>There is a comparison between some surface metrics and their metric on “</a:t>
            </a:r>
            <a:r>
              <a:rPr lang="en-US" altLang="zh-TW" baseline="0" dirty="0" err="1" smtClean="0"/>
              <a:t>T”shape</a:t>
            </a:r>
            <a:r>
              <a:rPr lang="en-US" altLang="zh-TW" baseline="0" dirty="0" smtClean="0"/>
              <a:t>. The red contour is </a:t>
            </a:r>
            <a:r>
              <a:rPr lang="en-US" altLang="zh-TW" baseline="0" dirty="0" err="1" smtClean="0"/>
              <a:t>ios</a:t>
            </a:r>
            <a:r>
              <a:rPr lang="en-US" altLang="zh-TW" baseline="0" dirty="0" smtClean="0"/>
              <a:t>-contour, and we can find that, their metric fully senses the boundary </a:t>
            </a:r>
            <a:r>
              <a:rPr lang="en-US" altLang="zh-TW" strike="sngStrike" baseline="0" dirty="0" smtClean="0"/>
              <a:t>of the bottom </a:t>
            </a:r>
            <a:r>
              <a:rPr lang="en-US" altLang="zh-TW" baseline="0" dirty="0" smtClean="0"/>
              <a:t>part of the shape. (</a:t>
            </a:r>
            <a:r>
              <a:rPr lang="zh-TW" altLang="en-US" baseline="0" dirty="0" smtClean="0"/>
              <a:t>形狀開始變化的交接處 </a:t>
            </a:r>
            <a:r>
              <a:rPr lang="en-US" altLang="zh-TW" baseline="0" dirty="0" smtClean="0"/>
              <a:t>I’m not sure, maybe the boundary is mean that the deformation area)</a:t>
            </a:r>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27</a:t>
            </a:fld>
            <a:endParaRPr lang="zh-TW" altLang="en-US"/>
          </a:p>
        </p:txBody>
      </p:sp>
    </p:spTree>
    <p:extLst>
      <p:ext uri="{BB962C8B-B14F-4D97-AF65-F5344CB8AC3E}">
        <p14:creationId xmlns:p14="http://schemas.microsoft.com/office/powerpoint/2010/main" val="4152932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So</a:t>
            </a:r>
            <a:r>
              <a:rPr lang="en-US" altLang="zh-TW" b="0" dirty="0" smtClean="0"/>
              <a:t>, </a:t>
            </a:r>
            <a:r>
              <a:rPr lang="en-US" altLang="zh-TW" sz="1200" b="0" dirty="0" smtClean="0"/>
              <a:t>The part-aware metric is combing the VSI with geodesic distance and normal variation.</a:t>
            </a:r>
          </a:p>
          <a:p>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28</a:t>
            </a:fld>
            <a:endParaRPr lang="zh-TW" altLang="en-US"/>
          </a:p>
        </p:txBody>
      </p:sp>
    </p:spTree>
    <p:extLst>
      <p:ext uri="{BB962C8B-B14F-4D97-AF65-F5344CB8AC3E}">
        <p14:creationId xmlns:p14="http://schemas.microsoft.com/office/powerpoint/2010/main" val="1431733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indent="-228600">
              <a:buFont typeface="Arial" pitchFamily="34" charset="0"/>
              <a:buChar char="•"/>
            </a:pPr>
            <a:r>
              <a:rPr lang="en-US" altLang="zh-TW" strike="sngStrike" dirty="0" smtClean="0"/>
              <a:t>Before the method,</a:t>
            </a:r>
            <a:r>
              <a:rPr lang="en-US" altLang="zh-TW" strike="sngStrike" baseline="0" dirty="0" smtClean="0"/>
              <a:t> I want to introduce </a:t>
            </a:r>
            <a:r>
              <a:rPr lang="en-US" altLang="zh-TW" sz="1200" b="1" dirty="0" smtClean="0"/>
              <a:t>Volumetric shape image</a:t>
            </a:r>
            <a:r>
              <a:rPr lang="en-US" altLang="zh-TW" sz="1200" b="1" strike="sngStrike" dirty="0" smtClean="0"/>
              <a:t>, </a:t>
            </a:r>
            <a:r>
              <a:rPr lang="en-US" altLang="zh-TW" sz="1200" b="0" strike="sngStrike" dirty="0" smtClean="0"/>
              <a:t>which</a:t>
            </a:r>
            <a:r>
              <a:rPr lang="en-US" altLang="zh-TW" sz="1200" b="0" strike="sngStrike" baseline="0" dirty="0" smtClean="0"/>
              <a:t> </a:t>
            </a:r>
            <a:r>
              <a:rPr lang="en-US" altLang="zh-TW" sz="1200" b="0" baseline="0" dirty="0" smtClean="0"/>
              <a:t>is a way to capture relevant visibility information.</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200" b="0" baseline="0" dirty="0" smtClean="0"/>
              <a:t>And that information collect from inside of a shape.</a:t>
            </a:r>
            <a:r>
              <a:rPr lang="en-US" altLang="zh-TW" baseline="0" dirty="0" smtClean="0"/>
              <a:t> Like the picture, the red point is inside this shape, and the pink area is visible region from the red point, while moving red point, the visible region should be changed. </a:t>
            </a:r>
            <a:r>
              <a:rPr lang="en-US" altLang="zh-TW" strike="sngStrike" baseline="0" dirty="0" smtClean="0"/>
              <a:t>So, the VSI is record these </a:t>
            </a:r>
            <a:r>
              <a:rPr lang="en-US" altLang="zh-TW" sz="1200" strike="sngStrike" dirty="0" smtClean="0"/>
              <a:t>visibility information.</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dirty="0" smtClean="0"/>
              <a:t>And that is useful ,because visible regions provide</a:t>
            </a:r>
            <a:r>
              <a:rPr lang="en-US" altLang="zh-TW" baseline="0" dirty="0" smtClean="0"/>
              <a:t> the strong hints for part transition.</a:t>
            </a: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altLang="zh-TW" strike="sngStrike" dirty="0" smtClean="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29</a:t>
            </a:fld>
            <a:endParaRPr lang="zh-TW" altLang="en-US"/>
          </a:p>
        </p:txBody>
      </p:sp>
    </p:spTree>
    <p:extLst>
      <p:ext uri="{BB962C8B-B14F-4D97-AF65-F5344CB8AC3E}">
        <p14:creationId xmlns:p14="http://schemas.microsoft.com/office/powerpoint/2010/main" val="386847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200" dirty="0" smtClean="0"/>
              <a:t>Most of 3D model retrieval methods try to satisfy the invariance to a certain class of geometrical transformation. However, there are some problem in this way, like the picture, this two 3d models from same class but different pose ,so the result of</a:t>
            </a:r>
            <a:r>
              <a:rPr lang="en-US" altLang="zh-TW" sz="1200" baseline="0" dirty="0" smtClean="0"/>
              <a:t> this two models are dissimilar</a:t>
            </a:r>
            <a:r>
              <a:rPr lang="en-US" altLang="zh-TW" sz="1200" dirty="0" smtClean="0"/>
              <a:t>.</a:t>
            </a:r>
            <a:endParaRPr lang="en-US" altLang="zh-TW" dirty="0" smtClean="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3</a:t>
            </a:fld>
            <a:endParaRPr lang="zh-TW" altLang="en-US"/>
          </a:p>
        </p:txBody>
      </p:sp>
    </p:spTree>
    <p:extLst>
      <p:ext uri="{BB962C8B-B14F-4D97-AF65-F5344CB8AC3E}">
        <p14:creationId xmlns:p14="http://schemas.microsoft.com/office/powerpoint/2010/main" val="3692102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baseline="0" dirty="0" smtClean="0"/>
              <a:t>Now, I will talk about how to compute the VSI distance.</a:t>
            </a:r>
          </a:p>
          <a:p>
            <a:pPr marL="228600" indent="-228600">
              <a:buFont typeface="Arial" pitchFamily="34" charset="0"/>
              <a:buChar char="•"/>
            </a:pPr>
            <a:r>
              <a:rPr lang="en-US" altLang="zh-TW" baseline="0" dirty="0" smtClean="0"/>
              <a:t>the first step is both </a:t>
            </a:r>
            <a:r>
              <a:rPr lang="en-US" altLang="zh-TW" baseline="0" dirty="0" err="1" smtClean="0"/>
              <a:t>fi</a:t>
            </a:r>
            <a:r>
              <a:rPr lang="en-US" altLang="zh-TW" baseline="0" dirty="0" smtClean="0"/>
              <a:t> and </a:t>
            </a:r>
            <a:r>
              <a:rPr lang="en-US" altLang="zh-TW" baseline="0" dirty="0" err="1" smtClean="0"/>
              <a:t>fj</a:t>
            </a:r>
            <a:r>
              <a:rPr lang="en-US" altLang="zh-TW" baseline="0" dirty="0" smtClean="0"/>
              <a:t> faces are mapped to their reference points </a:t>
            </a:r>
            <a:r>
              <a:rPr lang="en-US" altLang="zh-TW" baseline="0" dirty="0" err="1" smtClean="0"/>
              <a:t>ri</a:t>
            </a:r>
            <a:r>
              <a:rPr lang="en-US" altLang="zh-TW" baseline="0" dirty="0" smtClean="0"/>
              <a:t> and </a:t>
            </a:r>
            <a:r>
              <a:rPr lang="en-US" altLang="zh-TW" baseline="0" dirty="0" err="1" smtClean="0"/>
              <a:t>rj</a:t>
            </a:r>
            <a:r>
              <a:rPr lang="en-US" altLang="zh-TW" baseline="0" dirty="0" smtClean="0"/>
              <a:t>.</a:t>
            </a:r>
          </a:p>
          <a:p>
            <a:pPr marL="228600" indent="-228600">
              <a:buFont typeface="Arial" pitchFamily="34" charset="0"/>
              <a:buChar char="•"/>
            </a:pPr>
            <a:r>
              <a:rPr lang="en-US" altLang="zh-TW" dirty="0" err="1" smtClean="0"/>
              <a:t>Fi</a:t>
            </a:r>
            <a:r>
              <a:rPr lang="zh-TW" altLang="en-US" dirty="0" smtClean="0"/>
              <a:t>和</a:t>
            </a:r>
            <a:r>
              <a:rPr lang="en-US" altLang="zh-TW" dirty="0" err="1" smtClean="0"/>
              <a:t>fj</a:t>
            </a:r>
            <a:r>
              <a:rPr lang="zh-TW" altLang="en-US" dirty="0" smtClean="0"/>
              <a:t>是形狀上的任意兩個面</a:t>
            </a:r>
            <a:r>
              <a:rPr lang="en-US" altLang="zh-TW" dirty="0" smtClean="0"/>
              <a:t>,</a:t>
            </a:r>
            <a:r>
              <a:rPr lang="zh-TW" altLang="en-US" dirty="0" smtClean="0"/>
              <a:t> 然後找出在形狀內最大的球的中心就是參考點</a:t>
            </a:r>
            <a:r>
              <a:rPr lang="en-US" altLang="zh-TW" baseline="0" dirty="0" err="1" smtClean="0"/>
              <a:t>ri</a:t>
            </a:r>
            <a:r>
              <a:rPr lang="en-US" altLang="zh-TW" baseline="0" dirty="0" smtClean="0"/>
              <a:t> </a:t>
            </a:r>
            <a:r>
              <a:rPr lang="zh-TW" altLang="en-US" baseline="0" dirty="0" smtClean="0"/>
              <a:t>和</a:t>
            </a:r>
            <a:r>
              <a:rPr lang="en-US" altLang="zh-TW" baseline="0" dirty="0" smtClean="0"/>
              <a:t> </a:t>
            </a:r>
            <a:r>
              <a:rPr lang="en-US" altLang="zh-TW" baseline="0" dirty="0" err="1" smtClean="0"/>
              <a:t>rj</a:t>
            </a:r>
            <a:endParaRPr lang="en-US" altLang="zh-TW" baseline="0" dirty="0" smtClean="0"/>
          </a:p>
          <a:p>
            <a:pPr marL="228600" indent="-228600">
              <a:buFont typeface="Arial" pitchFamily="34" charset="0"/>
              <a:buChar char="•"/>
            </a:pPr>
            <a:r>
              <a:rPr lang="en-US" altLang="zh-TW" dirty="0" smtClean="0"/>
              <a:t>For example, face </a:t>
            </a:r>
            <a:r>
              <a:rPr lang="en-US" altLang="zh-TW" dirty="0" err="1" smtClean="0"/>
              <a:t>i</a:t>
            </a:r>
            <a:r>
              <a:rPr lang="en-US" altLang="zh-TW" dirty="0" smtClean="0"/>
              <a:t> is</a:t>
            </a:r>
            <a:r>
              <a:rPr lang="en-US" altLang="zh-TW" baseline="0" dirty="0" smtClean="0"/>
              <a:t> random faces</a:t>
            </a:r>
            <a:r>
              <a:rPr lang="zh-TW" altLang="en-US" baseline="0" dirty="0" smtClean="0"/>
              <a:t> </a:t>
            </a:r>
            <a:r>
              <a:rPr lang="en-US" altLang="zh-TW" baseline="0" dirty="0" smtClean="0"/>
              <a:t>form this shape, then we need to find the maximal inscribed sphere touching the centroid of face </a:t>
            </a:r>
            <a:r>
              <a:rPr lang="en-US" altLang="zh-TW" baseline="0" dirty="0" err="1" smtClean="0"/>
              <a:t>i</a:t>
            </a:r>
            <a:r>
              <a:rPr lang="en-US" altLang="zh-TW" baseline="0" dirty="0" smtClean="0"/>
              <a:t>.</a:t>
            </a:r>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30</a:t>
            </a:fld>
            <a:endParaRPr lang="zh-TW" altLang="en-US"/>
          </a:p>
        </p:txBody>
      </p:sp>
    </p:spTree>
    <p:extLst>
      <p:ext uri="{BB962C8B-B14F-4D97-AF65-F5344CB8AC3E}">
        <p14:creationId xmlns:p14="http://schemas.microsoft.com/office/powerpoint/2010/main" val="697920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indent="-228600">
              <a:buFont typeface="Arial" pitchFamily="34" charset="0"/>
              <a:buChar char="•"/>
            </a:pPr>
            <a:r>
              <a:rPr lang="en-US" altLang="zh-TW" dirty="0" smtClean="0"/>
              <a:t>Second step is that</a:t>
            </a:r>
            <a:r>
              <a:rPr lang="en-US" altLang="zh-TW" baseline="0" dirty="0" smtClean="0"/>
              <a:t> the visible regions at </a:t>
            </a:r>
            <a:r>
              <a:rPr lang="en-US" altLang="zh-TW" baseline="0" dirty="0" err="1" smtClean="0"/>
              <a:t>ri</a:t>
            </a:r>
            <a:r>
              <a:rPr lang="en-US" altLang="zh-TW" baseline="0" dirty="0" smtClean="0"/>
              <a:t> and </a:t>
            </a:r>
            <a:r>
              <a:rPr lang="en-US" altLang="zh-TW" baseline="0" dirty="0" err="1" smtClean="0"/>
              <a:t>rj</a:t>
            </a:r>
            <a:r>
              <a:rPr lang="en-US" altLang="zh-TW" baseline="0" dirty="0" smtClean="0"/>
              <a:t> are sampled into their VSIs, Si and </a:t>
            </a:r>
            <a:r>
              <a:rPr lang="en-US" altLang="zh-TW" baseline="0" dirty="0" err="1" smtClean="0"/>
              <a:t>Sj</a:t>
            </a:r>
            <a:r>
              <a:rPr lang="en-US" altLang="zh-TW" baseline="0" dirty="0" smtClean="0"/>
              <a:t>.</a:t>
            </a:r>
          </a:p>
          <a:p>
            <a:pPr marL="228600" indent="-228600">
              <a:buFont typeface="Arial" pitchFamily="34" charset="0"/>
              <a:buChar char="•"/>
            </a:pPr>
            <a:r>
              <a:rPr lang="en-US" altLang="zh-TW" dirty="0" smtClean="0"/>
              <a:t>the visible region</a:t>
            </a:r>
            <a:r>
              <a:rPr lang="en-US" altLang="zh-TW" baseline="0" dirty="0" smtClean="0"/>
              <a:t>s as seen from reference points and quantify their differences. </a:t>
            </a:r>
          </a:p>
          <a:p>
            <a:pPr marL="228600" indent="-228600">
              <a:buFont typeface="Arial" pitchFamily="34" charset="0"/>
              <a:buChar char="•"/>
            </a:pPr>
            <a:r>
              <a:rPr lang="en-US" altLang="zh-TW" dirty="0" smtClean="0"/>
              <a:t>Like</a:t>
            </a:r>
            <a:r>
              <a:rPr lang="en-US" altLang="zh-TW" baseline="0" dirty="0" smtClean="0"/>
              <a:t> the picture, </a:t>
            </a:r>
            <a:r>
              <a:rPr lang="en-US" altLang="zh-TW" dirty="0" smtClean="0"/>
              <a:t>f</a:t>
            </a:r>
            <a:r>
              <a:rPr lang="en-US" altLang="zh-TW" baseline="0" dirty="0" smtClean="0"/>
              <a:t>rom a reference points </a:t>
            </a:r>
            <a:r>
              <a:rPr lang="en-US" altLang="zh-TW" baseline="0" dirty="0" err="1" smtClean="0"/>
              <a:t>ri</a:t>
            </a:r>
            <a:r>
              <a:rPr lang="en-US" altLang="zh-TW" baseline="0" dirty="0" smtClean="0"/>
              <a:t>, send out 4 rays uniformly, that is a VSI(Si). </a:t>
            </a:r>
            <a:r>
              <a:rPr lang="en-US" altLang="zh-TW" baseline="0" dirty="0" err="1" smtClean="0"/>
              <a:t>Rj</a:t>
            </a:r>
            <a:r>
              <a:rPr lang="en-US" altLang="zh-TW" baseline="0" dirty="0" smtClean="0"/>
              <a:t> do the same thing is another VSI(</a:t>
            </a:r>
            <a:r>
              <a:rPr lang="en-US" altLang="zh-TW" baseline="0" dirty="0" err="1" smtClean="0"/>
              <a:t>Sj</a:t>
            </a:r>
            <a:r>
              <a:rPr lang="en-US" altLang="zh-TW" baseline="0" dirty="0" smtClean="0"/>
              <a:t>). (the ray is touching the boundary)</a:t>
            </a:r>
          </a:p>
          <a:p>
            <a:pPr marL="228600" indent="-228600">
              <a:buFont typeface="Arial" pitchFamily="34" charset="0"/>
              <a:buChar char="•"/>
            </a:pPr>
            <a:r>
              <a:rPr lang="zh-TW" altLang="en-US" baseline="0" dirty="0" smtClean="0"/>
              <a:t>一般會用</a:t>
            </a:r>
            <a:r>
              <a:rPr lang="en-US" altLang="zh-TW" baseline="0" dirty="0" smtClean="0"/>
              <a:t>100</a:t>
            </a:r>
            <a:r>
              <a:rPr lang="zh-TW" altLang="en-US" baseline="0" dirty="0" smtClean="0"/>
              <a:t>個</a:t>
            </a:r>
            <a:r>
              <a:rPr lang="en-US" altLang="zh-TW" baseline="0" dirty="0" smtClean="0"/>
              <a:t>rays,</a:t>
            </a:r>
            <a:r>
              <a:rPr lang="zh-TW" altLang="en-US" baseline="0" dirty="0" smtClean="0"/>
              <a:t>因為舉例所以用</a:t>
            </a:r>
            <a:r>
              <a:rPr lang="en-US" altLang="zh-TW" baseline="0" dirty="0" smtClean="0"/>
              <a:t>4</a:t>
            </a:r>
            <a:r>
              <a:rPr lang="zh-TW" altLang="en-US" baseline="0" dirty="0" smtClean="0"/>
              <a:t>個</a:t>
            </a:r>
            <a:r>
              <a:rPr lang="en-US" altLang="zh-TW" baseline="0" dirty="0" smtClean="0"/>
              <a:t>rays</a:t>
            </a:r>
          </a:p>
          <a:p>
            <a:pPr marL="228600" indent="-228600">
              <a:buFont typeface="Arial" pitchFamily="34" charset="0"/>
              <a:buChar char="•"/>
            </a:pPr>
            <a:r>
              <a:rPr lang="en-US" altLang="zh-TW" baseline="0" dirty="0" smtClean="0"/>
              <a:t>And then let these rays to fix in a global coordinate system, so these two VSIs are naturally registered(overlapping). (overlapping these two reference points, so we can get the right picture.)</a:t>
            </a:r>
          </a:p>
          <a:p>
            <a:pPr marL="228600" indent="-228600">
              <a:buFont typeface="Arial" pitchFamily="34" charset="0"/>
              <a:buChar char="•"/>
            </a:pPr>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31</a:t>
            </a:fld>
            <a:endParaRPr lang="zh-TW" altLang="en-US"/>
          </a:p>
        </p:txBody>
      </p:sp>
    </p:spTree>
    <p:extLst>
      <p:ext uri="{BB962C8B-B14F-4D97-AF65-F5344CB8AC3E}">
        <p14:creationId xmlns:p14="http://schemas.microsoft.com/office/powerpoint/2010/main" val="1344182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indent="-228600">
              <a:buFont typeface="Arial" pitchFamily="34" charset="0"/>
              <a:buChar char="•"/>
            </a:pPr>
            <a:r>
              <a:rPr lang="en-US" altLang="zh-TW" sz="1200" dirty="0" smtClean="0"/>
              <a:t>Final</a:t>
            </a:r>
            <a:r>
              <a:rPr lang="en-US" altLang="zh-TW" sz="1200" baseline="0" dirty="0" smtClean="0"/>
              <a:t> step is, </a:t>
            </a:r>
            <a:r>
              <a:rPr lang="en-US" altLang="zh-TW" sz="1200" dirty="0" smtClean="0"/>
              <a:t>compute</a:t>
            </a:r>
            <a:r>
              <a:rPr lang="en-US" altLang="zh-TW" sz="1200" baseline="0" dirty="0" smtClean="0"/>
              <a:t> VSI difference</a:t>
            </a:r>
            <a:r>
              <a:rPr lang="en-US" altLang="zh-TW" sz="1200" dirty="0" smtClean="0"/>
              <a:t>. It is</a:t>
            </a:r>
            <a:r>
              <a:rPr lang="en-US" altLang="zh-TW" sz="1200" baseline="0" dirty="0" smtClean="0"/>
              <a:t> the sum of ray distance different (of these rays).</a:t>
            </a:r>
          </a:p>
          <a:p>
            <a:pPr marL="228600" indent="-228600">
              <a:buFont typeface="Arial" pitchFamily="34" charset="0"/>
              <a:buChar char="•"/>
            </a:pPr>
            <a:r>
              <a:rPr lang="en-US" altLang="zh-TW" sz="1200" dirty="0" smtClean="0"/>
              <a:t>Through this measurement can help to observe both </a:t>
            </a:r>
            <a:r>
              <a:rPr lang="en-US" altLang="zh-TW" sz="1200" dirty="0" err="1" smtClean="0"/>
              <a:t>ri</a:t>
            </a:r>
            <a:r>
              <a:rPr lang="en-US" altLang="zh-TW" sz="1200" dirty="0" smtClean="0"/>
              <a:t> and </a:t>
            </a:r>
            <a:r>
              <a:rPr lang="en-US" altLang="zh-TW" sz="1200" dirty="0" err="1" smtClean="0"/>
              <a:t>rj</a:t>
            </a:r>
            <a:r>
              <a:rPr lang="en-US" altLang="zh-TW" sz="1200" dirty="0" smtClean="0"/>
              <a:t> are within the same part or not.</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1200" dirty="0" smtClean="0"/>
              <a:t>透過測量鄰近的</a:t>
            </a:r>
            <a:r>
              <a:rPr lang="en-US" altLang="zh-TW" sz="1200" dirty="0" smtClean="0"/>
              <a:t>VSI</a:t>
            </a:r>
            <a:r>
              <a:rPr lang="zh-TW" altLang="en-US" sz="1200" dirty="0" smtClean="0"/>
              <a:t>距離差異可以得知</a:t>
            </a:r>
            <a:r>
              <a:rPr lang="en-US" altLang="zh-TW" sz="1200" dirty="0" err="1" smtClean="0"/>
              <a:t>fi</a:t>
            </a:r>
            <a:r>
              <a:rPr lang="en-US" altLang="zh-TW" sz="1200" dirty="0" smtClean="0"/>
              <a:t> </a:t>
            </a:r>
            <a:r>
              <a:rPr lang="zh-TW" altLang="en-US" sz="1200" dirty="0" smtClean="0"/>
              <a:t>和</a:t>
            </a:r>
            <a:r>
              <a:rPr lang="en-US" altLang="zh-TW" sz="1200" dirty="0" err="1" smtClean="0"/>
              <a:t>fj</a:t>
            </a:r>
            <a:r>
              <a:rPr lang="zh-TW" altLang="en-US" sz="1200" dirty="0" smtClean="0"/>
              <a:t> 是不是在不同的形狀區域，在區域轉換的地方他們的差別會比較明顯</a:t>
            </a:r>
            <a:endParaRPr lang="en-US" altLang="zh-TW" sz="1200" dirty="0" smtClean="0"/>
          </a:p>
          <a:p>
            <a:pPr marL="228600" indent="-228600">
              <a:buFont typeface="Arial" pitchFamily="34" charset="0"/>
              <a:buChar char="•"/>
            </a:pPr>
            <a:endParaRPr lang="en-US" altLang="zh-TW" sz="1200" dirty="0" smtClean="0"/>
          </a:p>
          <a:p>
            <a:pPr marL="228600" indent="-228600">
              <a:buFont typeface="Arial" pitchFamily="34" charset="0"/>
              <a:buChar char="•"/>
            </a:pPr>
            <a:r>
              <a:rPr lang="en-US" altLang="zh-TW" sz="1200" dirty="0" smtClean="0"/>
              <a:t>Si:</a:t>
            </a:r>
            <a:r>
              <a:rPr lang="en-US" altLang="zh-TW" sz="1200" baseline="0" dirty="0" smtClean="0"/>
              <a:t> the VSI from face </a:t>
            </a:r>
            <a:r>
              <a:rPr lang="en-US" altLang="zh-TW" sz="1200" baseline="0" dirty="0" err="1" smtClean="0"/>
              <a:t>i</a:t>
            </a:r>
            <a:endParaRPr lang="en-US" altLang="zh-TW" sz="1200"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200" dirty="0" err="1" smtClean="0"/>
              <a:t>Sj</a:t>
            </a:r>
            <a:r>
              <a:rPr lang="en-US" altLang="zh-TW" sz="1200" dirty="0" smtClean="0"/>
              <a:t>:</a:t>
            </a:r>
            <a:r>
              <a:rPr lang="en-US" altLang="zh-TW" sz="1200" baseline="0" dirty="0" smtClean="0"/>
              <a:t> the VSI from face j</a:t>
            </a:r>
            <a:endParaRPr lang="en-US" altLang="zh-TW" sz="1200" dirty="0" smtClean="0"/>
          </a:p>
          <a:p>
            <a:pPr marL="228600" indent="-228600">
              <a:buFont typeface="Arial" pitchFamily="34" charset="0"/>
              <a:buChar char="•"/>
            </a:pPr>
            <a:r>
              <a:rPr lang="en-US" altLang="zh-TW" sz="1200" dirty="0" smtClean="0"/>
              <a:t>m: number of rays</a:t>
            </a:r>
          </a:p>
          <a:p>
            <a:pPr marL="228600" indent="-228600">
              <a:buFont typeface="Arial" pitchFamily="34" charset="0"/>
              <a:buChar char="•"/>
            </a:pPr>
            <a:r>
              <a:rPr lang="en-US" altLang="zh-TW" sz="1200" dirty="0" smtClean="0"/>
              <a:t>Si</a:t>
            </a:r>
            <a:r>
              <a:rPr lang="en-US" altLang="zh-TW" sz="1200" baseline="0" dirty="0" smtClean="0"/>
              <a:t> (k) : the k ray from Si</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sz="1200" dirty="0" err="1" smtClean="0"/>
              <a:t>Sj</a:t>
            </a:r>
            <a:r>
              <a:rPr lang="en-US" altLang="zh-TW" sz="1200" baseline="0" dirty="0" smtClean="0"/>
              <a:t> (k) : the k ray from </a:t>
            </a:r>
            <a:r>
              <a:rPr lang="en-US" altLang="zh-TW" sz="1200" baseline="0" dirty="0" err="1" smtClean="0"/>
              <a:t>Sj</a:t>
            </a:r>
            <a:endParaRPr lang="en-US" altLang="zh-TW" sz="1200" baseline="0" dirty="0" smtClean="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32</a:t>
            </a:fld>
            <a:endParaRPr lang="zh-TW" altLang="en-US"/>
          </a:p>
        </p:txBody>
      </p:sp>
    </p:spTree>
    <p:extLst>
      <p:ext uri="{BB962C8B-B14F-4D97-AF65-F5344CB8AC3E}">
        <p14:creationId xmlns:p14="http://schemas.microsoft.com/office/powerpoint/2010/main" val="1272947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i="0" kern="1200" baseline="0" dirty="0" smtClean="0">
                <a:solidFill>
                  <a:schemeClr val="tx1"/>
                </a:solidFill>
                <a:latin typeface="+mn-lt"/>
                <a:ea typeface="+mn-ea"/>
                <a:cs typeface="+mn-cs"/>
              </a:rPr>
              <a:t>It is segmentation result, the top row is using geodesic and angular distances to segment these 3d models; And the bottom row is using their method(part-aware metric).</a:t>
            </a:r>
            <a:endParaRPr lang="zh-TW" altLang="en-US" i="0"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33</a:t>
            </a:fld>
            <a:endParaRPr lang="zh-TW" altLang="en-US"/>
          </a:p>
        </p:txBody>
      </p:sp>
    </p:spTree>
    <p:extLst>
      <p:ext uri="{BB962C8B-B14F-4D97-AF65-F5344CB8AC3E}">
        <p14:creationId xmlns:p14="http://schemas.microsoft.com/office/powerpoint/2010/main" val="2453789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i="0" kern="1200" baseline="0" dirty="0" smtClean="0">
                <a:solidFill>
                  <a:schemeClr val="tx1"/>
                </a:solidFill>
                <a:latin typeface="+mn-lt"/>
                <a:ea typeface="+mn-ea"/>
                <a:cs typeface="+mn-cs"/>
              </a:rPr>
              <a:t>It is result of shape retrieval. </a:t>
            </a:r>
          </a:p>
          <a:p>
            <a:r>
              <a:rPr lang="en-US" altLang="zh-TW" sz="1200" i="0" strike="sngStrike" kern="1200" baseline="0" dirty="0" smtClean="0">
                <a:solidFill>
                  <a:schemeClr val="tx1"/>
                </a:solidFill>
                <a:latin typeface="+mn-lt"/>
                <a:ea typeface="+mn-ea"/>
                <a:cs typeface="+mn-cs"/>
              </a:rPr>
              <a:t>They compare with geodesic and D2 distances, in this comparison, their part-aware metric is better one.</a:t>
            </a:r>
          </a:p>
          <a:p>
            <a:r>
              <a:rPr lang="en-US" altLang="zh-TW" sz="1200" i="0" kern="1200" baseline="0" dirty="0" smtClean="0">
                <a:solidFill>
                  <a:schemeClr val="tx1"/>
                </a:solidFill>
                <a:latin typeface="+mn-lt"/>
                <a:ea typeface="+mn-ea"/>
                <a:cs typeface="+mn-cs"/>
              </a:rPr>
              <a:t>In each block, they run 6 queries, and the first (shaded) row is the query shapes. </a:t>
            </a:r>
          </a:p>
          <a:p>
            <a:r>
              <a:rPr lang="en-US" altLang="zh-TW" sz="1200" i="0" kern="1200" baseline="0" dirty="0" smtClean="0">
                <a:solidFill>
                  <a:schemeClr val="tx1"/>
                </a:solidFill>
                <a:latin typeface="+mn-lt"/>
                <a:ea typeface="+mn-ea"/>
                <a:cs typeface="+mn-cs"/>
              </a:rPr>
              <a:t>Each column are the 4 most similar shapes , and squares is mean not similar shape.</a:t>
            </a:r>
          </a:p>
          <a:p>
            <a:r>
              <a:rPr lang="en-US" altLang="zh-TW" sz="1200" i="0" kern="1200" baseline="0" dirty="0" smtClean="0">
                <a:solidFill>
                  <a:schemeClr val="tx1"/>
                </a:solidFill>
                <a:latin typeface="+mn-lt"/>
                <a:ea typeface="+mn-ea"/>
                <a:cs typeface="+mn-cs"/>
              </a:rPr>
              <a:t>So their metric is better than geodesic and D2 distance.</a:t>
            </a:r>
            <a:endParaRPr lang="zh-TW" altLang="en-US" i="0"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34</a:t>
            </a:fld>
            <a:endParaRPr lang="zh-TW" altLang="en-US"/>
          </a:p>
        </p:txBody>
      </p:sp>
    </p:spTree>
    <p:extLst>
      <p:ext uri="{BB962C8B-B14F-4D97-AF65-F5344CB8AC3E}">
        <p14:creationId xmlns:p14="http://schemas.microsoft.com/office/powerpoint/2010/main" val="2982041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35</a:t>
            </a:fld>
            <a:endParaRPr lang="zh-TW" altLang="en-US"/>
          </a:p>
        </p:txBody>
      </p:sp>
    </p:spTree>
    <p:extLst>
      <p:ext uri="{BB962C8B-B14F-4D97-AF65-F5344CB8AC3E}">
        <p14:creationId xmlns:p14="http://schemas.microsoft.com/office/powerpoint/2010/main" val="3363439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large collections of 3d models are available, thus the need for efficient tools to filter, search, and retrieval this 3d content .</a:t>
            </a:r>
          </a:p>
          <a:p>
            <a:pPr marL="171450" indent="-171450">
              <a:buFont typeface="Arial" panose="020B0604020202020204" pitchFamily="34" charset="0"/>
              <a:buChar char="•"/>
            </a:pPr>
            <a:r>
              <a:rPr lang="en-US" altLang="zh-TW" dirty="0" smtClean="0"/>
              <a:t>This paper is a 3d shape retrieval based on Bag of Words , but a few different with   previous paper.</a:t>
            </a:r>
          </a:p>
          <a:p>
            <a:pPr marL="171450" indent="-171450">
              <a:buFont typeface="Arial" panose="020B0604020202020204" pitchFamily="34" charset="0"/>
              <a:buChar char="•"/>
            </a:pPr>
            <a:r>
              <a:rPr lang="en-US" altLang="zh-TW" dirty="0" smtClean="0"/>
              <a:t>And their</a:t>
            </a:r>
            <a:r>
              <a:rPr lang="en-US" altLang="zh-TW" baseline="0" dirty="0" smtClean="0"/>
              <a:t> goal of algorithm is efficient for partial shape similarity.</a:t>
            </a:r>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36</a:t>
            </a:fld>
            <a:endParaRPr lang="zh-TW" altLang="en-US"/>
          </a:p>
        </p:txBody>
      </p:sp>
    </p:spTree>
    <p:extLst>
      <p:ext uri="{BB962C8B-B14F-4D97-AF65-F5344CB8AC3E}">
        <p14:creationId xmlns:p14="http://schemas.microsoft.com/office/powerpoint/2010/main" val="34325613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large collections of 3d models are available, thus the need for efficient tools to filter, search, and retrieval this 3d content .</a:t>
            </a:r>
          </a:p>
          <a:p>
            <a:pPr marL="171450" indent="-171450">
              <a:buFont typeface="Arial" panose="020B0604020202020204" pitchFamily="34" charset="0"/>
              <a:buChar char="•"/>
            </a:pPr>
            <a:r>
              <a:rPr lang="en-US" altLang="zh-TW" dirty="0" smtClean="0"/>
              <a:t>This paper is a 3d shape retrieval based on Bag of Words , but a few different with   previous paper.</a:t>
            </a:r>
          </a:p>
          <a:p>
            <a:pPr marL="171450" indent="-171450">
              <a:buFont typeface="Arial" panose="020B0604020202020204" pitchFamily="34" charset="0"/>
              <a:buChar char="•"/>
            </a:pPr>
            <a:r>
              <a:rPr lang="en-US" altLang="zh-TW" dirty="0" smtClean="0"/>
              <a:t>And their</a:t>
            </a:r>
            <a:r>
              <a:rPr lang="en-US" altLang="zh-TW" baseline="0" dirty="0" smtClean="0"/>
              <a:t> goal of algorithm is efficient for partial </a:t>
            </a:r>
            <a:r>
              <a:rPr lang="en-US" altLang="zh-TW" baseline="0" smtClean="0"/>
              <a:t>shape similarity.</a:t>
            </a:r>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37</a:t>
            </a:fld>
            <a:endParaRPr lang="zh-TW" altLang="en-US"/>
          </a:p>
        </p:txBody>
      </p:sp>
    </p:spTree>
    <p:extLst>
      <p:ext uri="{BB962C8B-B14F-4D97-AF65-F5344CB8AC3E}">
        <p14:creationId xmlns:p14="http://schemas.microsoft.com/office/powerpoint/2010/main" val="128585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This</a:t>
            </a:r>
            <a:r>
              <a:rPr lang="en-US" altLang="zh-TW" baseline="0" dirty="0" smtClean="0"/>
              <a:t> picture is main step of their algorithm.</a:t>
            </a:r>
          </a:p>
          <a:p>
            <a:r>
              <a:rPr lang="en-US" altLang="zh-TW" baseline="0" dirty="0" smtClean="0"/>
              <a:t>Left part is codebook construction from 3d object database,</a:t>
            </a:r>
          </a:p>
          <a:p>
            <a:pPr marL="171450" indent="-171450">
              <a:buFont typeface="Arial" panose="020B0604020202020204" pitchFamily="34" charset="0"/>
              <a:buChar char="•"/>
            </a:pPr>
            <a:r>
              <a:rPr lang="en-US" altLang="zh-TW" baseline="0" dirty="0" smtClean="0"/>
              <a:t>Codebook construction </a:t>
            </a:r>
          </a:p>
          <a:p>
            <a:pPr marL="171450" indent="-171450">
              <a:buFont typeface="Arial" panose="020B0604020202020204" pitchFamily="34" charset="0"/>
              <a:buChar char="•"/>
            </a:pPr>
            <a:r>
              <a:rPr lang="en-US" altLang="zh-TW" baseline="0" dirty="0" smtClean="0"/>
              <a:t>The first step is building a 3d object DB</a:t>
            </a:r>
          </a:p>
          <a:p>
            <a:pPr marL="171450" indent="-171450">
              <a:buFont typeface="Arial" panose="020B0604020202020204" pitchFamily="34" charset="0"/>
              <a:buChar char="•"/>
            </a:pPr>
            <a:r>
              <a:rPr lang="en-US" altLang="zh-TW" baseline="0" dirty="0" smtClean="0"/>
              <a:t>Second step is feature extraction  </a:t>
            </a:r>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38</a:t>
            </a:fld>
            <a:endParaRPr lang="zh-TW" altLang="en-US"/>
          </a:p>
        </p:txBody>
      </p:sp>
    </p:spTree>
    <p:extLst>
      <p:ext uri="{BB962C8B-B14F-4D97-AF65-F5344CB8AC3E}">
        <p14:creationId xmlns:p14="http://schemas.microsoft.com/office/powerpoint/2010/main" val="3611561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This</a:t>
            </a:r>
            <a:r>
              <a:rPr lang="en-US" altLang="zh-TW" baseline="0" dirty="0" smtClean="0"/>
              <a:t> picture is main step of their algorithm.</a:t>
            </a:r>
          </a:p>
          <a:p>
            <a:r>
              <a:rPr lang="en-US" altLang="zh-TW" baseline="0" dirty="0" smtClean="0"/>
              <a:t>Left part is codebook construction from 3d object database,</a:t>
            </a:r>
          </a:p>
          <a:p>
            <a:pPr marL="171450" indent="-171450">
              <a:buFont typeface="Arial" panose="020B0604020202020204" pitchFamily="34" charset="0"/>
              <a:buChar char="•"/>
            </a:pPr>
            <a:r>
              <a:rPr lang="en-US" altLang="zh-TW" baseline="0" dirty="0" smtClean="0"/>
              <a:t>Codebook construction </a:t>
            </a:r>
          </a:p>
          <a:p>
            <a:pPr marL="171450" indent="-171450">
              <a:buFont typeface="Arial" panose="020B0604020202020204" pitchFamily="34" charset="0"/>
              <a:buChar char="•"/>
            </a:pPr>
            <a:r>
              <a:rPr lang="en-US" altLang="zh-TW" baseline="0" dirty="0" smtClean="0"/>
              <a:t>The first step is building a 3d object DB</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baseline="0" dirty="0" smtClean="0"/>
              <a:t>Second step is </a:t>
            </a:r>
            <a:r>
              <a:rPr lang="en-US" altLang="zh-TW" baseline="0" dirty="0" smtClean="0"/>
              <a:t>uniform </a:t>
            </a:r>
            <a:r>
              <a:rPr lang="en-US" altLang="zh-TW" baseline="0" dirty="0" smtClean="0"/>
              <a:t>feature extraction. So, to create the uniform sampling, they consider a random set of (np) vertices on the mesh as an initial set of seeds, and then apply </a:t>
            </a:r>
            <a:r>
              <a:rPr lang="en-US" altLang="zh-TW" sz="1200" smtClean="0"/>
              <a:t>Lloyd’s </a:t>
            </a:r>
            <a:r>
              <a:rPr lang="en-US" altLang="zh-TW" sz="1200" smtClean="0">
                <a:solidFill>
                  <a:schemeClr val="bg1"/>
                </a:solidFill>
              </a:rPr>
              <a:t>iterations</a:t>
            </a:r>
            <a:r>
              <a:rPr lang="en-US" altLang="zh-TW" baseline="0" smtClean="0"/>
              <a:t>.</a:t>
            </a:r>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39</a:t>
            </a:fld>
            <a:endParaRPr lang="zh-TW" altLang="en-US"/>
          </a:p>
        </p:txBody>
      </p:sp>
    </p:spTree>
    <p:extLst>
      <p:ext uri="{BB962C8B-B14F-4D97-AF65-F5344CB8AC3E}">
        <p14:creationId xmlns:p14="http://schemas.microsoft.com/office/powerpoint/2010/main" val="95477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buFont typeface="Arial" pitchFamily="34" charset="0"/>
              <a:buChar char="•"/>
            </a:pPr>
            <a:r>
              <a:rPr lang="en-US" altLang="zh-TW" dirty="0" smtClean="0"/>
              <a:t>And</a:t>
            </a:r>
            <a:r>
              <a:rPr lang="en-US" altLang="zh-TW" baseline="0" dirty="0" smtClean="0"/>
              <a:t> then,</a:t>
            </a:r>
            <a:r>
              <a:rPr lang="en-US" altLang="zh-TW" dirty="0" smtClean="0"/>
              <a:t> this paper want to solve this problem , and they proposed a method for shape-base 3D model retrieval (that performs well for both articulated and rigid models).</a:t>
            </a:r>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4</a:t>
            </a:fld>
            <a:endParaRPr lang="zh-TW" altLang="en-US"/>
          </a:p>
        </p:txBody>
      </p:sp>
    </p:spTree>
    <p:extLst>
      <p:ext uri="{BB962C8B-B14F-4D97-AF65-F5344CB8AC3E}">
        <p14:creationId xmlns:p14="http://schemas.microsoft.com/office/powerpoint/2010/main" val="15940199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This</a:t>
            </a:r>
            <a:r>
              <a:rPr lang="en-US" altLang="zh-TW" baseline="0" dirty="0" smtClean="0"/>
              <a:t> picture is main step of their algorithm.</a:t>
            </a:r>
          </a:p>
          <a:p>
            <a:r>
              <a:rPr lang="en-US" altLang="zh-TW" baseline="0" dirty="0" smtClean="0"/>
              <a:t>Left part is codebook construction from 3d object database,</a:t>
            </a:r>
          </a:p>
          <a:p>
            <a:pPr marL="171450" indent="-171450">
              <a:buFont typeface="Arial" panose="020B0604020202020204" pitchFamily="34" charset="0"/>
              <a:buChar char="•"/>
            </a:pPr>
            <a:r>
              <a:rPr lang="en-US" altLang="zh-TW" baseline="0" dirty="0" smtClean="0"/>
              <a:t>Codebook construction </a:t>
            </a:r>
          </a:p>
          <a:p>
            <a:pPr marL="171450" indent="-171450">
              <a:buFont typeface="Arial" panose="020B0604020202020204" pitchFamily="34" charset="0"/>
              <a:buChar char="•"/>
            </a:pPr>
            <a:r>
              <a:rPr lang="en-US" altLang="zh-TW" baseline="0" dirty="0" smtClean="0"/>
              <a:t>The first step is building a 3d object DB</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baseline="0" dirty="0" smtClean="0"/>
              <a:t>Second step is </a:t>
            </a:r>
            <a:r>
              <a:rPr lang="en-US" altLang="zh-TW" baseline="0" dirty="0" smtClean="0"/>
              <a:t>uniform </a:t>
            </a:r>
            <a:r>
              <a:rPr lang="en-US" altLang="zh-TW" baseline="0" dirty="0" smtClean="0"/>
              <a:t>feature extraction. So, to create the uniform sampling, they consider a random set of (np) vertices on the mesh as an initial set of seeds, and then apply </a:t>
            </a:r>
            <a:r>
              <a:rPr lang="en-US" altLang="zh-TW" sz="1200" dirty="0" smtClean="0"/>
              <a:t>Lloyd’s </a:t>
            </a:r>
            <a:r>
              <a:rPr lang="en-US" altLang="zh-TW" sz="1200" dirty="0" smtClean="0">
                <a:solidFill>
                  <a:schemeClr val="bg1"/>
                </a:solidFill>
              </a:rPr>
              <a:t>iterations</a:t>
            </a:r>
            <a:r>
              <a:rPr lang="en-US" altLang="zh-TW" baseline="0"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baseline="0" dirty="0" smtClean="0"/>
              <a:t>And , we need to take the red area to compute Description. Every feature point can get a Description, so the black point is feature point, and then given a radius r and feature point is center to circle the red area. </a:t>
            </a:r>
            <a:r>
              <a:rPr lang="en-US" altLang="zh-TW" dirty="0" smtClean="0"/>
              <a:t>Then</a:t>
            </a:r>
            <a:r>
              <a:rPr lang="en-US" altLang="zh-TW" baseline="0" dirty="0" smtClean="0"/>
              <a:t> </a:t>
            </a:r>
            <a:r>
              <a:rPr lang="en-US" altLang="zh-TW" dirty="0" smtClean="0"/>
              <a:t>computed the </a:t>
            </a:r>
            <a:r>
              <a:rPr lang="en-US" altLang="zh-TW" baseline="0" dirty="0" smtClean="0"/>
              <a:t>Description</a:t>
            </a:r>
            <a:r>
              <a:rPr lang="en-US" altLang="zh-TW" dirty="0" smtClean="0"/>
              <a:t> by </a:t>
            </a:r>
            <a:r>
              <a:rPr lang="en-US" altLang="zh-TW" u="none" strike="sngStrike" dirty="0" smtClean="0"/>
              <a:t>projecting the geometry of the patch onto the eigenvectors of the</a:t>
            </a:r>
            <a:r>
              <a:rPr lang="en-US" altLang="zh-TW" dirty="0" smtClean="0"/>
              <a:t> </a:t>
            </a:r>
            <a:r>
              <a:rPr lang="en-US" altLang="zh-TW" sz="1200" b="0" i="0" u="none" strike="noStrike" kern="1200" baseline="0" dirty="0" smtClean="0">
                <a:solidFill>
                  <a:schemeClr val="tx1"/>
                </a:solidFill>
                <a:latin typeface="+mn-lt"/>
                <a:ea typeface="+mn-ea"/>
                <a:cs typeface="+mn-cs"/>
              </a:rPr>
              <a:t>Laplace-Beltrami operator.</a:t>
            </a:r>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40</a:t>
            </a:fld>
            <a:endParaRPr lang="zh-TW" altLang="en-US"/>
          </a:p>
        </p:txBody>
      </p:sp>
    </p:spTree>
    <p:extLst>
      <p:ext uri="{BB962C8B-B14F-4D97-AF65-F5344CB8AC3E}">
        <p14:creationId xmlns:p14="http://schemas.microsoft.com/office/powerpoint/2010/main" val="2745875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This</a:t>
            </a:r>
            <a:r>
              <a:rPr lang="en-US" altLang="zh-TW" baseline="0" dirty="0" smtClean="0"/>
              <a:t> picture is main step of their algorithm.</a:t>
            </a:r>
          </a:p>
          <a:p>
            <a:r>
              <a:rPr lang="en-US" altLang="zh-TW" baseline="0" dirty="0" smtClean="0"/>
              <a:t>Left part is codebook construction from 3d object database,</a:t>
            </a:r>
          </a:p>
          <a:p>
            <a:pPr marL="171450" indent="-171450">
              <a:buFont typeface="Arial" panose="020B0604020202020204" pitchFamily="34" charset="0"/>
              <a:buChar char="•"/>
            </a:pPr>
            <a:r>
              <a:rPr lang="en-US" altLang="zh-TW" baseline="0" dirty="0" smtClean="0"/>
              <a:t>Codebook construction </a:t>
            </a:r>
          </a:p>
          <a:p>
            <a:pPr marL="171450" indent="-171450">
              <a:buFont typeface="Arial" panose="020B0604020202020204" pitchFamily="34" charset="0"/>
              <a:buChar char="•"/>
            </a:pPr>
            <a:r>
              <a:rPr lang="en-US" altLang="zh-TW" baseline="0" dirty="0" smtClean="0"/>
              <a:t>The first step is building a 3d object DB</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baseline="0" dirty="0" smtClean="0"/>
              <a:t>Second step is </a:t>
            </a:r>
            <a:r>
              <a:rPr lang="en-US" altLang="zh-TW" baseline="0" dirty="0" smtClean="0"/>
              <a:t>uniform </a:t>
            </a:r>
            <a:r>
              <a:rPr lang="en-US" altLang="zh-TW" baseline="0" dirty="0" smtClean="0"/>
              <a:t>feature extraction. So, to create the uniform sampling, they consider a random set of (np) vertices on the mesh as an initial set of seeds, and then apply </a:t>
            </a:r>
            <a:r>
              <a:rPr lang="en-US" altLang="zh-TW" sz="1200" dirty="0" smtClean="0"/>
              <a:t>Lloyd’s </a:t>
            </a:r>
            <a:r>
              <a:rPr lang="en-US" altLang="zh-TW" sz="1200" dirty="0" smtClean="0">
                <a:solidFill>
                  <a:schemeClr val="bg1"/>
                </a:solidFill>
              </a:rPr>
              <a:t>iterations</a:t>
            </a:r>
            <a:r>
              <a:rPr lang="en-US" altLang="zh-TW" baseline="0"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b="0" i="0" u="none" strike="noStrike" kern="1200" baseline="0" dirty="0" smtClean="0">
                <a:solidFill>
                  <a:schemeClr val="tx1"/>
                </a:solidFill>
                <a:latin typeface="+mn-lt"/>
                <a:ea typeface="+mn-ea"/>
                <a:cs typeface="+mn-cs"/>
              </a:rPr>
              <a:t>Third step, they apply a simple k-means clustering (</a:t>
            </a:r>
            <a:r>
              <a:rPr lang="en-US" altLang="zh-TW" sz="1200" b="0" i="0" u="none" strike="noStrike" kern="1200" baseline="0" dirty="0" err="1" smtClean="0">
                <a:solidFill>
                  <a:schemeClr val="tx1"/>
                </a:solidFill>
                <a:latin typeface="+mn-lt"/>
                <a:ea typeface="+mn-ea"/>
                <a:cs typeface="+mn-cs"/>
              </a:rPr>
              <a:t>nw</a:t>
            </a:r>
            <a:r>
              <a:rPr lang="en-US" altLang="zh-TW" sz="1200" b="0" i="0" u="none" strike="noStrike" kern="1200" baseline="0" dirty="0" smtClean="0">
                <a:solidFill>
                  <a:schemeClr val="tx1"/>
                </a:solidFill>
                <a:latin typeface="+mn-lt"/>
                <a:ea typeface="+mn-ea"/>
                <a:cs typeface="+mn-cs"/>
              </a:rPr>
              <a:t> clusters) on a huge dataset of descriptors.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b="0" i="0" u="none" strike="noStrike" kern="1200" baseline="0" dirty="0" smtClean="0">
                <a:solidFill>
                  <a:schemeClr val="tx1"/>
                </a:solidFill>
                <a:latin typeface="+mn-lt"/>
                <a:ea typeface="+mn-ea"/>
                <a:cs typeface="+mn-cs"/>
              </a:rPr>
              <a:t>So, the visual dictionary is built by clustering feature point descriptors computed over a large collection of 3d models. (it means the visual dictionary done.)</a:t>
            </a:r>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41</a:t>
            </a:fld>
            <a:endParaRPr lang="zh-TW" altLang="en-US"/>
          </a:p>
        </p:txBody>
      </p:sp>
    </p:spTree>
    <p:extLst>
      <p:ext uri="{BB962C8B-B14F-4D97-AF65-F5344CB8AC3E}">
        <p14:creationId xmlns:p14="http://schemas.microsoft.com/office/powerpoint/2010/main" val="2884136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So, Bag of words description is do the same thing that I just mentioned.</a:t>
            </a:r>
          </a:p>
          <a:p>
            <a:r>
              <a:rPr lang="en-US" altLang="zh-TW" strike="sngStrike" dirty="0" smtClean="0"/>
              <a:t>And final is </a:t>
            </a:r>
            <a:r>
              <a:rPr lang="en-US" altLang="zh-TW" strike="sngStrike" dirty="0" err="1" smtClean="0"/>
              <a:t>BoW</a:t>
            </a:r>
            <a:r>
              <a:rPr lang="en-US" altLang="zh-TW" strike="sngStrike" dirty="0" smtClean="0"/>
              <a:t> matching</a:t>
            </a:r>
            <a:r>
              <a:rPr lang="en-US" altLang="zh-TW" strike="sngStrike" baseline="0" dirty="0" smtClean="0"/>
              <a:t> using the formula, </a:t>
            </a:r>
            <a:r>
              <a:rPr lang="en-US" altLang="zh-TW" strike="sngStrike" baseline="0" dirty="0" err="1" smtClean="0"/>
              <a:t>bM</a:t>
            </a:r>
            <a:r>
              <a:rPr lang="en-US" altLang="zh-TW" strike="sngStrike" baseline="0" dirty="0" smtClean="0"/>
              <a:t> is bag of words of whole model that can be n dimensional vector</a:t>
            </a:r>
          </a:p>
          <a:p>
            <a:r>
              <a:rPr lang="en-US" altLang="zh-TW" strike="noStrike" baseline="0" dirty="0" smtClean="0"/>
              <a:t>And final they Matching </a:t>
            </a:r>
            <a:r>
              <a:rPr lang="en-US" altLang="zh-TW" strike="noStrike" baseline="0" dirty="0" err="1" smtClean="0"/>
              <a:t>BoW</a:t>
            </a:r>
            <a:r>
              <a:rPr lang="en-US" altLang="zh-TW" strike="noStrike" baseline="0" dirty="0" smtClean="0"/>
              <a:t> and Visual words to find the </a:t>
            </a:r>
            <a:r>
              <a:rPr lang="en-US" altLang="zh-TW" strike="noStrike" baseline="0" dirty="0" err="1" smtClean="0"/>
              <a:t>anser</a:t>
            </a:r>
            <a:r>
              <a:rPr lang="en-US" altLang="zh-TW" strike="noStrike" baseline="0" dirty="0" smtClean="0"/>
              <a:t>.</a:t>
            </a:r>
            <a:endParaRPr lang="zh-TW" altLang="en-US" strike="noStrike"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42</a:t>
            </a:fld>
            <a:endParaRPr lang="zh-TW" altLang="en-US"/>
          </a:p>
        </p:txBody>
      </p:sp>
    </p:spTree>
    <p:extLst>
      <p:ext uri="{BB962C8B-B14F-4D97-AF65-F5344CB8AC3E}">
        <p14:creationId xmlns:p14="http://schemas.microsoft.com/office/powerpoint/2010/main" val="37081598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smtClean="0"/>
              <a:t>It is the result using</a:t>
            </a:r>
            <a:r>
              <a:rPr lang="en-US" altLang="zh-TW" baseline="0" dirty="0" smtClean="0"/>
              <a:t> their algorithm.</a:t>
            </a:r>
            <a:endParaRPr lang="en-US" altLang="zh-TW" dirty="0" smtClean="0"/>
          </a:p>
          <a:p>
            <a:pPr marL="171450" indent="-171450">
              <a:buFont typeface="Arial" panose="020B0604020202020204" pitchFamily="34" charset="0"/>
              <a:buChar char="•"/>
            </a:pPr>
            <a:r>
              <a:rPr lang="en-US" altLang="zh-TW" dirty="0" smtClean="0"/>
              <a:t>Most left, is query models, and right is the top-8</a:t>
            </a:r>
            <a:r>
              <a:rPr lang="en-US" altLang="zh-TW" baseline="0" dirty="0" smtClean="0"/>
              <a:t> retrieval models.</a:t>
            </a:r>
          </a:p>
          <a:p>
            <a:r>
              <a:rPr lang="en-US" altLang="zh-TW" dirty="0" smtClean="0"/>
              <a:t>It can be partial shape similarity. Because the query models look like one models combine with two models.</a:t>
            </a:r>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43</a:t>
            </a:fld>
            <a:endParaRPr lang="zh-TW" altLang="en-US"/>
          </a:p>
        </p:txBody>
      </p:sp>
    </p:spTree>
    <p:extLst>
      <p:ext uri="{BB962C8B-B14F-4D97-AF65-F5344CB8AC3E}">
        <p14:creationId xmlns:p14="http://schemas.microsoft.com/office/powerpoint/2010/main" val="18718835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44</a:t>
            </a:fld>
            <a:endParaRPr lang="zh-TW" altLang="en-US"/>
          </a:p>
        </p:txBody>
      </p:sp>
    </p:spTree>
    <p:extLst>
      <p:ext uri="{BB962C8B-B14F-4D97-AF65-F5344CB8AC3E}">
        <p14:creationId xmlns:p14="http://schemas.microsoft.com/office/powerpoint/2010/main" val="15919820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這篇</a:t>
            </a:r>
            <a:r>
              <a:rPr lang="en-US" altLang="zh-TW" dirty="0" smtClean="0"/>
              <a:t>paper</a:t>
            </a:r>
            <a:r>
              <a:rPr lang="zh-TW" altLang="en-US" dirty="0" smtClean="0"/>
              <a:t>從</a:t>
            </a:r>
            <a:r>
              <a:rPr lang="en-US" altLang="zh-TW" dirty="0" smtClean="0"/>
              <a:t>3D</a:t>
            </a:r>
            <a:r>
              <a:rPr lang="zh-TW" altLang="en-US" dirty="0" smtClean="0"/>
              <a:t>模型變型這個技術的想法出發，想到在這演變過程中其實可以創造出合成的模型</a:t>
            </a:r>
            <a:r>
              <a:rPr lang="en-US" altLang="zh-TW" dirty="0" smtClean="0"/>
              <a:t>(</a:t>
            </a:r>
            <a:r>
              <a:rPr lang="zh-TW" altLang="en-US" dirty="0" smtClean="0"/>
              <a:t>新模型</a:t>
            </a:r>
            <a:r>
              <a:rPr lang="en-US" altLang="zh-TW" dirty="0" smtClean="0"/>
              <a:t>)</a:t>
            </a:r>
          </a:p>
          <a:p>
            <a:pPr marL="228600" indent="-228600">
              <a:buFont typeface="Arial" pitchFamily="34" charset="0"/>
              <a:buChar char="•"/>
            </a:pPr>
            <a:r>
              <a:rPr lang="en-US" altLang="zh-TW" dirty="0" smtClean="0"/>
              <a:t>In</a:t>
            </a:r>
            <a:r>
              <a:rPr lang="en-US" altLang="zh-TW" baseline="0" dirty="0" smtClean="0"/>
              <a:t> this paper, they view and adopt shape blending form different angle. </a:t>
            </a:r>
          </a:p>
          <a:p>
            <a:pPr marL="228600" indent="-228600">
              <a:buFont typeface="Arial" pitchFamily="34" charset="0"/>
              <a:buChar char="•"/>
            </a:pPr>
            <a:r>
              <a:rPr lang="en-US" altLang="zh-TW" baseline="0" dirty="0" smtClean="0"/>
              <a:t>And their goal is create novel and plausible 3D models using the in-betweens generated by shape blending.</a:t>
            </a:r>
          </a:p>
          <a:p>
            <a:endParaRPr lang="en-US" altLang="zh-TW" baseline="0" dirty="0" smtClean="0"/>
          </a:p>
          <a:p>
            <a:endParaRPr lang="en-US" altLang="zh-TW" dirty="0" smtClean="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46</a:t>
            </a:fld>
            <a:endParaRPr lang="zh-TW" altLang="en-US"/>
          </a:p>
        </p:txBody>
      </p:sp>
    </p:spTree>
    <p:extLst>
      <p:ext uri="{BB962C8B-B14F-4D97-AF65-F5344CB8AC3E}">
        <p14:creationId xmlns:p14="http://schemas.microsoft.com/office/powerpoint/2010/main" val="13576099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這篇</a:t>
            </a:r>
            <a:r>
              <a:rPr lang="en-US" altLang="zh-TW" dirty="0" smtClean="0"/>
              <a:t>paper</a:t>
            </a:r>
            <a:r>
              <a:rPr lang="zh-TW" altLang="en-US" dirty="0" smtClean="0"/>
              <a:t>從</a:t>
            </a:r>
            <a:r>
              <a:rPr lang="en-US" altLang="zh-TW" dirty="0" smtClean="0"/>
              <a:t>3D</a:t>
            </a:r>
            <a:r>
              <a:rPr lang="zh-TW" altLang="en-US" dirty="0" smtClean="0"/>
              <a:t>模型變型這個技術的想法出發，想到在這演變過程中其實可以創造出合成的模型</a:t>
            </a:r>
            <a:r>
              <a:rPr lang="en-US" altLang="zh-TW" dirty="0" smtClean="0"/>
              <a:t>(</a:t>
            </a:r>
            <a:r>
              <a:rPr lang="zh-TW" altLang="en-US" dirty="0" smtClean="0"/>
              <a:t>新模型</a:t>
            </a:r>
            <a:r>
              <a:rPr lang="en-US" altLang="zh-TW" dirty="0" smtClean="0"/>
              <a:t>)</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TW" baseline="0" dirty="0" smtClean="0"/>
              <a:t>It </a:t>
            </a:r>
            <a:r>
              <a:rPr lang="en-US" altLang="zh-TW" sz="1200" dirty="0" smtClean="0"/>
              <a:t>Consider topology and geometry with a structure-aware representation.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Developed an intuitive tool to help explore continuous space.</a:t>
            </a:r>
          </a:p>
          <a:p>
            <a:endParaRPr lang="en-US" altLang="zh-TW" baseline="0" dirty="0" smtClean="0"/>
          </a:p>
          <a:p>
            <a:endParaRPr lang="en-US" altLang="zh-TW" dirty="0" smtClean="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47</a:t>
            </a:fld>
            <a:endParaRPr lang="zh-TW" altLang="en-US"/>
          </a:p>
        </p:txBody>
      </p:sp>
    </p:spTree>
    <p:extLst>
      <p:ext uri="{BB962C8B-B14F-4D97-AF65-F5344CB8AC3E}">
        <p14:creationId xmlns:p14="http://schemas.microsoft.com/office/powerpoint/2010/main" val="14055029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It is overview</a:t>
            </a:r>
            <a:r>
              <a:rPr lang="en-US" altLang="zh-TW" baseline="0" dirty="0" smtClean="0"/>
              <a:t> of the shape blending algorithm. </a:t>
            </a:r>
          </a:p>
          <a:p>
            <a:pPr marL="228600" indent="-228600">
              <a:buFont typeface="+mj-lt"/>
              <a:buAutoNum type="arabicPeriod"/>
            </a:pPr>
            <a:r>
              <a:rPr lang="en-US" altLang="zh-TW" baseline="0" dirty="0" smtClean="0"/>
              <a:t>First, input a source and target shape, then convert each into a skeletal curve-sheet</a:t>
            </a:r>
            <a:r>
              <a:rPr lang="zh-TW" altLang="en-US" baseline="0" dirty="0" smtClean="0"/>
              <a:t> </a:t>
            </a:r>
            <a:r>
              <a:rPr lang="en-US" altLang="zh-TW" baseline="0" dirty="0" smtClean="0"/>
              <a:t>representation.</a:t>
            </a:r>
          </a:p>
          <a:p>
            <a:pPr marL="228600" indent="-228600">
              <a:buFont typeface="+mj-lt"/>
              <a:buAutoNum type="arabicPeriod"/>
            </a:pPr>
            <a:r>
              <a:rPr lang="en-US" altLang="zh-TW" baseline="0" dirty="0" smtClean="0"/>
              <a:t>Second, is augmented graph to accommodate missing part and one-to-many correspondences.</a:t>
            </a:r>
          </a:p>
          <a:p>
            <a:pPr marL="228600" indent="-228600">
              <a:buFont typeface="+mj-lt"/>
              <a:buAutoNum type="arabicPeriod"/>
            </a:pPr>
            <a:r>
              <a:rPr lang="en-US" altLang="zh-TW" baseline="0" dirty="0" smtClean="0"/>
              <a:t>Third, blending generates multiple path of in-betweens.</a:t>
            </a:r>
          </a:p>
          <a:p>
            <a:pPr marL="228600" indent="-228600">
              <a:buFont typeface="+mj-lt"/>
              <a:buAutoNum type="arabicPeriod"/>
            </a:pPr>
            <a:r>
              <a:rPr lang="en-US" altLang="zh-TW" baseline="0" dirty="0" smtClean="0"/>
              <a:t>Final, output the results using amazing filter.</a:t>
            </a:r>
          </a:p>
          <a:p>
            <a:endParaRPr lang="en-US" altLang="zh-TW" baseline="0" dirty="0" smtClean="0"/>
          </a:p>
          <a:p>
            <a:r>
              <a:rPr lang="en-US" altLang="zh-TW" baseline="0" dirty="0" smtClean="0"/>
              <a:t>whole the algorithm, I will detail on next week.</a:t>
            </a:r>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48</a:t>
            </a:fld>
            <a:endParaRPr lang="zh-TW" altLang="en-US"/>
          </a:p>
        </p:txBody>
      </p:sp>
    </p:spTree>
    <p:extLst>
      <p:ext uri="{BB962C8B-B14F-4D97-AF65-F5344CB8AC3E}">
        <p14:creationId xmlns:p14="http://schemas.microsoft.com/office/powerpoint/2010/main" val="26403153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here are some results of 3d shape generated by their method.</a:t>
            </a:r>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50</a:t>
            </a:fld>
            <a:endParaRPr lang="zh-TW" altLang="en-US"/>
          </a:p>
        </p:txBody>
      </p:sp>
    </p:spTree>
    <p:extLst>
      <p:ext uri="{BB962C8B-B14F-4D97-AF65-F5344CB8AC3E}">
        <p14:creationId xmlns:p14="http://schemas.microsoft.com/office/powerpoint/2010/main" val="1700401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So,</a:t>
            </a:r>
            <a:r>
              <a:rPr lang="en-US" altLang="zh-TW" baseline="0" dirty="0" smtClean="0"/>
              <a:t> this paper proposed the method, </a:t>
            </a:r>
            <a:r>
              <a:rPr lang="en-US" altLang="zh-TW" sz="1200" dirty="0" smtClean="0"/>
              <a:t>Bag-of-features </a:t>
            </a:r>
            <a:r>
              <a:rPr lang="en-US" altLang="zh-TW" dirty="0" smtClean="0"/>
              <a:t>SIFT</a:t>
            </a:r>
            <a:r>
              <a:rPr lang="en-US" altLang="zh-TW" baseline="0" dirty="0" smtClean="0"/>
              <a:t> algorithm. It is compares 3D models by following six steps. The picture is all of the algorithm processing step. </a:t>
            </a:r>
          </a:p>
          <a:p>
            <a:r>
              <a:rPr lang="en-US" altLang="zh-TW" baseline="0" dirty="0" smtClean="0"/>
              <a:t>And I will keep going to explain each steps.</a:t>
            </a:r>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5</a:t>
            </a:fld>
            <a:endParaRPr lang="zh-TW" altLang="en-US"/>
          </a:p>
        </p:txBody>
      </p:sp>
    </p:spTree>
    <p:extLst>
      <p:ext uri="{BB962C8B-B14F-4D97-AF65-F5344CB8AC3E}">
        <p14:creationId xmlns:p14="http://schemas.microsoft.com/office/powerpoint/2010/main" val="158256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First step is Pose</a:t>
            </a:r>
            <a:r>
              <a:rPr lang="en-US" altLang="zh-TW" baseline="0" dirty="0" smtClean="0"/>
              <a:t> normalization, </a:t>
            </a:r>
            <a:r>
              <a:rPr lang="en-US" altLang="zh-TW" sz="1200" baseline="0" dirty="0" smtClean="0">
                <a:solidFill>
                  <a:schemeClr val="accent3"/>
                </a:solidFill>
              </a:rPr>
              <a:t>that</a:t>
            </a:r>
            <a:r>
              <a:rPr lang="en-US" altLang="zh-TW" sz="1200" dirty="0" smtClean="0">
                <a:solidFill>
                  <a:schemeClr val="accent3"/>
                </a:solidFill>
              </a:rPr>
              <a:t> is the preprocessing for 3d model </a:t>
            </a:r>
            <a:r>
              <a:rPr lang="en-US" altLang="zh-TW" sz="1200" b="1" dirty="0" smtClean="0">
                <a:solidFill>
                  <a:schemeClr val="accent3"/>
                </a:solidFill>
              </a:rPr>
              <a:t>position</a:t>
            </a:r>
            <a:r>
              <a:rPr lang="en-US" altLang="zh-TW" sz="1200" dirty="0" smtClean="0">
                <a:solidFill>
                  <a:schemeClr val="accent3"/>
                </a:solidFill>
              </a:rPr>
              <a:t> and </a:t>
            </a:r>
            <a:r>
              <a:rPr lang="en-US" altLang="zh-TW" sz="1200" b="1" dirty="0" smtClean="0">
                <a:solidFill>
                  <a:schemeClr val="accent3"/>
                </a:solidFill>
              </a:rPr>
              <a:t>scale,</a:t>
            </a:r>
            <a:r>
              <a:rPr lang="en-US" altLang="zh-TW" sz="1200" dirty="0" smtClean="0">
                <a:solidFill>
                  <a:schemeClr val="accent3"/>
                </a:solidFill>
              </a:rPr>
              <a:t> so that the model is rendered with an appropriate size in each of the multiple-view image. </a:t>
            </a:r>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6</a:t>
            </a:fld>
            <a:endParaRPr lang="zh-TW" altLang="en-US"/>
          </a:p>
        </p:txBody>
      </p:sp>
    </p:spTree>
    <p:extLst>
      <p:ext uri="{BB962C8B-B14F-4D97-AF65-F5344CB8AC3E}">
        <p14:creationId xmlns:p14="http://schemas.microsoft.com/office/powerpoint/2010/main" val="285208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dirty="0" smtClean="0">
                <a:solidFill>
                  <a:schemeClr val="accent3"/>
                </a:solidFill>
              </a:rPr>
              <a:t>Second step</a:t>
            </a:r>
            <a:r>
              <a:rPr lang="en-US" altLang="zh-TW" sz="1200" baseline="0" dirty="0" smtClean="0">
                <a:solidFill>
                  <a:schemeClr val="accent3"/>
                </a:solidFill>
              </a:rPr>
              <a:t> is multi-view rendering. It is </a:t>
            </a:r>
            <a:r>
              <a:rPr lang="en-US" altLang="zh-TW" sz="1200" dirty="0" smtClean="0">
                <a:solidFill>
                  <a:schemeClr val="accent3"/>
                </a:solidFill>
              </a:rPr>
              <a:t>rendering range images of the model from a few</a:t>
            </a:r>
            <a:r>
              <a:rPr lang="en-US" altLang="zh-TW" sz="1050" dirty="0" smtClean="0">
                <a:solidFill>
                  <a:schemeClr val="accent3"/>
                </a:solidFill>
              </a:rPr>
              <a:t> </a:t>
            </a:r>
            <a:r>
              <a:rPr lang="en-US" altLang="zh-TW" sz="1200" dirty="0" smtClean="0">
                <a:solidFill>
                  <a:schemeClr val="accent3"/>
                </a:solidFill>
              </a:rPr>
              <a:t>viewpoints. </a:t>
            </a:r>
          </a:p>
          <a:p>
            <a:r>
              <a:rPr lang="en-US" altLang="zh-TW" sz="1200" dirty="0" smtClean="0">
                <a:solidFill>
                  <a:schemeClr val="accent3"/>
                </a:solidFill>
              </a:rPr>
              <a:t>The viewpoint</a:t>
            </a:r>
            <a:r>
              <a:rPr lang="en-US" altLang="zh-TW" sz="1200" baseline="0" dirty="0" smtClean="0">
                <a:solidFill>
                  <a:schemeClr val="accent3"/>
                </a:solidFill>
              </a:rPr>
              <a:t>s are spaces </a:t>
            </a:r>
            <a:r>
              <a:rPr lang="en-US" altLang="zh-TW" sz="1200" dirty="0" smtClean="0">
                <a:solidFill>
                  <a:schemeClr val="accent3"/>
                </a:solidFill>
              </a:rPr>
              <a:t>uniformly </a:t>
            </a:r>
            <a:r>
              <a:rPr lang="en-US" altLang="zh-TW" sz="1200" baseline="0" dirty="0" smtClean="0">
                <a:solidFill>
                  <a:schemeClr val="accent3"/>
                </a:solidFill>
              </a:rPr>
              <a:t>in the solid angle by placing them at vertices of regular polyhedrons enclosing the model. </a:t>
            </a:r>
          </a:p>
          <a:p>
            <a:r>
              <a:rPr lang="en-US" altLang="zh-TW" sz="1200" baseline="0" dirty="0" smtClean="0">
                <a:solidFill>
                  <a:schemeClr val="accent3"/>
                </a:solidFill>
              </a:rPr>
              <a:t>For example, this picture are 3 different polyhedron, with 6, 12, and 42 vertices, (respectively). So, cameras can be placed at vertices , looking at the center of the polyhedron, for uniformly spaced view directions.</a:t>
            </a:r>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7</a:t>
            </a:fld>
            <a:endParaRPr lang="zh-TW" altLang="en-US"/>
          </a:p>
        </p:txBody>
      </p:sp>
    </p:spTree>
    <p:extLst>
      <p:ext uri="{BB962C8B-B14F-4D97-AF65-F5344CB8AC3E}">
        <p14:creationId xmlns:p14="http://schemas.microsoft.com/office/powerpoint/2010/main" val="1365641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Third step is Local feature</a:t>
            </a:r>
            <a:r>
              <a:rPr lang="en-US" altLang="zh-TW" baseline="0" dirty="0" smtClean="0"/>
              <a:t> extraction, that is from the range images to extract local, </a:t>
            </a:r>
            <a:r>
              <a:rPr lang="en-US" altLang="zh-TW" sz="1200" dirty="0" smtClean="0">
                <a:solidFill>
                  <a:schemeClr val="accent3"/>
                </a:solidFill>
              </a:rPr>
              <a:t>multi-scale, multi-orientation, visual features by using SIFT algorithm.</a:t>
            </a:r>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8</a:t>
            </a:fld>
            <a:endParaRPr lang="zh-TW" altLang="en-US"/>
          </a:p>
        </p:txBody>
      </p:sp>
    </p:spTree>
    <p:extLst>
      <p:ext uri="{BB962C8B-B14F-4D97-AF65-F5344CB8AC3E}">
        <p14:creationId xmlns:p14="http://schemas.microsoft.com/office/powerpoint/2010/main" val="2553635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The fourth step is </a:t>
            </a:r>
            <a:r>
              <a:rPr lang="en-US" altLang="zh-TW" sz="2000" b="1" dirty="0" smtClean="0"/>
              <a:t>Vector quantization,</a:t>
            </a:r>
            <a:r>
              <a:rPr lang="en-US" altLang="zh-TW" sz="2000" b="1" baseline="0" dirty="0" smtClean="0"/>
              <a:t> </a:t>
            </a:r>
            <a:r>
              <a:rPr lang="en-US" altLang="zh-TW" sz="2000" dirty="0" smtClean="0">
                <a:solidFill>
                  <a:schemeClr val="accent3"/>
                </a:solidFill>
              </a:rPr>
              <a:t>Vector quantize a local feature into visual word in a vocabulary of size </a:t>
            </a:r>
            <a:r>
              <a:rPr lang="en-US" altLang="zh-TW" sz="2000" dirty="0" err="1" smtClean="0">
                <a:solidFill>
                  <a:schemeClr val="accent3"/>
                </a:solidFill>
              </a:rPr>
              <a:t>N</a:t>
            </a:r>
            <a:r>
              <a:rPr lang="en-US" altLang="zh-TW" sz="1050" dirty="0" err="1" smtClean="0">
                <a:solidFill>
                  <a:schemeClr val="accent3"/>
                </a:solidFill>
              </a:rPr>
              <a:t>v</a:t>
            </a:r>
            <a:r>
              <a:rPr lang="en-US" altLang="zh-TW" sz="1050" dirty="0" smtClean="0">
                <a:solidFill>
                  <a:schemeClr val="accent3"/>
                </a:solidFill>
              </a:rPr>
              <a:t>  </a:t>
            </a:r>
            <a:r>
              <a:rPr lang="en-US" altLang="zh-TW" sz="2000" dirty="0" smtClean="0">
                <a:solidFill>
                  <a:schemeClr val="accent3"/>
                </a:solidFill>
              </a:rPr>
              <a:t>by using a visual codebook.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chemeClr val="accent3"/>
                </a:solidFill>
              </a:rPr>
              <a:t>The visual codebook is learned, unsupervised, prior</a:t>
            </a:r>
            <a:r>
              <a:rPr lang="en-US" altLang="zh-TW" sz="2000" baseline="0" dirty="0" smtClean="0">
                <a:solidFill>
                  <a:schemeClr val="accent3"/>
                </a:solidFill>
              </a:rPr>
              <a:t> to the retrieval by using k-means clustering of features collected from every view of every models stored in the database.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2000" baseline="0" dirty="0" smtClean="0">
                <a:solidFill>
                  <a:schemeClr val="accent3"/>
                </a:solidFill>
              </a:rPr>
              <a:t>(After the clustering, each cluster is represented by a representative code vector at the </a:t>
            </a:r>
            <a:r>
              <a:rPr lang="en-US" altLang="zh-TW" sz="2000" baseline="0" dirty="0" err="1" smtClean="0">
                <a:solidFill>
                  <a:schemeClr val="accent3"/>
                </a:solidFill>
              </a:rPr>
              <a:t>braycenter</a:t>
            </a:r>
            <a:r>
              <a:rPr lang="en-US" altLang="zh-TW" sz="2000" baseline="0" dirty="0" smtClean="0">
                <a:solidFill>
                  <a:schemeClr val="accent3"/>
                </a:solidFill>
              </a:rPr>
              <a:t> of the cluster.)</a:t>
            </a:r>
            <a:endParaRPr lang="en-US" altLang="zh-TW" sz="2000" dirty="0" smtClean="0">
              <a:solidFill>
                <a:schemeClr val="accent3"/>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chemeClr val="accent3"/>
                </a:solidFill>
              </a:rPr>
              <a:t>(from thousands of features extracted from a set of models, e.g. the model in the database to be retrieval)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TW" sz="2000" b="1" dirty="0" smtClean="0"/>
          </a:p>
          <a:p>
            <a:endParaRPr lang="zh-TW" altLang="en-US" dirty="0"/>
          </a:p>
        </p:txBody>
      </p:sp>
      <p:sp>
        <p:nvSpPr>
          <p:cNvPr id="4" name="投影片編號版面配置區 3"/>
          <p:cNvSpPr>
            <a:spLocks noGrp="1"/>
          </p:cNvSpPr>
          <p:nvPr>
            <p:ph type="sldNum" sz="quarter" idx="10"/>
          </p:nvPr>
        </p:nvSpPr>
        <p:spPr/>
        <p:txBody>
          <a:bodyPr/>
          <a:lstStyle/>
          <a:p>
            <a:fld id="{12EF6291-6BD2-40A8-AC41-8F8A9B3DF774}" type="slidenum">
              <a:rPr lang="zh-TW" altLang="en-US" smtClean="0"/>
              <a:pPr/>
              <a:t>9</a:t>
            </a:fld>
            <a:endParaRPr lang="zh-TW" altLang="en-US"/>
          </a:p>
        </p:txBody>
      </p:sp>
    </p:spTree>
    <p:extLst>
      <p:ext uri="{BB962C8B-B14F-4D97-AF65-F5344CB8AC3E}">
        <p14:creationId xmlns:p14="http://schemas.microsoft.com/office/powerpoint/2010/main" val="2545347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solidFill>
                  <a:schemeClr val="bg1"/>
                </a:solidFill>
                <a:latin typeface="Times New Roman" pitchFamily="18" charset="0"/>
                <a:cs typeface="Times New Roman" pitchFamily="18" charset="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rgbClr val="FEC8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日期版面配置區 3"/>
          <p:cNvSpPr txBox="1">
            <a:spLocks/>
          </p:cNvSpPr>
          <p:nvPr userDrawn="1"/>
        </p:nvSpPr>
        <p:spPr>
          <a:xfrm>
            <a:off x="457200" y="6356350"/>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0998B35D-C4A2-492A-87FF-16DD291E6BCA}" type="datetime1">
              <a:rPr kumimoji="0" lang="zh-TW" altLang="en-US" sz="1600" b="0" i="0" u="none" strike="noStrike" kern="1200" cap="none" spc="0" normalizeH="0" baseline="0" noProof="0" smtClean="0">
                <a:ln>
                  <a:noFill/>
                </a:ln>
                <a:solidFill>
                  <a:srgbClr val="FF3399"/>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10/15/2014</a:t>
            </a:fld>
            <a:endParaRPr kumimoji="0" lang="zh-TW" altLang="en-US" sz="1600" b="0" i="0" u="none" strike="noStrike" kern="1200" cap="none" spc="0" normalizeH="0" baseline="0" noProof="0">
              <a:ln>
                <a:noFill/>
              </a:ln>
              <a:solidFill>
                <a:srgbClr val="FF3399"/>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F817820-7B4C-4808-AF09-D1F6BB1F7DA1}" type="datetime1">
              <a:rPr lang="zh-TW" altLang="en-US" smtClean="0"/>
              <a:pPr/>
              <a:t>10/15/2014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6DB7623-B652-4654-BD85-85E3140334F6}"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2BE2FBF-C78C-457E-9FD3-D322A8A10449}" type="datetime1">
              <a:rPr lang="zh-TW" altLang="en-US" smtClean="0"/>
              <a:pPr/>
              <a:t>10/15/2014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6DB7623-B652-4654-BD85-85E3140334F6}"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FEC800"/>
                </a:solidFill>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6DB7623-B652-4654-BD85-85E3140334F6}"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7A85804-C055-425F-AB50-2B8F23DFE4C8}" type="datetime1">
              <a:rPr lang="zh-TW" altLang="en-US" smtClean="0"/>
              <a:pPr/>
              <a:t>10/15/2014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6DB7623-B652-4654-BD85-85E3140334F6}"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0E7B72E4-CE63-4734-B2B2-6F89667E66C3}" type="datetime1">
              <a:rPr lang="zh-TW" altLang="en-US" smtClean="0"/>
              <a:pPr/>
              <a:t>10/15/2014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6DB7623-B652-4654-BD85-85E3140334F6}"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D6B5F58-3F41-41DB-ABC6-E212BB226456}" type="datetime1">
              <a:rPr lang="zh-TW" altLang="en-US" smtClean="0"/>
              <a:pPr/>
              <a:t>10/15/2014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6DB7623-B652-4654-BD85-85E3140334F6}"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AE42410-85B6-48B5-8AA5-B64BB9EDC9CF}" type="datetime1">
              <a:rPr lang="zh-TW" altLang="en-US" smtClean="0"/>
              <a:pPr/>
              <a:t>10/15/2014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28F48A8-64B7-4F8E-9FE8-8782658000EB}" type="datetime1">
              <a:rPr lang="zh-TW" altLang="en-US" smtClean="0"/>
              <a:pPr/>
              <a:t>10/15/2014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6DB7623-B652-4654-BD85-85E3140334F6}"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2D49BAB-D2E5-44EC-B33F-32B6FDBA0499}" type="datetime1">
              <a:rPr lang="zh-TW" altLang="en-US" smtClean="0"/>
              <a:pPr/>
              <a:t>10/15/2014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6DB7623-B652-4654-BD85-85E3140334F6}"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8B000D5-6DCD-4777-A27D-3AA2047296A1}" type="datetime1">
              <a:rPr lang="zh-TW" altLang="en-US" smtClean="0"/>
              <a:pPr/>
              <a:t>10/15/2014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6DB7623-B652-4654-BD85-85E3140334F6}"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600">
                <a:solidFill>
                  <a:srgbClr val="FF3399"/>
                </a:solidFill>
              </a:defRPr>
            </a:lvl1pPr>
          </a:lstStyle>
          <a:p>
            <a:fld id="{EF510F6B-62B5-4249-8A3F-8077BCB669FA}" type="datetime1">
              <a:rPr lang="zh-TW" altLang="en-US" smtClean="0"/>
              <a:pPr/>
              <a:t>10/15/2014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a:solidFill>
                  <a:srgbClr val="FF3399"/>
                </a:solidFill>
              </a:defRPr>
            </a:lvl1pPr>
          </a:lstStyle>
          <a:p>
            <a:fld id="{66DB7623-B652-4654-BD85-85E3140334F6}"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rgbClr val="FEC800"/>
          </a:solidFill>
          <a:latin typeface="Aharoni" pitchFamily="2" charset="-79"/>
          <a:ea typeface="+mj-ea"/>
          <a:cs typeface="Aharoni" pitchFamily="2" charset="-79"/>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4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mengru\Desktop\topology_varying_3d_shape_creation_via_structural_blending_fast_forward_siggraph_2014_youtube.mp4" TargetMode="External"/><Relationship Id="rId1" Type="http://schemas.microsoft.com/office/2007/relationships/media" Target="file:///C:\Users\mengru\Desktop\topology_varying_3d_shape_creation_via_structural_blending_fast_forward_siggraph_2014_youtube.mp4" TargetMode="Externa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p:cNvGrpSpPr/>
          <p:nvPr/>
        </p:nvGrpSpPr>
        <p:grpSpPr>
          <a:xfrm>
            <a:off x="539552" y="2204864"/>
            <a:ext cx="8604448" cy="1656184"/>
            <a:chOff x="539552" y="2276872"/>
            <a:chExt cx="7704856" cy="1224136"/>
          </a:xfrm>
        </p:grpSpPr>
        <p:sp>
          <p:nvSpPr>
            <p:cNvPr id="13" name="矩形 12"/>
            <p:cNvSpPr/>
            <p:nvPr/>
          </p:nvSpPr>
          <p:spPr>
            <a:xfrm>
              <a:off x="539552" y="2276872"/>
              <a:ext cx="7704856" cy="1224136"/>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39552" y="2276872"/>
              <a:ext cx="72008"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標題 1"/>
          <p:cNvSpPr>
            <a:spLocks noGrp="1"/>
          </p:cNvSpPr>
          <p:nvPr>
            <p:ph type="ctrTitle"/>
          </p:nvPr>
        </p:nvSpPr>
        <p:spPr>
          <a:xfrm>
            <a:off x="685800" y="2276872"/>
            <a:ext cx="8278688" cy="1470025"/>
          </a:xfrm>
        </p:spPr>
        <p:txBody>
          <a:bodyPr>
            <a:noAutofit/>
          </a:bodyPr>
          <a:lstStyle/>
          <a:p>
            <a:pPr algn="l"/>
            <a:r>
              <a:rPr lang="en-US" altLang="zh-TW" sz="4000" dirty="0">
                <a:ln w="50800"/>
                <a:ea typeface="新細明體" charset="-120"/>
              </a:rPr>
              <a:t>Salient Local Visual Features for Shape-Based 3D Model </a:t>
            </a:r>
            <a:r>
              <a:rPr lang="en-US" altLang="zh-TW" sz="4000" dirty="0" smtClean="0">
                <a:ln w="50800"/>
                <a:ea typeface="新細明體" charset="-120"/>
              </a:rPr>
              <a:t>Retrieval</a:t>
            </a:r>
            <a:endParaRPr lang="zh-TW" altLang="en-US" sz="4000" dirty="0"/>
          </a:p>
        </p:txBody>
      </p:sp>
      <p:sp>
        <p:nvSpPr>
          <p:cNvPr id="3" name="副標題 2"/>
          <p:cNvSpPr>
            <a:spLocks noGrp="1"/>
          </p:cNvSpPr>
          <p:nvPr>
            <p:ph type="subTitle" idx="1"/>
          </p:nvPr>
        </p:nvSpPr>
        <p:spPr>
          <a:xfrm>
            <a:off x="683568" y="1628800"/>
            <a:ext cx="7088832" cy="504056"/>
          </a:xfrm>
        </p:spPr>
        <p:txBody>
          <a:bodyPr anchor="ctr">
            <a:noAutofit/>
          </a:bodyPr>
          <a:lstStyle/>
          <a:p>
            <a:pPr algn="l"/>
            <a:r>
              <a:rPr lang="en-US" altLang="zh-TW" dirty="0" smtClean="0">
                <a:latin typeface="Aharoni" pitchFamily="2" charset="-79"/>
                <a:cs typeface="Aharoni" pitchFamily="2" charset="-79"/>
              </a:rPr>
              <a:t>SMI 2008</a:t>
            </a:r>
            <a:endParaRPr lang="zh-TW" altLang="en-US" dirty="0">
              <a:latin typeface="Aharoni" pitchFamily="2" charset="-79"/>
              <a:cs typeface="Aharoni" pitchFamily="2" charset="-79"/>
            </a:endParaRPr>
          </a:p>
        </p:txBody>
      </p:sp>
      <p:graphicFrame>
        <p:nvGraphicFramePr>
          <p:cNvPr id="7" name="表格 6"/>
          <p:cNvGraphicFramePr>
            <a:graphicFrameLocks noGrp="1"/>
          </p:cNvGraphicFramePr>
          <p:nvPr>
            <p:extLst>
              <p:ext uri="{D42A27DB-BD31-4B8C-83A1-F6EECF244321}">
                <p14:modId xmlns:p14="http://schemas.microsoft.com/office/powerpoint/2010/main" val="2000010566"/>
              </p:ext>
            </p:extLst>
          </p:nvPr>
        </p:nvGraphicFramePr>
        <p:xfrm>
          <a:off x="683568" y="3970202"/>
          <a:ext cx="7848872" cy="970966"/>
        </p:xfrm>
        <a:graphic>
          <a:graphicData uri="http://schemas.openxmlformats.org/drawingml/2006/table">
            <a:tbl>
              <a:tblPr/>
              <a:tblGrid>
                <a:gridCol w="2160240"/>
                <a:gridCol w="1656184"/>
                <a:gridCol w="2160240"/>
                <a:gridCol w="1872208"/>
              </a:tblGrid>
              <a:tr h="4320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Ryutarou</a:t>
                      </a:r>
                      <a:r>
                        <a:rPr kumimoji="0" lang="en-US" altLang="zh-TW" sz="18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a:t>
                      </a:r>
                      <a:r>
                        <a:rPr kumimoji="0" lang="en-US" altLang="zh-TW" sz="18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Ohbuchi</a:t>
                      </a:r>
                      <a:endParaRPr kumimoji="0" lang="zh-TW" altLang="en-US" sz="18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Kunio</a:t>
                      </a:r>
                      <a:r>
                        <a:rPr kumimoji="0" lang="en-US" altLang="zh-TW" sz="18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a:t>
                      </a:r>
                      <a:r>
                        <a:rPr kumimoji="0" lang="en-US" altLang="zh-TW" sz="18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Osada</a:t>
                      </a:r>
                      <a:endParaRPr kumimoji="0" lang="zh-TW" altLang="en-US" sz="18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Takahiko </a:t>
                      </a:r>
                      <a:r>
                        <a:rPr kumimoji="0" lang="en-US" altLang="zh-TW" sz="18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Furuya</a:t>
                      </a:r>
                      <a:endParaRPr kumimoji="0" lang="zh-TW" altLang="en-US" sz="18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Tomohisa</a:t>
                      </a:r>
                      <a:r>
                        <a:rPr kumimoji="0" lang="en-US" altLang="zh-TW" sz="18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a:t>
                      </a:r>
                      <a:r>
                        <a:rPr kumimoji="0" lang="en-US" altLang="zh-TW" sz="18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Banno</a:t>
                      </a:r>
                      <a:endParaRPr kumimoji="0" lang="zh-TW" altLang="en-US" sz="18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53891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2000" b="0" i="0" u="none" strike="noStrike" kern="1200" cap="none" normalizeH="0" baseline="0" dirty="0" smtClean="0">
                          <a:ln>
                            <a:noFill/>
                          </a:ln>
                          <a:solidFill>
                            <a:schemeClr val="accent6"/>
                          </a:solidFill>
                          <a:effectLst/>
                          <a:latin typeface="Times New Roman" pitchFamily="18" charset="0"/>
                          <a:ea typeface="新細明體" charset="-120"/>
                          <a:cs typeface="Times New Roman" pitchFamily="18" charset="0"/>
                        </a:rPr>
                        <a:t>University of Yamanashi</a:t>
                      </a: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400" b="0" i="0" u="none" strike="noStrike" cap="none" normalizeH="0" baseline="0" dirty="0" smtClean="0">
                        <a:ln>
                          <a:noFill/>
                        </a:ln>
                        <a:solidFill>
                          <a:srgbClr val="9279FF"/>
                        </a:solidFill>
                        <a:effectLst/>
                        <a:latin typeface="Arial" charset="0"/>
                        <a:ea typeface="新細明體" charset="-120"/>
                      </a:endParaRPr>
                    </a:p>
                  </a:txBody>
                  <a:tcPr anchor="ctr" horzOverflow="overflow">
                    <a:lnL w="12700" cap="flat" cmpd="sng" algn="ctr">
                      <a:solidFill>
                        <a:srgbClr val="9279FF"/>
                      </a:solidFill>
                      <a:prstDash val="solid"/>
                      <a:round/>
                      <a:headEnd type="none" w="med" len="med"/>
                      <a:tailEnd type="none" w="med" len="med"/>
                    </a:lnL>
                    <a:lnR w="12700" cap="flat" cmpd="sng" algn="ctr">
                      <a:solidFill>
                        <a:srgbClr val="9279FF"/>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400" b="0" i="0" u="none" strike="noStrike" cap="none" normalizeH="0" baseline="0" dirty="0" smtClean="0">
                        <a:ln>
                          <a:noFill/>
                        </a:ln>
                        <a:solidFill>
                          <a:srgbClr val="9279FF"/>
                        </a:solidFill>
                        <a:effectLst/>
                        <a:latin typeface="Arial" charset="0"/>
                        <a:ea typeface="新細明體" charset="-120"/>
                      </a:endParaRPr>
                    </a:p>
                  </a:txBody>
                  <a:tcPr anchor="ctr" horzOverflow="overflow">
                    <a:lnL w="12700" cap="flat" cmpd="sng" algn="ctr">
                      <a:solidFill>
                        <a:srgbClr val="9279FF"/>
                      </a:solidFill>
                      <a:prstDash val="solid"/>
                      <a:round/>
                      <a:headEnd type="none" w="med" len="med"/>
                      <a:tailEnd type="none" w="med" len="med"/>
                    </a:lnL>
                    <a:lnR w="12700" cap="flat" cmpd="sng" algn="ctr">
                      <a:solidFill>
                        <a:srgbClr val="9279FF"/>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TW" sz="2000" b="0" i="0" u="none" strike="noStrike" kern="1200" cap="none" normalizeH="0" baseline="0" dirty="0" smtClean="0">
                        <a:ln>
                          <a:noFill/>
                        </a:ln>
                        <a:solidFill>
                          <a:schemeClr val="accent6"/>
                        </a:solidFill>
                        <a:effectLst/>
                        <a:latin typeface="Times New Roman" pitchFamily="18" charset="0"/>
                        <a:ea typeface="新細明體" charset="-120"/>
                        <a:cs typeface="Times New Roman" pitchFamily="18" charset="0"/>
                      </a:endParaRP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r>
            </a:tbl>
          </a:graphicData>
        </a:graphic>
      </p:graphicFrame>
      <p:sp>
        <p:nvSpPr>
          <p:cNvPr id="8" name="矩形 7"/>
          <p:cNvSpPr/>
          <p:nvPr/>
        </p:nvSpPr>
        <p:spPr>
          <a:xfrm>
            <a:off x="539552" y="1700808"/>
            <a:ext cx="72008" cy="36004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539552" y="4042210"/>
            <a:ext cx="72008" cy="2880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92D050"/>
              </a:solidFill>
            </a:endParaRPr>
          </a:p>
        </p:txBody>
      </p:sp>
      <p:sp>
        <p:nvSpPr>
          <p:cNvPr id="12" name="矩形 11"/>
          <p:cNvSpPr/>
          <p:nvPr/>
        </p:nvSpPr>
        <p:spPr>
          <a:xfrm>
            <a:off x="539552" y="4546266"/>
            <a:ext cx="72008" cy="2880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89979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a:t>
            </a:r>
            <a:endParaRPr lang="zh-TW" altLang="en-US" dirty="0"/>
          </a:p>
        </p:txBody>
      </p:sp>
      <p:sp>
        <p:nvSpPr>
          <p:cNvPr id="3" name="內容版面配置區 2"/>
          <p:cNvSpPr>
            <a:spLocks noGrp="1"/>
          </p:cNvSpPr>
          <p:nvPr>
            <p:ph idx="1"/>
          </p:nvPr>
        </p:nvSpPr>
        <p:spPr>
          <a:xfrm>
            <a:off x="457200" y="1600200"/>
            <a:ext cx="8229600" cy="4133055"/>
          </a:xfrm>
        </p:spPr>
        <p:txBody>
          <a:bodyPr>
            <a:normAutofit/>
          </a:bodyPr>
          <a:lstStyle/>
          <a:p>
            <a:r>
              <a:rPr lang="en-US" altLang="zh-TW" sz="2400" dirty="0" smtClean="0"/>
              <a:t>Bag-of-features SIFT algorithm</a:t>
            </a:r>
          </a:p>
          <a:p>
            <a:pPr marL="914400" lvl="1" indent="-457200">
              <a:buFont typeface="Wingdings" pitchFamily="2" charset="2"/>
              <a:buAutoNum type="circleNumWdWhitePlain"/>
            </a:pPr>
            <a:r>
              <a:rPr lang="en-US" altLang="zh-TW" sz="2000" dirty="0" smtClean="0"/>
              <a:t>Pose normalization</a:t>
            </a:r>
          </a:p>
          <a:p>
            <a:pPr marL="914400" lvl="1" indent="-457200">
              <a:buFont typeface="Wingdings" pitchFamily="2" charset="2"/>
              <a:buAutoNum type="circleNumWdWhitePlain"/>
            </a:pPr>
            <a:r>
              <a:rPr lang="en-US" altLang="zh-TW" sz="2000" dirty="0" smtClean="0"/>
              <a:t>Multi-view rendering</a:t>
            </a:r>
          </a:p>
          <a:p>
            <a:pPr marL="914400" lvl="1" indent="-457200">
              <a:buFont typeface="Wingdings" pitchFamily="2" charset="2"/>
              <a:buAutoNum type="circleNumWdWhitePlain"/>
            </a:pPr>
            <a:r>
              <a:rPr lang="en-US" altLang="zh-TW" sz="2000" dirty="0" smtClean="0"/>
              <a:t>Local feature extraction</a:t>
            </a:r>
            <a:r>
              <a:rPr lang="en-US" altLang="zh-TW" sz="1600" dirty="0" smtClean="0"/>
              <a:t>	</a:t>
            </a:r>
            <a:endParaRPr lang="en-US" altLang="zh-TW" sz="1800" dirty="0" smtClean="0">
              <a:solidFill>
                <a:schemeClr val="accent3"/>
              </a:solidFill>
            </a:endParaRPr>
          </a:p>
          <a:p>
            <a:pPr marL="914400" lvl="1" indent="-457200">
              <a:buFont typeface="Wingdings" pitchFamily="2" charset="2"/>
              <a:buAutoNum type="circleNumWdWhitePlain"/>
            </a:pPr>
            <a:r>
              <a:rPr lang="en-US" altLang="zh-TW" sz="2000" dirty="0" smtClean="0"/>
              <a:t>Vector quantization and histogram generation</a:t>
            </a:r>
          </a:p>
          <a:p>
            <a:pPr marL="914400" lvl="1" indent="-457200">
              <a:buFont typeface="Wingdings" pitchFamily="2" charset="2"/>
              <a:buAutoNum type="circleNumWdWhitePlain"/>
            </a:pPr>
            <a:r>
              <a:rPr lang="en-US" altLang="zh-TW" sz="2000" b="1" dirty="0" smtClean="0"/>
              <a:t>Histogram generation</a:t>
            </a:r>
          </a:p>
          <a:p>
            <a:pPr marL="1314450" lvl="2" indent="-457200">
              <a:buNone/>
            </a:pPr>
            <a:r>
              <a:rPr lang="en-US" altLang="zh-TW" sz="1600" b="1" dirty="0" smtClean="0"/>
              <a:t>	</a:t>
            </a:r>
            <a:r>
              <a:rPr lang="en-US" altLang="zh-TW" sz="1800" dirty="0" smtClean="0">
                <a:solidFill>
                  <a:schemeClr val="accent3"/>
                </a:solidFill>
              </a:rPr>
              <a:t>quantized local features are accumulated into a histogram having </a:t>
            </a:r>
            <a:r>
              <a:rPr lang="en-US" altLang="zh-TW" sz="1800" dirty="0" err="1" smtClean="0">
                <a:solidFill>
                  <a:schemeClr val="accent3"/>
                </a:solidFill>
              </a:rPr>
              <a:t>N</a:t>
            </a:r>
            <a:r>
              <a:rPr lang="en-US" altLang="zh-TW" sz="1000" dirty="0" err="1" smtClean="0">
                <a:solidFill>
                  <a:schemeClr val="accent3"/>
                </a:solidFill>
              </a:rPr>
              <a:t>v</a:t>
            </a:r>
            <a:r>
              <a:rPr lang="en-US" altLang="zh-TW" sz="1800" dirty="0" smtClean="0">
                <a:solidFill>
                  <a:schemeClr val="accent3"/>
                </a:solidFill>
              </a:rPr>
              <a:t> bins, which becomes the feature vector of the corresponding 3d model.</a:t>
            </a:r>
          </a:p>
          <a:p>
            <a:pPr marL="914400" lvl="1" indent="-457200">
              <a:buFont typeface="Wingdings" pitchFamily="2" charset="2"/>
              <a:buAutoNum type="circleNumWdWhitePlain"/>
            </a:pPr>
            <a:r>
              <a:rPr lang="en-US" altLang="zh-TW" sz="2000" dirty="0" smtClean="0"/>
              <a:t>Distance computation</a:t>
            </a:r>
            <a:endParaRPr lang="zh-TW" altLang="en-US" sz="2000" dirty="0"/>
          </a:p>
        </p:txBody>
      </p:sp>
      <p:sp>
        <p:nvSpPr>
          <p:cNvPr id="6" name="日期版面配置區 5"/>
          <p:cNvSpPr>
            <a:spLocks noGrp="1"/>
          </p:cNvSpPr>
          <p:nvPr>
            <p:ph type="dt" sz="half" idx="10"/>
          </p:nvPr>
        </p:nvSpPr>
        <p:spPr/>
        <p:txBody>
          <a:bodyPr/>
          <a:lstStyle/>
          <a:p>
            <a:fld id="{DA9AB482-5AEF-4B87-8964-FFD7A87AF64A}" type="datetime1">
              <a:rPr lang="zh-TW" altLang="en-US" smtClean="0"/>
              <a:pPr/>
              <a:t>10/15/2014</a:t>
            </a:fld>
            <a:endParaRPr lang="zh-TW" altLang="en-US"/>
          </a:p>
        </p:txBody>
      </p:sp>
      <p:sp>
        <p:nvSpPr>
          <p:cNvPr id="7" name="投影片編號版面配置區 6"/>
          <p:cNvSpPr>
            <a:spLocks noGrp="1"/>
          </p:cNvSpPr>
          <p:nvPr>
            <p:ph type="sldNum" sz="quarter" idx="12"/>
          </p:nvPr>
        </p:nvSpPr>
        <p:spPr/>
        <p:txBody>
          <a:bodyPr/>
          <a:lstStyle/>
          <a:p>
            <a:fld id="{66DB7623-B652-4654-BD85-85E3140334F6}" type="slidenum">
              <a:rPr lang="zh-TW" altLang="en-US" smtClean="0"/>
              <a:pPr/>
              <a:t>10</a:t>
            </a:fld>
            <a:endParaRPr lang="zh-TW" altLang="en-US"/>
          </a:p>
        </p:txBody>
      </p:sp>
      <p:pic>
        <p:nvPicPr>
          <p:cNvPr id="8" name="Picture 3"/>
          <p:cNvPicPr>
            <a:picLocks noChangeAspect="1" noChangeArrowheads="1"/>
          </p:cNvPicPr>
          <p:nvPr/>
        </p:nvPicPr>
        <p:blipFill>
          <a:blip r:embed="rId3" cstate="print"/>
          <a:srcRect/>
          <a:stretch>
            <a:fillRect/>
          </a:stretch>
        </p:blipFill>
        <p:spPr bwMode="auto">
          <a:xfrm>
            <a:off x="1763688" y="4895174"/>
            <a:ext cx="5904656" cy="1962826"/>
          </a:xfrm>
          <a:prstGeom prst="rect">
            <a:avLst/>
          </a:prstGeom>
          <a:noFill/>
          <a:ln w="9525">
            <a:noFill/>
            <a:miter lim="800000"/>
            <a:headEnd/>
            <a:tailEnd/>
          </a:ln>
        </p:spPr>
      </p:pic>
      <p:sp>
        <p:nvSpPr>
          <p:cNvPr id="10" name="矩形 9"/>
          <p:cNvSpPr/>
          <p:nvPr/>
        </p:nvSpPr>
        <p:spPr>
          <a:xfrm>
            <a:off x="2195736" y="780822"/>
            <a:ext cx="1423788" cy="338554"/>
          </a:xfrm>
          <a:prstGeom prst="rect">
            <a:avLst/>
          </a:prstGeom>
        </p:spPr>
        <p:txBody>
          <a:bodyPr wrap="none">
            <a:spAutoFit/>
          </a:bodyPr>
          <a:lstStyle/>
          <a:p>
            <a:r>
              <a:rPr lang="en-US" altLang="zh-TW" sz="1600" dirty="0">
                <a:solidFill>
                  <a:srgbClr val="7E6300"/>
                </a:solidFill>
                <a:latin typeface="Aharoni" pitchFamily="2" charset="-79"/>
                <a:ea typeface="+mj-ea"/>
                <a:cs typeface="Aharoni" pitchFamily="2" charset="-79"/>
              </a:rPr>
              <a:t>Introduction/</a:t>
            </a:r>
            <a:endParaRPr lang="zh-TW" altLang="en-US" sz="1600" dirty="0">
              <a:solidFill>
                <a:srgbClr val="7E6300"/>
              </a:solidFill>
              <a:latin typeface="Aharoni" pitchFamily="2" charset="-79"/>
              <a:ea typeface="+mj-ea"/>
              <a:cs typeface="Aharoni" pitchFamily="2" charset="-79"/>
            </a:endParaRPr>
          </a:p>
        </p:txBody>
      </p:sp>
      <p:sp>
        <p:nvSpPr>
          <p:cNvPr id="11" name="文字方塊 10"/>
          <p:cNvSpPr txBox="1"/>
          <p:nvPr/>
        </p:nvSpPr>
        <p:spPr>
          <a:xfrm>
            <a:off x="5508104"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Evaluation/ Results</a:t>
            </a:r>
            <a:endParaRPr lang="zh-TW" altLang="en-US" sz="1600" dirty="0">
              <a:solidFill>
                <a:srgbClr val="7E6300"/>
              </a:solidFill>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a:t>
            </a:r>
            <a:endParaRPr lang="zh-TW" altLang="en-US" dirty="0"/>
          </a:p>
        </p:txBody>
      </p:sp>
      <p:sp>
        <p:nvSpPr>
          <p:cNvPr id="3" name="內容版面配置區 2"/>
          <p:cNvSpPr>
            <a:spLocks noGrp="1"/>
          </p:cNvSpPr>
          <p:nvPr>
            <p:ph idx="1"/>
          </p:nvPr>
        </p:nvSpPr>
        <p:spPr>
          <a:xfrm>
            <a:off x="457200" y="1600200"/>
            <a:ext cx="8229600" cy="4133055"/>
          </a:xfrm>
        </p:spPr>
        <p:txBody>
          <a:bodyPr>
            <a:normAutofit/>
          </a:bodyPr>
          <a:lstStyle/>
          <a:p>
            <a:r>
              <a:rPr lang="en-US" altLang="zh-TW" sz="2400" dirty="0" smtClean="0"/>
              <a:t>Bag-of-features SIFT algorithm</a:t>
            </a:r>
          </a:p>
          <a:p>
            <a:pPr marL="914400" lvl="1" indent="-457200">
              <a:buFont typeface="Wingdings" pitchFamily="2" charset="2"/>
              <a:buAutoNum type="circleNumWdWhitePlain"/>
            </a:pPr>
            <a:r>
              <a:rPr lang="en-US" altLang="zh-TW" sz="2000" dirty="0" smtClean="0"/>
              <a:t>Pose normalization</a:t>
            </a:r>
          </a:p>
          <a:p>
            <a:pPr marL="914400" lvl="1" indent="-457200">
              <a:buFont typeface="Wingdings" pitchFamily="2" charset="2"/>
              <a:buAutoNum type="circleNumWdWhitePlain"/>
            </a:pPr>
            <a:r>
              <a:rPr lang="en-US" altLang="zh-TW" sz="2000" dirty="0" smtClean="0"/>
              <a:t>Multi-view rendering</a:t>
            </a:r>
          </a:p>
          <a:p>
            <a:pPr marL="914400" lvl="1" indent="-457200">
              <a:buFont typeface="Wingdings" pitchFamily="2" charset="2"/>
              <a:buAutoNum type="circleNumWdWhitePlain"/>
            </a:pPr>
            <a:r>
              <a:rPr lang="en-US" altLang="zh-TW" sz="2000" dirty="0" smtClean="0"/>
              <a:t>Local feature extraction</a:t>
            </a:r>
            <a:r>
              <a:rPr lang="en-US" altLang="zh-TW" sz="1600" dirty="0" smtClean="0"/>
              <a:t>	</a:t>
            </a:r>
            <a:endParaRPr lang="en-US" altLang="zh-TW" sz="1800" dirty="0" smtClean="0">
              <a:solidFill>
                <a:schemeClr val="accent3"/>
              </a:solidFill>
            </a:endParaRPr>
          </a:p>
          <a:p>
            <a:pPr marL="914400" lvl="1" indent="-457200">
              <a:buFont typeface="Wingdings" pitchFamily="2" charset="2"/>
              <a:buAutoNum type="circleNumWdWhitePlain"/>
            </a:pPr>
            <a:r>
              <a:rPr lang="en-US" altLang="zh-TW" sz="2000" dirty="0" smtClean="0"/>
              <a:t>Vector quantization and histogram generation</a:t>
            </a:r>
          </a:p>
          <a:p>
            <a:pPr marL="914400" lvl="1" indent="-457200">
              <a:buFont typeface="Wingdings" pitchFamily="2" charset="2"/>
              <a:buAutoNum type="circleNumWdWhitePlain"/>
            </a:pPr>
            <a:r>
              <a:rPr lang="en-US" altLang="zh-TW" sz="2000" dirty="0" smtClean="0"/>
              <a:t>Histogram generation</a:t>
            </a:r>
          </a:p>
          <a:p>
            <a:pPr marL="914400" lvl="1" indent="-457200">
              <a:buFont typeface="Wingdings" pitchFamily="2" charset="2"/>
              <a:buAutoNum type="circleNumWdWhitePlain"/>
            </a:pPr>
            <a:r>
              <a:rPr lang="en-US" altLang="zh-TW" sz="2000" b="1" dirty="0" smtClean="0"/>
              <a:t>Distance computation</a:t>
            </a:r>
          </a:p>
          <a:p>
            <a:pPr marL="1314450" lvl="2" indent="-457200">
              <a:buNone/>
            </a:pPr>
            <a:r>
              <a:rPr lang="en-US" altLang="zh-TW" sz="1800" dirty="0" smtClean="0">
                <a:solidFill>
                  <a:schemeClr val="accent3"/>
                </a:solidFill>
              </a:rPr>
              <a:t>	dissimilarity among a pair  of  feature vectors is computed by using </a:t>
            </a:r>
            <a:r>
              <a:rPr lang="en-US" altLang="zh-TW" sz="1800" dirty="0" err="1" smtClean="0">
                <a:solidFill>
                  <a:schemeClr val="accent3"/>
                </a:solidFill>
              </a:rPr>
              <a:t>Kullback-Leibler</a:t>
            </a:r>
            <a:r>
              <a:rPr lang="en-US" altLang="zh-TW" sz="1800" dirty="0" smtClean="0">
                <a:solidFill>
                  <a:schemeClr val="accent3"/>
                </a:solidFill>
              </a:rPr>
              <a:t> divergence (KLD).</a:t>
            </a:r>
            <a:endParaRPr lang="zh-TW" altLang="en-US" sz="1800" dirty="0" smtClean="0">
              <a:solidFill>
                <a:schemeClr val="accent3"/>
              </a:solidFill>
            </a:endParaRPr>
          </a:p>
        </p:txBody>
      </p:sp>
      <p:sp>
        <p:nvSpPr>
          <p:cNvPr id="6" name="日期版面配置區 5"/>
          <p:cNvSpPr>
            <a:spLocks noGrp="1"/>
          </p:cNvSpPr>
          <p:nvPr>
            <p:ph type="dt" sz="half" idx="10"/>
          </p:nvPr>
        </p:nvSpPr>
        <p:spPr/>
        <p:txBody>
          <a:bodyPr/>
          <a:lstStyle/>
          <a:p>
            <a:fld id="{DA9AB482-5AEF-4B87-8964-FFD7A87AF64A}" type="datetime1">
              <a:rPr lang="zh-TW" altLang="en-US" smtClean="0"/>
              <a:pPr/>
              <a:t>10/15/2014</a:t>
            </a:fld>
            <a:endParaRPr lang="zh-TW" altLang="en-US"/>
          </a:p>
        </p:txBody>
      </p:sp>
      <p:sp>
        <p:nvSpPr>
          <p:cNvPr id="7" name="投影片編號版面配置區 6"/>
          <p:cNvSpPr>
            <a:spLocks noGrp="1"/>
          </p:cNvSpPr>
          <p:nvPr>
            <p:ph type="sldNum" sz="quarter" idx="12"/>
          </p:nvPr>
        </p:nvSpPr>
        <p:spPr/>
        <p:txBody>
          <a:bodyPr/>
          <a:lstStyle/>
          <a:p>
            <a:fld id="{66DB7623-B652-4654-BD85-85E3140334F6}" type="slidenum">
              <a:rPr lang="zh-TW" altLang="en-US" smtClean="0"/>
              <a:pPr/>
              <a:t>11</a:t>
            </a:fld>
            <a:endParaRPr lang="zh-TW" altLang="en-US"/>
          </a:p>
        </p:txBody>
      </p:sp>
      <p:sp>
        <p:nvSpPr>
          <p:cNvPr id="9" name="矩形 8"/>
          <p:cNvSpPr/>
          <p:nvPr/>
        </p:nvSpPr>
        <p:spPr>
          <a:xfrm>
            <a:off x="2195736" y="780822"/>
            <a:ext cx="1423788" cy="338554"/>
          </a:xfrm>
          <a:prstGeom prst="rect">
            <a:avLst/>
          </a:prstGeom>
        </p:spPr>
        <p:txBody>
          <a:bodyPr wrap="none">
            <a:spAutoFit/>
          </a:bodyPr>
          <a:lstStyle/>
          <a:p>
            <a:r>
              <a:rPr lang="en-US" altLang="zh-TW" sz="1600" dirty="0">
                <a:solidFill>
                  <a:srgbClr val="7E6300"/>
                </a:solidFill>
                <a:latin typeface="Aharoni" pitchFamily="2" charset="-79"/>
                <a:ea typeface="+mj-ea"/>
                <a:cs typeface="Aharoni" pitchFamily="2" charset="-79"/>
              </a:rPr>
              <a:t>Introduction/</a:t>
            </a:r>
            <a:endParaRPr lang="zh-TW" altLang="en-US" sz="1600" dirty="0">
              <a:solidFill>
                <a:srgbClr val="7E6300"/>
              </a:solidFill>
              <a:latin typeface="Aharoni" pitchFamily="2" charset="-79"/>
              <a:ea typeface="+mj-ea"/>
              <a:cs typeface="Aharoni" pitchFamily="2" charset="-79"/>
            </a:endParaRPr>
          </a:p>
        </p:txBody>
      </p:sp>
      <p:sp>
        <p:nvSpPr>
          <p:cNvPr id="10" name="文字方塊 9"/>
          <p:cNvSpPr txBox="1"/>
          <p:nvPr/>
        </p:nvSpPr>
        <p:spPr>
          <a:xfrm>
            <a:off x="5508104"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Evaluation/ Results</a:t>
            </a:r>
            <a:endParaRPr lang="zh-TW" altLang="en-US" sz="1600" dirty="0">
              <a:solidFill>
                <a:srgbClr val="7E6300"/>
              </a:solidFill>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Evaluation</a:t>
            </a:r>
            <a:endParaRPr lang="zh-TW" altLang="en-US"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12</a:t>
            </a:fld>
            <a:endParaRPr lang="zh-TW" altLang="en-US"/>
          </a:p>
        </p:txBody>
      </p:sp>
      <p:pic>
        <p:nvPicPr>
          <p:cNvPr id="4098" name="Picture 2"/>
          <p:cNvPicPr>
            <a:picLocks noGrp="1" noChangeAspect="1" noChangeArrowheads="1"/>
          </p:cNvPicPr>
          <p:nvPr>
            <p:ph idx="1"/>
          </p:nvPr>
        </p:nvPicPr>
        <p:blipFill>
          <a:blip r:embed="rId3" cstate="print"/>
          <a:srcRect/>
          <a:stretch>
            <a:fillRect/>
          </a:stretch>
        </p:blipFill>
        <p:spPr bwMode="auto">
          <a:xfrm>
            <a:off x="2627784" y="1268760"/>
            <a:ext cx="3879263" cy="4176464"/>
          </a:xfrm>
          <a:prstGeom prst="rect">
            <a:avLst/>
          </a:prstGeom>
          <a:noFill/>
          <a:ln w="9525">
            <a:noFill/>
            <a:miter lim="800000"/>
            <a:headEnd/>
            <a:tailEnd/>
          </a:ln>
        </p:spPr>
      </p:pic>
      <p:sp>
        <p:nvSpPr>
          <p:cNvPr id="10" name="矩形 9"/>
          <p:cNvSpPr/>
          <p:nvPr/>
        </p:nvSpPr>
        <p:spPr>
          <a:xfrm>
            <a:off x="827584" y="5607589"/>
            <a:ext cx="7776864" cy="701731"/>
          </a:xfrm>
          <a:prstGeom prst="rect">
            <a:avLst/>
          </a:prstGeom>
        </p:spPr>
        <p:txBody>
          <a:bodyPr wrap="square">
            <a:spAutoFit/>
          </a:bodyPr>
          <a:lstStyle/>
          <a:p>
            <a:pPr marL="342900" lvl="0" indent="-342900">
              <a:spcBef>
                <a:spcPct val="20000"/>
              </a:spcBef>
              <a:buFont typeface="Arial" pitchFamily="34" charset="0"/>
              <a:buChar char="•"/>
              <a:defRPr/>
            </a:pPr>
            <a:r>
              <a:rPr lang="en-US" altLang="zh-TW" dirty="0" smtClean="0">
                <a:solidFill>
                  <a:schemeClr val="bg1"/>
                </a:solidFill>
                <a:latin typeface="Times New Roman" pitchFamily="18" charset="0"/>
                <a:cs typeface="Times New Roman" pitchFamily="18" charset="0"/>
              </a:rPr>
              <a:t>Using </a:t>
            </a:r>
            <a:r>
              <a:rPr lang="en-US" altLang="zh-TW" i="1" dirty="0" smtClean="0">
                <a:solidFill>
                  <a:schemeClr val="bg1"/>
                </a:solidFill>
                <a:latin typeface="Times New Roman" pitchFamily="18" charset="0"/>
                <a:cs typeface="Times New Roman" pitchFamily="18" charset="0"/>
              </a:rPr>
              <a:t>McGill 3D Shape Benchmark (MSB)</a:t>
            </a:r>
            <a:r>
              <a:rPr lang="en-US" altLang="zh-TW" dirty="0" smtClean="0">
                <a:solidFill>
                  <a:schemeClr val="bg1"/>
                </a:solidFill>
                <a:latin typeface="Times New Roman" pitchFamily="18" charset="0"/>
                <a:cs typeface="Times New Roman" pitchFamily="18" charset="0"/>
              </a:rPr>
              <a:t> evaluate for articulated models. </a:t>
            </a:r>
          </a:p>
          <a:p>
            <a:pPr marL="342900" lvl="0" indent="-342900">
              <a:spcBef>
                <a:spcPct val="20000"/>
              </a:spcBef>
              <a:buFont typeface="Arial" pitchFamily="34" charset="0"/>
              <a:buChar char="•"/>
              <a:defRPr/>
            </a:pPr>
            <a:r>
              <a:rPr lang="en-US" altLang="zh-TW" i="1" dirty="0" smtClean="0">
                <a:solidFill>
                  <a:schemeClr val="bg1"/>
                </a:solidFill>
                <a:latin typeface="Times New Roman" pitchFamily="18" charset="0"/>
                <a:cs typeface="Times New Roman" pitchFamily="18" charset="0"/>
              </a:rPr>
              <a:t>Princeton Shape Benchmark (PSB)</a:t>
            </a:r>
            <a:r>
              <a:rPr lang="zh-TW" altLang="en-US" dirty="0" smtClean="0">
                <a:solidFill>
                  <a:schemeClr val="bg1"/>
                </a:solidFill>
                <a:latin typeface="Times New Roman" pitchFamily="18" charset="0"/>
                <a:cs typeface="Times New Roman" pitchFamily="18" charset="0"/>
              </a:rPr>
              <a:t> </a:t>
            </a:r>
            <a:r>
              <a:rPr lang="en-US" altLang="zh-TW" dirty="0" smtClean="0">
                <a:solidFill>
                  <a:schemeClr val="bg1"/>
                </a:solidFill>
                <a:latin typeface="Times New Roman" pitchFamily="18" charset="0"/>
                <a:cs typeface="Times New Roman" pitchFamily="18" charset="0"/>
              </a:rPr>
              <a:t>evaluate for rigid models. </a:t>
            </a:r>
            <a:endParaRPr lang="zh-TW" altLang="en-US" dirty="0"/>
          </a:p>
        </p:txBody>
      </p:sp>
      <p:sp>
        <p:nvSpPr>
          <p:cNvPr id="7" name="文字方塊 6"/>
          <p:cNvSpPr txBox="1"/>
          <p:nvPr/>
        </p:nvSpPr>
        <p:spPr>
          <a:xfrm>
            <a:off x="5868144"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Results</a:t>
            </a:r>
            <a:endParaRPr lang="zh-TW" altLang="en-US" sz="1600" dirty="0">
              <a:solidFill>
                <a:srgbClr val="7E6300"/>
              </a:solidFill>
              <a:latin typeface="Aharoni" pitchFamily="2" charset="-79"/>
              <a:ea typeface="+mj-ea"/>
              <a:cs typeface="Aharoni" pitchFamily="2" charset="-79"/>
            </a:endParaRPr>
          </a:p>
        </p:txBody>
      </p:sp>
      <p:sp>
        <p:nvSpPr>
          <p:cNvPr id="8" name="矩形 7"/>
          <p:cNvSpPr/>
          <p:nvPr/>
        </p:nvSpPr>
        <p:spPr>
          <a:xfrm>
            <a:off x="971600" y="786190"/>
            <a:ext cx="2286203" cy="338554"/>
          </a:xfrm>
          <a:prstGeom prst="rect">
            <a:avLst/>
          </a:prstGeom>
        </p:spPr>
        <p:txBody>
          <a:bodyPr wrap="none">
            <a:spAutoFit/>
          </a:bodyPr>
          <a:lstStyle/>
          <a:p>
            <a:r>
              <a:rPr lang="en-US" altLang="zh-TW" sz="1600" dirty="0">
                <a:solidFill>
                  <a:srgbClr val="7E6300"/>
                </a:solidFill>
                <a:latin typeface="Aharoni" pitchFamily="2" charset="-79"/>
                <a:ea typeface="+mj-ea"/>
                <a:cs typeface="Aharoni" pitchFamily="2" charset="-79"/>
              </a:rPr>
              <a:t>Introduction</a:t>
            </a:r>
            <a:r>
              <a:rPr lang="en-US" altLang="zh-TW" sz="1600" dirty="0" smtClean="0">
                <a:solidFill>
                  <a:srgbClr val="7E6300"/>
                </a:solidFill>
                <a:latin typeface="Aharoni" pitchFamily="2" charset="-79"/>
                <a:ea typeface="+mj-ea"/>
                <a:cs typeface="Aharoni" pitchFamily="2" charset="-79"/>
              </a:rPr>
              <a:t>/</a:t>
            </a:r>
            <a:r>
              <a:rPr lang="en-US" altLang="zh-TW" sz="1600" dirty="0">
                <a:solidFill>
                  <a:srgbClr val="7E6300"/>
                </a:solidFill>
                <a:latin typeface="Aharoni" pitchFamily="2" charset="-79"/>
                <a:cs typeface="Aharoni" pitchFamily="2" charset="-79"/>
              </a:rPr>
              <a:t> </a:t>
            </a:r>
            <a:r>
              <a:rPr lang="en-US" altLang="zh-TW" sz="1600" dirty="0" smtClean="0">
                <a:solidFill>
                  <a:srgbClr val="7E6300"/>
                </a:solidFill>
                <a:latin typeface="Aharoni" pitchFamily="2" charset="-79"/>
                <a:cs typeface="Aharoni" pitchFamily="2" charset="-79"/>
              </a:rPr>
              <a:t>Method/</a:t>
            </a:r>
            <a:endParaRPr lang="zh-TW" altLang="en-US" sz="1600" dirty="0">
              <a:solidFill>
                <a:srgbClr val="7E6300"/>
              </a:solidFill>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a:t>
            </a:r>
            <a:endParaRPr lang="zh-TW" altLang="en-US"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13</a:t>
            </a:fld>
            <a:endParaRPr lang="zh-TW" altLang="en-US"/>
          </a:p>
        </p:txBody>
      </p:sp>
      <p:pic>
        <p:nvPicPr>
          <p:cNvPr id="3074" name="Picture 2"/>
          <p:cNvPicPr>
            <a:picLocks noChangeAspect="1" noChangeArrowheads="1"/>
          </p:cNvPicPr>
          <p:nvPr/>
        </p:nvPicPr>
        <p:blipFill>
          <a:blip r:embed="rId3" cstate="print"/>
          <a:srcRect/>
          <a:stretch>
            <a:fillRect/>
          </a:stretch>
        </p:blipFill>
        <p:spPr bwMode="auto">
          <a:xfrm>
            <a:off x="1979712" y="1196752"/>
            <a:ext cx="5256584" cy="5652350"/>
          </a:xfrm>
          <a:prstGeom prst="rect">
            <a:avLst/>
          </a:prstGeom>
          <a:noFill/>
          <a:ln w="9525">
            <a:noFill/>
            <a:miter lim="800000"/>
            <a:headEnd/>
            <a:tailEnd/>
          </a:ln>
        </p:spPr>
      </p:pic>
      <p:sp>
        <p:nvSpPr>
          <p:cNvPr id="7" name="矩形 6"/>
          <p:cNvSpPr/>
          <p:nvPr/>
        </p:nvSpPr>
        <p:spPr>
          <a:xfrm>
            <a:off x="395536" y="786190"/>
            <a:ext cx="3504486" cy="338554"/>
          </a:xfrm>
          <a:prstGeom prst="rect">
            <a:avLst/>
          </a:prstGeom>
        </p:spPr>
        <p:txBody>
          <a:bodyPr wrap="none">
            <a:spAutoFit/>
          </a:bodyPr>
          <a:lstStyle/>
          <a:p>
            <a:r>
              <a:rPr lang="en-US" altLang="zh-TW" sz="1600" dirty="0">
                <a:solidFill>
                  <a:srgbClr val="7E6300"/>
                </a:solidFill>
                <a:latin typeface="Aharoni" pitchFamily="2" charset="-79"/>
                <a:ea typeface="+mj-ea"/>
                <a:cs typeface="Aharoni" pitchFamily="2" charset="-79"/>
              </a:rPr>
              <a:t>Introduction</a:t>
            </a:r>
            <a:r>
              <a:rPr lang="en-US" altLang="zh-TW" sz="1600" dirty="0" smtClean="0">
                <a:solidFill>
                  <a:srgbClr val="7E6300"/>
                </a:solidFill>
                <a:latin typeface="Aharoni" pitchFamily="2" charset="-79"/>
                <a:ea typeface="+mj-ea"/>
                <a:cs typeface="Aharoni" pitchFamily="2" charset="-79"/>
              </a:rPr>
              <a:t>/</a:t>
            </a:r>
            <a:r>
              <a:rPr lang="en-US" altLang="zh-TW" sz="1600" dirty="0">
                <a:solidFill>
                  <a:srgbClr val="7E6300"/>
                </a:solidFill>
                <a:latin typeface="Aharoni" pitchFamily="2" charset="-79"/>
                <a:cs typeface="Aharoni" pitchFamily="2" charset="-79"/>
              </a:rPr>
              <a:t> </a:t>
            </a:r>
            <a:r>
              <a:rPr lang="en-US" altLang="zh-TW" sz="1600" dirty="0" smtClean="0">
                <a:solidFill>
                  <a:srgbClr val="7E6300"/>
                </a:solidFill>
                <a:latin typeface="Aharoni" pitchFamily="2" charset="-79"/>
                <a:cs typeface="Aharoni" pitchFamily="2" charset="-79"/>
              </a:rPr>
              <a:t>Method/ Evaluation/ </a:t>
            </a:r>
            <a:endParaRPr lang="zh-TW" altLang="en-US" sz="1600" dirty="0">
              <a:solidFill>
                <a:srgbClr val="7E6300"/>
              </a:solidFill>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13"/>
          <p:cNvGrpSpPr/>
          <p:nvPr/>
        </p:nvGrpSpPr>
        <p:grpSpPr>
          <a:xfrm>
            <a:off x="539552" y="2204864"/>
            <a:ext cx="8604448" cy="1656184"/>
            <a:chOff x="539552" y="2276872"/>
            <a:chExt cx="7704856" cy="1224136"/>
          </a:xfrm>
        </p:grpSpPr>
        <p:sp>
          <p:nvSpPr>
            <p:cNvPr id="13" name="矩形 12"/>
            <p:cNvSpPr/>
            <p:nvPr/>
          </p:nvSpPr>
          <p:spPr>
            <a:xfrm>
              <a:off x="539552" y="2276872"/>
              <a:ext cx="7704856" cy="1224136"/>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39552" y="2276872"/>
              <a:ext cx="72008"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標題 1"/>
          <p:cNvSpPr>
            <a:spLocks noGrp="1"/>
          </p:cNvSpPr>
          <p:nvPr>
            <p:ph type="ctrTitle"/>
          </p:nvPr>
        </p:nvSpPr>
        <p:spPr>
          <a:xfrm>
            <a:off x="685800" y="2276872"/>
            <a:ext cx="8278688" cy="1470025"/>
          </a:xfrm>
        </p:spPr>
        <p:txBody>
          <a:bodyPr>
            <a:noAutofit/>
          </a:bodyPr>
          <a:lstStyle/>
          <a:p>
            <a:pPr algn="l"/>
            <a:r>
              <a:rPr lang="en-US" altLang="zh-TW" sz="3200" dirty="0" smtClean="0"/>
              <a:t>Consistent Mesh Partitioning and </a:t>
            </a:r>
            <a:r>
              <a:rPr lang="en-US" altLang="zh-TW" sz="3200" dirty="0" err="1" smtClean="0"/>
              <a:t>Skeletonisation</a:t>
            </a:r>
            <a:r>
              <a:rPr lang="en-US" altLang="zh-TW" sz="3200" dirty="0" smtClean="0"/>
              <a:t> using the Shape Diameter Function</a:t>
            </a:r>
            <a:endParaRPr lang="zh-TW" altLang="en-US" sz="3200" dirty="0"/>
          </a:p>
        </p:txBody>
      </p:sp>
      <p:sp>
        <p:nvSpPr>
          <p:cNvPr id="3" name="副標題 2"/>
          <p:cNvSpPr>
            <a:spLocks noGrp="1"/>
          </p:cNvSpPr>
          <p:nvPr>
            <p:ph type="subTitle" idx="1"/>
          </p:nvPr>
        </p:nvSpPr>
        <p:spPr>
          <a:xfrm>
            <a:off x="683568" y="1628800"/>
            <a:ext cx="7992888" cy="504056"/>
          </a:xfrm>
        </p:spPr>
        <p:txBody>
          <a:bodyPr anchor="ctr">
            <a:noAutofit/>
          </a:bodyPr>
          <a:lstStyle/>
          <a:p>
            <a:pPr algn="l"/>
            <a:r>
              <a:rPr lang="en-US" altLang="zh-TW" sz="1800" dirty="0" smtClean="0">
                <a:latin typeface="Aharoni" pitchFamily="2" charset="-79"/>
                <a:cs typeface="Aharoni" pitchFamily="2" charset="-79"/>
              </a:rPr>
              <a:t>The Visual Computer: International Journal of Computer Graphics </a:t>
            </a:r>
            <a:r>
              <a:rPr lang="en-US" altLang="zh-TW" sz="2800" dirty="0" smtClean="0">
                <a:latin typeface="Aharoni" pitchFamily="2" charset="-79"/>
                <a:cs typeface="Aharoni" pitchFamily="2" charset="-79"/>
              </a:rPr>
              <a:t>2008</a:t>
            </a:r>
            <a:endParaRPr lang="zh-TW" altLang="en-US" sz="2800" dirty="0">
              <a:latin typeface="Aharoni" pitchFamily="2" charset="-79"/>
              <a:cs typeface="Aharoni" pitchFamily="2" charset="-79"/>
            </a:endParaRPr>
          </a:p>
        </p:txBody>
      </p:sp>
      <p:graphicFrame>
        <p:nvGraphicFramePr>
          <p:cNvPr id="7" name="表格 6"/>
          <p:cNvGraphicFramePr>
            <a:graphicFrameLocks noGrp="1"/>
          </p:cNvGraphicFramePr>
          <p:nvPr>
            <p:extLst>
              <p:ext uri="{D42A27DB-BD31-4B8C-83A1-F6EECF244321}">
                <p14:modId xmlns:p14="http://schemas.microsoft.com/office/powerpoint/2010/main" val="3279865476"/>
              </p:ext>
            </p:extLst>
          </p:nvPr>
        </p:nvGraphicFramePr>
        <p:xfrm>
          <a:off x="683568" y="3970202"/>
          <a:ext cx="7776864" cy="1186523"/>
        </p:xfrm>
        <a:graphic>
          <a:graphicData uri="http://schemas.openxmlformats.org/drawingml/2006/table">
            <a:tbl>
              <a:tblPr/>
              <a:tblGrid>
                <a:gridCol w="2356626"/>
                <a:gridCol w="2467910"/>
                <a:gridCol w="2952328"/>
              </a:tblGrid>
              <a:tr h="4854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Lior</a:t>
                      </a:r>
                      <a:r>
                        <a:rPr kumimoji="0" lang="en-US" altLang="zh-TW" sz="18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a:t>
                      </a:r>
                      <a:r>
                        <a:rPr kumimoji="0" lang="en-US" altLang="zh-TW" sz="18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Shapira</a:t>
                      </a:r>
                      <a:r>
                        <a:rPr kumimoji="0" lang="en-US" altLang="zh-TW" sz="18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a:t>
                      </a:r>
                      <a:r>
                        <a:rPr kumimoji="0" lang="en-US" altLang="zh-TW" sz="12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(1)</a:t>
                      </a:r>
                      <a:endParaRPr kumimoji="0" lang="zh-TW" altLang="en-US" sz="12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Ariel Shamir </a:t>
                      </a:r>
                      <a:r>
                        <a:rPr kumimoji="0" lang="en-US" altLang="zh-TW" sz="12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(2)</a:t>
                      </a:r>
                      <a:endParaRPr kumimoji="0" lang="zh-TW" altLang="en-US" sz="12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Daniel Cohen-Or </a:t>
                      </a:r>
                      <a:r>
                        <a:rPr kumimoji="0" lang="en-US" altLang="zh-TW" sz="12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(1)</a:t>
                      </a:r>
                      <a:endParaRPr kumimoji="0" lang="zh-TW" altLang="en-US" sz="12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48548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kern="1200" cap="none" normalizeH="0" baseline="0" dirty="0" smtClean="0">
                          <a:ln>
                            <a:noFill/>
                          </a:ln>
                          <a:solidFill>
                            <a:schemeClr val="accent6"/>
                          </a:solidFill>
                          <a:effectLst/>
                          <a:latin typeface="Times New Roman" pitchFamily="18" charset="0"/>
                          <a:ea typeface="新細明體" charset="-120"/>
                          <a:cs typeface="Times New Roman" pitchFamily="18" charset="0"/>
                        </a:rPr>
                        <a:t>(1) Tel-Aviv University</a:t>
                      </a:r>
                      <a:endParaRPr kumimoji="0" lang="zh-TW" altLang="en-US" sz="2000" b="0" i="0" u="none" strike="noStrike" kern="1200" cap="none" normalizeH="0" baseline="0" dirty="0" smtClean="0">
                        <a:ln>
                          <a:noFill/>
                        </a:ln>
                        <a:solidFill>
                          <a:schemeClr val="accent6"/>
                        </a:solidFill>
                        <a:effectLst/>
                        <a:latin typeface="Times New Roman" pitchFamily="18" charset="0"/>
                        <a:ea typeface="新細明體"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kern="1200" cap="none" normalizeH="0" baseline="0" dirty="0" smtClean="0">
                          <a:ln>
                            <a:noFill/>
                          </a:ln>
                          <a:solidFill>
                            <a:schemeClr val="accent6"/>
                          </a:solidFill>
                          <a:effectLst/>
                          <a:latin typeface="Times New Roman" pitchFamily="18" charset="0"/>
                          <a:ea typeface="新細明體" charset="-120"/>
                          <a:cs typeface="Times New Roman" pitchFamily="18" charset="0"/>
                        </a:rPr>
                        <a:t>(2) The Interdisciplinary Center</a:t>
                      </a:r>
                    </a:p>
                  </a:txBody>
                  <a:tcPr anchor="ctr" horzOverflow="overflow">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kern="1200" cap="none" normalizeH="0" baseline="0" dirty="0" smtClean="0">
                        <a:ln>
                          <a:noFill/>
                        </a:ln>
                        <a:solidFill>
                          <a:schemeClr val="accent6"/>
                        </a:solidFill>
                        <a:effectLst/>
                        <a:latin typeface="Times New Roman" pitchFamily="18" charset="0"/>
                        <a:ea typeface="新細明體"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kern="1200" cap="none" normalizeH="0" baseline="0" dirty="0" smtClean="0">
                        <a:ln>
                          <a:noFill/>
                        </a:ln>
                        <a:solidFill>
                          <a:schemeClr val="accent6"/>
                        </a:solidFill>
                        <a:effectLst/>
                        <a:latin typeface="Times New Roman" pitchFamily="18" charset="0"/>
                        <a:ea typeface="新細明體"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8" name="矩形 7"/>
          <p:cNvSpPr/>
          <p:nvPr/>
        </p:nvSpPr>
        <p:spPr>
          <a:xfrm>
            <a:off x="539552" y="1700808"/>
            <a:ext cx="72008" cy="36004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539552" y="4042210"/>
            <a:ext cx="72008" cy="2880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92D050"/>
              </a:solidFill>
            </a:endParaRPr>
          </a:p>
        </p:txBody>
      </p:sp>
      <p:sp>
        <p:nvSpPr>
          <p:cNvPr id="12" name="矩形 11"/>
          <p:cNvSpPr/>
          <p:nvPr/>
        </p:nvSpPr>
        <p:spPr>
          <a:xfrm>
            <a:off x="539552" y="4546266"/>
            <a:ext cx="72008" cy="5389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normAutofit/>
          </a:bodyPr>
          <a:lstStyle/>
          <a:p>
            <a:pPr algn="just"/>
            <a:r>
              <a:rPr lang="en-US" altLang="zh-TW" sz="2400" b="1" dirty="0"/>
              <a:t>Mesh partitioning and skeleton are fundamental for many computer graphics and animation techniques</a:t>
            </a:r>
            <a:r>
              <a:rPr lang="en-US" altLang="zh-TW" sz="2400" b="1" dirty="0" smtClean="0"/>
              <a:t>.</a:t>
            </a:r>
          </a:p>
          <a:p>
            <a:pPr algn="just"/>
            <a:endParaRPr lang="zh-TW" altLang="en-US" sz="2400"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15</a:t>
            </a:fld>
            <a:endParaRPr lang="zh-TW" altLang="en-US"/>
          </a:p>
        </p:txBody>
      </p:sp>
      <p:sp>
        <p:nvSpPr>
          <p:cNvPr id="6" name="文字方塊 5"/>
          <p:cNvSpPr txBox="1"/>
          <p:nvPr/>
        </p:nvSpPr>
        <p:spPr>
          <a:xfrm>
            <a:off x="6084168"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Method/ Results</a:t>
            </a:r>
            <a:endParaRPr lang="zh-TW" altLang="en-US" sz="1600" dirty="0">
              <a:solidFill>
                <a:srgbClr val="7E6300"/>
              </a:solidFill>
              <a:latin typeface="Aharoni" pitchFamily="2" charset="-79"/>
              <a:ea typeface="+mj-ea"/>
              <a:cs typeface="Aharoni" pitchFamily="2" charset="-79"/>
            </a:endParaRPr>
          </a:p>
        </p:txBody>
      </p:sp>
    </p:spTree>
    <p:extLst>
      <p:ext uri="{BB962C8B-B14F-4D97-AF65-F5344CB8AC3E}">
        <p14:creationId xmlns:p14="http://schemas.microsoft.com/office/powerpoint/2010/main" val="40469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normAutofit/>
          </a:bodyPr>
          <a:lstStyle/>
          <a:p>
            <a:pPr algn="just"/>
            <a:r>
              <a:rPr lang="en-US" altLang="zh-TW" sz="2400" dirty="0" smtClean="0"/>
              <a:t>Mesh partitioning and skeleton are fundamental for many computer graphics and animation techniques.</a:t>
            </a:r>
          </a:p>
          <a:p>
            <a:pPr algn="just"/>
            <a:r>
              <a:rPr lang="en-US" altLang="zh-TW" sz="2400" b="1" dirty="0" smtClean="0"/>
              <a:t>Consider two problems on a wide variety of meshes, and construct across partitioning and skeletons.</a:t>
            </a:r>
          </a:p>
          <a:p>
            <a:pPr algn="just"/>
            <a:endParaRPr lang="zh-TW" altLang="en-US" sz="2400"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16</a:t>
            </a:fld>
            <a:endParaRPr lang="zh-TW" altLang="en-US"/>
          </a:p>
        </p:txBody>
      </p:sp>
      <p:sp>
        <p:nvSpPr>
          <p:cNvPr id="6" name="文字方塊 5"/>
          <p:cNvSpPr txBox="1"/>
          <p:nvPr/>
        </p:nvSpPr>
        <p:spPr>
          <a:xfrm>
            <a:off x="6084168"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Method/ Results</a:t>
            </a:r>
            <a:endParaRPr lang="zh-TW" altLang="en-US" sz="1600" dirty="0">
              <a:solidFill>
                <a:srgbClr val="7E6300"/>
              </a:solidFill>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normAutofit/>
          </a:bodyPr>
          <a:lstStyle/>
          <a:p>
            <a:pPr algn="just"/>
            <a:r>
              <a:rPr lang="en-US" altLang="zh-TW" sz="2400" dirty="0"/>
              <a:t>Mesh partitioning and skeleton are fundamental for many computer graphics and animation techniques</a:t>
            </a:r>
            <a:r>
              <a:rPr lang="en-US" altLang="zh-TW" sz="2400" dirty="0" smtClean="0"/>
              <a:t>.</a:t>
            </a:r>
          </a:p>
          <a:p>
            <a:pPr algn="just"/>
            <a:r>
              <a:rPr lang="en-US" altLang="zh-TW" sz="2400" dirty="0" smtClean="0"/>
              <a:t>Consider two problems on a wide variety of meshes, and construct across partitioning and skeletons.</a:t>
            </a:r>
          </a:p>
          <a:p>
            <a:pPr algn="just"/>
            <a:r>
              <a:rPr lang="en-US" altLang="zh-TW" sz="2400" b="1" dirty="0" smtClean="0"/>
              <a:t>Propose the algorithm on a volume-based shape-function: shape-diameter-function(SDF).</a:t>
            </a:r>
          </a:p>
          <a:p>
            <a:pPr algn="just"/>
            <a:endParaRPr lang="zh-TW" altLang="en-US" sz="2400"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17</a:t>
            </a:fld>
            <a:endParaRPr lang="zh-TW" altLang="en-US"/>
          </a:p>
        </p:txBody>
      </p:sp>
      <p:sp>
        <p:nvSpPr>
          <p:cNvPr id="6" name="文字方塊 5"/>
          <p:cNvSpPr txBox="1"/>
          <p:nvPr/>
        </p:nvSpPr>
        <p:spPr>
          <a:xfrm>
            <a:off x="6084168"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Method/ Results</a:t>
            </a:r>
            <a:endParaRPr lang="zh-TW" altLang="en-US" sz="1600" dirty="0">
              <a:solidFill>
                <a:srgbClr val="7E6300"/>
              </a:solidFill>
              <a:latin typeface="Aharoni" pitchFamily="2" charset="-79"/>
              <a:ea typeface="+mj-ea"/>
              <a:cs typeface="Aharoni" pitchFamily="2" charset="-79"/>
            </a:endParaRPr>
          </a:p>
        </p:txBody>
      </p:sp>
    </p:spTree>
    <p:extLst>
      <p:ext uri="{BB962C8B-B14F-4D97-AF65-F5344CB8AC3E}">
        <p14:creationId xmlns:p14="http://schemas.microsoft.com/office/powerpoint/2010/main" val="2425649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a:t>
            </a:r>
            <a:endParaRPr lang="zh-TW" altLang="en-US" dirty="0"/>
          </a:p>
        </p:txBody>
      </p:sp>
      <p:sp>
        <p:nvSpPr>
          <p:cNvPr id="3" name="內容版面配置區 2"/>
          <p:cNvSpPr>
            <a:spLocks noGrp="1"/>
          </p:cNvSpPr>
          <p:nvPr>
            <p:ph idx="1"/>
          </p:nvPr>
        </p:nvSpPr>
        <p:spPr>
          <a:xfrm>
            <a:off x="457200" y="1600200"/>
            <a:ext cx="8363272" cy="4525963"/>
          </a:xfrm>
        </p:spPr>
        <p:txBody>
          <a:bodyPr>
            <a:normAutofit/>
          </a:bodyPr>
          <a:lstStyle/>
          <a:p>
            <a:pPr marL="457200" indent="-457200"/>
            <a:r>
              <a:rPr lang="en-US" altLang="zh-TW" sz="2400" dirty="0" smtClean="0"/>
              <a:t>Shape Diameter Function</a:t>
            </a:r>
          </a:p>
          <a:p>
            <a:pPr marL="857250" lvl="1" indent="-457200">
              <a:buFont typeface="Wingdings" panose="05000000000000000000" pitchFamily="2" charset="2"/>
              <a:buAutoNum type="circleNumWdWhitePlain"/>
            </a:pPr>
            <a:r>
              <a:rPr lang="en-US" altLang="zh-TW" sz="1600" dirty="0" smtClean="0"/>
              <a:t>Given a point on surface mesh using a </a:t>
            </a:r>
            <a:r>
              <a:rPr lang="en-US" altLang="zh-TW" sz="1600" b="1" dirty="0" smtClean="0"/>
              <a:t>cone</a:t>
            </a:r>
            <a:r>
              <a:rPr lang="en-US" altLang="zh-TW" sz="1600" dirty="0" smtClean="0"/>
              <a:t> centered around its inward-normal direction</a:t>
            </a:r>
          </a:p>
          <a:p>
            <a:pPr marL="857250" lvl="1" indent="-457200">
              <a:buFont typeface="Wingdings" panose="05000000000000000000" pitchFamily="2" charset="2"/>
              <a:buAutoNum type="circleNumWdWhitePlain"/>
            </a:pPr>
            <a:r>
              <a:rPr lang="en-US" altLang="zh-TW" sz="1600" dirty="0" smtClean="0"/>
              <a:t>Send several rays inside this cone to the other side of the mesh</a:t>
            </a:r>
          </a:p>
          <a:p>
            <a:pPr marL="857250" lvl="1" indent="-457200">
              <a:buFont typeface="Wingdings" panose="05000000000000000000" pitchFamily="2" charset="2"/>
              <a:buAutoNum type="circleNumWdWhitePlain"/>
            </a:pPr>
            <a:r>
              <a:rPr lang="en-US" altLang="zh-TW" sz="1600" dirty="0" smtClean="0"/>
              <a:t>Remove outliers (red lines)</a:t>
            </a:r>
          </a:p>
          <a:p>
            <a:pPr marL="857250" lvl="1" indent="-457200">
              <a:buFont typeface="Wingdings" panose="05000000000000000000" pitchFamily="2" charset="2"/>
              <a:buAutoNum type="circleNumWdWhitePlain"/>
            </a:pPr>
            <a:r>
              <a:rPr lang="en-US" altLang="zh-TW" sz="1600" dirty="0"/>
              <a:t>Repeat the above step until all surfaces are done.</a:t>
            </a:r>
            <a:endParaRPr lang="zh-TW" altLang="en-US" sz="2400"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18</a:t>
            </a:fld>
            <a:endParaRPr lang="zh-TW" altLang="en-US"/>
          </a:p>
        </p:txBody>
      </p:sp>
      <p:pic>
        <p:nvPicPr>
          <p:cNvPr id="6" name="圖片 5"/>
          <p:cNvPicPr>
            <a:picLocks noChangeAspect="1"/>
          </p:cNvPicPr>
          <p:nvPr/>
        </p:nvPicPr>
        <p:blipFill>
          <a:blip r:embed="rId3" cstate="print"/>
          <a:stretch>
            <a:fillRect/>
          </a:stretch>
        </p:blipFill>
        <p:spPr>
          <a:xfrm>
            <a:off x="1785649" y="3434316"/>
            <a:ext cx="3170967" cy="3260600"/>
          </a:xfrm>
          <a:prstGeom prst="rect">
            <a:avLst/>
          </a:prstGeom>
        </p:spPr>
      </p:pic>
      <p:pic>
        <p:nvPicPr>
          <p:cNvPr id="8" name="圖片 7"/>
          <p:cNvPicPr>
            <a:picLocks noChangeAspect="1"/>
          </p:cNvPicPr>
          <p:nvPr/>
        </p:nvPicPr>
        <p:blipFill>
          <a:blip r:embed="rId4" cstate="print"/>
          <a:stretch>
            <a:fillRect/>
          </a:stretch>
        </p:blipFill>
        <p:spPr>
          <a:xfrm>
            <a:off x="5352332" y="3518746"/>
            <a:ext cx="2267668" cy="3091739"/>
          </a:xfrm>
          <a:prstGeom prst="rect">
            <a:avLst/>
          </a:prstGeom>
        </p:spPr>
      </p:pic>
      <p:cxnSp>
        <p:nvCxnSpPr>
          <p:cNvPr id="10" name="直線單箭頭接點 9"/>
          <p:cNvCxnSpPr/>
          <p:nvPr/>
        </p:nvCxnSpPr>
        <p:spPr>
          <a:xfrm>
            <a:off x="7958300" y="4183471"/>
            <a:ext cx="0" cy="2086099"/>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7662385" y="3616861"/>
            <a:ext cx="619080" cy="523220"/>
          </a:xfrm>
          <a:prstGeom prst="rect">
            <a:avLst/>
          </a:prstGeom>
          <a:noFill/>
        </p:spPr>
        <p:txBody>
          <a:bodyPr wrap="none" rtlCol="0">
            <a:spAutoFit/>
          </a:bodyPr>
          <a:lstStyle/>
          <a:p>
            <a:r>
              <a:rPr lang="en-US" altLang="zh-TW" sz="1400" dirty="0" smtClean="0">
                <a:solidFill>
                  <a:schemeClr val="bg1">
                    <a:lumMod val="65000"/>
                  </a:schemeClr>
                </a:solidFill>
              </a:rPr>
              <a:t>Small </a:t>
            </a:r>
          </a:p>
          <a:p>
            <a:r>
              <a:rPr lang="en-US" altLang="zh-TW" sz="1400" dirty="0" smtClean="0">
                <a:solidFill>
                  <a:schemeClr val="bg1">
                    <a:lumMod val="65000"/>
                  </a:schemeClr>
                </a:solidFill>
              </a:rPr>
              <a:t>angle</a:t>
            </a:r>
            <a:endParaRPr lang="zh-TW" altLang="en-US" sz="1400" dirty="0">
              <a:solidFill>
                <a:schemeClr val="bg1">
                  <a:lumMod val="65000"/>
                </a:schemeClr>
              </a:solidFill>
            </a:endParaRPr>
          </a:p>
        </p:txBody>
      </p:sp>
      <p:sp>
        <p:nvSpPr>
          <p:cNvPr id="12" name="文字方塊 11"/>
          <p:cNvSpPr txBox="1"/>
          <p:nvPr/>
        </p:nvSpPr>
        <p:spPr>
          <a:xfrm>
            <a:off x="7662385" y="6255439"/>
            <a:ext cx="591829" cy="369332"/>
          </a:xfrm>
          <a:prstGeom prst="rect">
            <a:avLst/>
          </a:prstGeom>
          <a:noFill/>
        </p:spPr>
        <p:txBody>
          <a:bodyPr wrap="none" rtlCol="0">
            <a:spAutoFit/>
          </a:bodyPr>
          <a:lstStyle/>
          <a:p>
            <a:r>
              <a:rPr lang="en-US" altLang="zh-TW" dirty="0" smtClean="0">
                <a:solidFill>
                  <a:schemeClr val="bg1">
                    <a:lumMod val="65000"/>
                  </a:schemeClr>
                </a:solidFill>
              </a:rPr>
              <a:t>120°</a:t>
            </a:r>
            <a:endParaRPr lang="zh-TW" altLang="en-US" dirty="0">
              <a:solidFill>
                <a:schemeClr val="bg1">
                  <a:lumMod val="65000"/>
                </a:schemeClr>
              </a:solidFill>
            </a:endParaRPr>
          </a:p>
        </p:txBody>
      </p:sp>
      <p:sp>
        <p:nvSpPr>
          <p:cNvPr id="13" name="文字方塊 12"/>
          <p:cNvSpPr txBox="1"/>
          <p:nvPr/>
        </p:nvSpPr>
        <p:spPr>
          <a:xfrm>
            <a:off x="5508104"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Results</a:t>
            </a:r>
            <a:endParaRPr lang="zh-TW" altLang="en-US" sz="1600" dirty="0">
              <a:solidFill>
                <a:srgbClr val="7E6300"/>
              </a:solidFill>
              <a:latin typeface="Aharoni" pitchFamily="2" charset="-79"/>
              <a:ea typeface="+mj-ea"/>
              <a:cs typeface="Aharoni" pitchFamily="2" charset="-79"/>
            </a:endParaRPr>
          </a:p>
        </p:txBody>
      </p:sp>
      <p:sp>
        <p:nvSpPr>
          <p:cNvPr id="14" name="矩形 13"/>
          <p:cNvSpPr/>
          <p:nvPr/>
        </p:nvSpPr>
        <p:spPr>
          <a:xfrm>
            <a:off x="2195736" y="786190"/>
            <a:ext cx="1479892" cy="338554"/>
          </a:xfrm>
          <a:prstGeom prst="rect">
            <a:avLst/>
          </a:prstGeom>
        </p:spPr>
        <p:txBody>
          <a:bodyPr wrap="none">
            <a:spAutoFit/>
          </a:bodyPr>
          <a:lstStyle/>
          <a:p>
            <a:r>
              <a:rPr lang="en-US" altLang="zh-TW" sz="1600" dirty="0" smtClean="0">
                <a:solidFill>
                  <a:srgbClr val="7E6300"/>
                </a:solidFill>
                <a:latin typeface="Aharoni" pitchFamily="2" charset="-79"/>
                <a:cs typeface="Aharoni" pitchFamily="2" charset="-79"/>
              </a:rPr>
              <a:t>Introduction/ </a:t>
            </a:r>
            <a:endParaRPr lang="zh-TW" altLang="en-US" sz="1600" dirty="0"/>
          </a:p>
        </p:txBody>
      </p:sp>
    </p:spTree>
    <p:extLst>
      <p:ext uri="{BB962C8B-B14F-4D97-AF65-F5344CB8AC3E}">
        <p14:creationId xmlns:p14="http://schemas.microsoft.com/office/powerpoint/2010/main" val="1303866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Method</a:t>
            </a:r>
            <a:endParaRPr lang="zh-TW" altLang="en-US" dirty="0"/>
          </a:p>
        </p:txBody>
      </p:sp>
      <p:sp>
        <p:nvSpPr>
          <p:cNvPr id="3" name="內容版面配置區 2"/>
          <p:cNvSpPr>
            <a:spLocks noGrp="1"/>
          </p:cNvSpPr>
          <p:nvPr>
            <p:ph idx="1"/>
          </p:nvPr>
        </p:nvSpPr>
        <p:spPr>
          <a:xfrm>
            <a:off x="457200" y="1600200"/>
            <a:ext cx="8229600" cy="2548879"/>
          </a:xfrm>
        </p:spPr>
        <p:txBody>
          <a:bodyPr>
            <a:normAutofit/>
          </a:bodyPr>
          <a:lstStyle/>
          <a:p>
            <a:pPr marL="457200" indent="-457200"/>
            <a:r>
              <a:rPr lang="en-US" altLang="zh-TW" sz="2400" dirty="0" smtClean="0"/>
              <a:t>Skeleton Extraction</a:t>
            </a:r>
          </a:p>
          <a:p>
            <a:pPr marL="857250" lvl="1" indent="-457200">
              <a:buFont typeface="+mj-lt"/>
              <a:buAutoNum type="alphaLcParenR"/>
            </a:pPr>
            <a:r>
              <a:rPr lang="en-US" altLang="zh-TW" sz="1600" dirty="0" smtClean="0"/>
              <a:t>Selecting a set of N random points on the surface, and project them in an inward normal direction to a distance which is half of their SDF value </a:t>
            </a:r>
            <a:r>
              <a:rPr lang="en-US" altLang="zh-TW" sz="1600" dirty="0" smtClean="0">
                <a:sym typeface="Wingdings" panose="05000000000000000000" pitchFamily="2" charset="2"/>
              </a:rPr>
              <a:t>P cloud</a:t>
            </a:r>
            <a:endParaRPr lang="en-US" altLang="zh-TW" sz="1600" dirty="0" smtClean="0"/>
          </a:p>
          <a:p>
            <a:pPr marL="857250" lvl="1" indent="-457200">
              <a:buFont typeface="+mj-lt"/>
              <a:buAutoNum type="alphaLcParenR"/>
            </a:pPr>
            <a:r>
              <a:rPr lang="en-US" altLang="zh-TW" sz="1600" dirty="0" smtClean="0"/>
              <a:t>Use the moving least squares(MLS) method to fit a single non-intersecting high-degree curve onto the noisy point set </a:t>
            </a:r>
            <a:r>
              <a:rPr lang="en-US" altLang="zh-TW" sz="1600" dirty="0" smtClean="0">
                <a:sym typeface="Wingdings" panose="05000000000000000000" pitchFamily="2" charset="2"/>
              </a:rPr>
              <a:t> T cloud</a:t>
            </a:r>
          </a:p>
          <a:p>
            <a:pPr marL="857250" lvl="1" indent="-457200">
              <a:buFont typeface="+mj-lt"/>
              <a:buAutoNum type="alphaLcParenR"/>
            </a:pPr>
            <a:r>
              <a:rPr lang="en-US" altLang="zh-TW" sz="1600" dirty="0" smtClean="0"/>
              <a:t>Cluster and order all points in the thinned point cloud T to create skeleton segment </a:t>
            </a:r>
            <a:r>
              <a:rPr lang="en-US" altLang="zh-TW" sz="1600" dirty="0" smtClean="0">
                <a:sym typeface="Wingdings" panose="05000000000000000000" pitchFamily="2" charset="2"/>
              </a:rPr>
              <a:t>small set S</a:t>
            </a:r>
          </a:p>
          <a:p>
            <a:pPr marL="857250" lvl="1" indent="-457200">
              <a:buFont typeface="+mj-lt"/>
              <a:buAutoNum type="alphaLcParenR"/>
            </a:pPr>
            <a:r>
              <a:rPr lang="en-US" altLang="zh-TW" sz="1600" dirty="0" smtClean="0">
                <a:sym typeface="Wingdings" panose="05000000000000000000" pitchFamily="2" charset="2"/>
              </a:rPr>
              <a:t>Connect the poly-segments together to become a single one-dimensional skeleton </a:t>
            </a:r>
            <a:endParaRPr lang="en-US" altLang="zh-TW" sz="1600" dirty="0" smtClean="0"/>
          </a:p>
          <a:p>
            <a:pPr marL="857250" lvl="1" indent="-457200">
              <a:buFont typeface="+mj-lt"/>
              <a:buAutoNum type="alphaLcParenR"/>
            </a:pPr>
            <a:endParaRPr lang="en-US" altLang="zh-TW" sz="1600" dirty="0" smtClean="0"/>
          </a:p>
          <a:p>
            <a:pPr marL="857250" lvl="1" indent="-457200">
              <a:buFont typeface="+mj-lt"/>
              <a:buAutoNum type="alphaLcParenR"/>
            </a:pPr>
            <a:endParaRPr lang="en-US" altLang="zh-TW" sz="1600" dirty="0" smtClean="0"/>
          </a:p>
          <a:p>
            <a:endParaRPr lang="zh-TW" altLang="en-US" sz="1800"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19</a:t>
            </a:fld>
            <a:endParaRPr lang="zh-TW" altLang="en-US"/>
          </a:p>
        </p:txBody>
      </p:sp>
      <p:pic>
        <p:nvPicPr>
          <p:cNvPr id="6" name="圖片 5"/>
          <p:cNvPicPr>
            <a:picLocks noChangeAspect="1"/>
          </p:cNvPicPr>
          <p:nvPr/>
        </p:nvPicPr>
        <p:blipFill>
          <a:blip r:embed="rId3" cstate="print"/>
          <a:stretch>
            <a:fillRect/>
          </a:stretch>
        </p:blipFill>
        <p:spPr>
          <a:xfrm>
            <a:off x="490920" y="4103712"/>
            <a:ext cx="8153400" cy="2133600"/>
          </a:xfrm>
          <a:prstGeom prst="rect">
            <a:avLst/>
          </a:prstGeom>
        </p:spPr>
      </p:pic>
      <p:sp>
        <p:nvSpPr>
          <p:cNvPr id="7" name="文字方塊 6"/>
          <p:cNvSpPr txBox="1"/>
          <p:nvPr/>
        </p:nvSpPr>
        <p:spPr>
          <a:xfrm>
            <a:off x="5508104"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Results</a:t>
            </a:r>
            <a:endParaRPr lang="zh-TW" altLang="en-US" sz="1600" dirty="0">
              <a:solidFill>
                <a:srgbClr val="7E6300"/>
              </a:solidFill>
              <a:latin typeface="Aharoni" pitchFamily="2" charset="-79"/>
              <a:ea typeface="+mj-ea"/>
              <a:cs typeface="Aharoni" pitchFamily="2" charset="-79"/>
            </a:endParaRPr>
          </a:p>
        </p:txBody>
      </p:sp>
      <p:sp>
        <p:nvSpPr>
          <p:cNvPr id="8" name="矩形 7"/>
          <p:cNvSpPr/>
          <p:nvPr/>
        </p:nvSpPr>
        <p:spPr>
          <a:xfrm>
            <a:off x="2195736" y="786190"/>
            <a:ext cx="1479892" cy="338554"/>
          </a:xfrm>
          <a:prstGeom prst="rect">
            <a:avLst/>
          </a:prstGeom>
        </p:spPr>
        <p:txBody>
          <a:bodyPr wrap="none">
            <a:spAutoFit/>
          </a:bodyPr>
          <a:lstStyle/>
          <a:p>
            <a:r>
              <a:rPr lang="en-US" altLang="zh-TW" sz="1600" dirty="0" smtClean="0">
                <a:solidFill>
                  <a:srgbClr val="7E6300"/>
                </a:solidFill>
                <a:latin typeface="Aharoni" pitchFamily="2" charset="-79"/>
                <a:cs typeface="Aharoni" pitchFamily="2" charset="-79"/>
              </a:rPr>
              <a:t>Introduction/ </a:t>
            </a:r>
            <a:endParaRPr lang="zh-TW" altLang="en-US" sz="1600" dirty="0"/>
          </a:p>
        </p:txBody>
      </p:sp>
    </p:spTree>
    <p:extLst>
      <p:ext uri="{BB962C8B-B14F-4D97-AF65-F5344CB8AC3E}">
        <p14:creationId xmlns:p14="http://schemas.microsoft.com/office/powerpoint/2010/main" val="469945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normAutofit/>
          </a:bodyPr>
          <a:lstStyle/>
          <a:p>
            <a:pPr algn="just"/>
            <a:r>
              <a:rPr lang="en-US" altLang="zh-TW" sz="2400" i="1" dirty="0" smtClean="0"/>
              <a:t>3D models have become ubiquitous, and have many kind of applications, e.g. 3D games, mechanical or architectural design, etc.</a:t>
            </a:r>
          </a:p>
          <a:p>
            <a:pPr algn="just"/>
            <a:endParaRPr lang="zh-TW" altLang="en-US" sz="2400" dirty="0"/>
          </a:p>
        </p:txBody>
      </p:sp>
      <p:sp>
        <p:nvSpPr>
          <p:cNvPr id="4" name="日期版面配置區 3"/>
          <p:cNvSpPr>
            <a:spLocks noGrp="1"/>
          </p:cNvSpPr>
          <p:nvPr>
            <p:ph type="dt" sz="half" idx="10"/>
          </p:nvPr>
        </p:nvSpPr>
        <p:spPr/>
        <p:txBody>
          <a:bodyPr/>
          <a:lstStyle/>
          <a:p>
            <a:fld id="{FA30BEE2-4AFB-47C4-86E1-497A361CC834}"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2</a:t>
            </a:fld>
            <a:endParaRPr lang="zh-TW" altLang="en-US"/>
          </a:p>
        </p:txBody>
      </p:sp>
      <p:sp>
        <p:nvSpPr>
          <p:cNvPr id="6" name="文字方塊 5"/>
          <p:cNvSpPr txBox="1"/>
          <p:nvPr/>
        </p:nvSpPr>
        <p:spPr>
          <a:xfrm>
            <a:off x="6084168"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Method/ Evaluation/ Results</a:t>
            </a:r>
            <a:endParaRPr lang="zh-TW" altLang="en-US" sz="1600" dirty="0">
              <a:solidFill>
                <a:srgbClr val="7E6300"/>
              </a:solidFill>
              <a:latin typeface="Aharoni" pitchFamily="2" charset="-79"/>
              <a:ea typeface="+mj-ea"/>
              <a:cs typeface="Aharoni" pitchFamily="2" charset="-79"/>
            </a:endParaRPr>
          </a:p>
        </p:txBody>
      </p:sp>
    </p:spTree>
    <p:extLst>
      <p:ext uri="{BB962C8B-B14F-4D97-AF65-F5344CB8AC3E}">
        <p14:creationId xmlns:p14="http://schemas.microsoft.com/office/powerpoint/2010/main" val="3522638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a:xfrm>
            <a:off x="457200" y="1600200"/>
            <a:ext cx="8229600" cy="829093"/>
          </a:xfrm>
        </p:spPr>
        <p:txBody>
          <a:bodyPr/>
          <a:lstStyle/>
          <a:p>
            <a:r>
              <a:rPr lang="en-US" altLang="zh-TW" dirty="0" smtClean="0"/>
              <a:t>Skeleton extraction</a:t>
            </a:r>
            <a:endParaRPr lang="zh-TW" altLang="en-US"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20</a:t>
            </a:fld>
            <a:endParaRPr lang="zh-TW" altLang="en-US"/>
          </a:p>
        </p:txBody>
      </p:sp>
      <p:pic>
        <p:nvPicPr>
          <p:cNvPr id="7" name="圖片 6"/>
          <p:cNvPicPr>
            <a:picLocks noChangeAspect="1"/>
          </p:cNvPicPr>
          <p:nvPr/>
        </p:nvPicPr>
        <p:blipFill>
          <a:blip r:embed="rId3" cstate="print"/>
          <a:stretch>
            <a:fillRect/>
          </a:stretch>
        </p:blipFill>
        <p:spPr>
          <a:xfrm>
            <a:off x="2114499" y="2429293"/>
            <a:ext cx="5049789" cy="3672582"/>
          </a:xfrm>
          <a:prstGeom prst="rect">
            <a:avLst/>
          </a:prstGeom>
        </p:spPr>
      </p:pic>
      <p:sp>
        <p:nvSpPr>
          <p:cNvPr id="8" name="矩形 7"/>
          <p:cNvSpPr/>
          <p:nvPr/>
        </p:nvSpPr>
        <p:spPr>
          <a:xfrm>
            <a:off x="1445492" y="786190"/>
            <a:ext cx="2406428" cy="338554"/>
          </a:xfrm>
          <a:prstGeom prst="rect">
            <a:avLst/>
          </a:prstGeom>
        </p:spPr>
        <p:txBody>
          <a:bodyPr wrap="none">
            <a:spAutoFit/>
          </a:bodyPr>
          <a:lstStyle/>
          <a:p>
            <a:r>
              <a:rPr lang="en-US" altLang="zh-TW" sz="1600" dirty="0" smtClean="0">
                <a:solidFill>
                  <a:srgbClr val="7E6300"/>
                </a:solidFill>
                <a:latin typeface="Aharoni" pitchFamily="2" charset="-79"/>
                <a:cs typeface="Aharoni" pitchFamily="2" charset="-79"/>
              </a:rPr>
              <a:t>Introduction/ Method/  </a:t>
            </a:r>
            <a:endParaRPr lang="zh-TW" altLang="en-US" sz="1600" dirty="0"/>
          </a:p>
        </p:txBody>
      </p:sp>
    </p:spTree>
    <p:extLst>
      <p:ext uri="{BB962C8B-B14F-4D97-AF65-F5344CB8AC3E}">
        <p14:creationId xmlns:p14="http://schemas.microsoft.com/office/powerpoint/2010/main" val="2816363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Fitting the histogram of SDF value with k-Gaussians results in finer partitioning of the object to parts.</a:t>
            </a:r>
            <a:endParaRPr lang="zh-TW" altLang="en-US" sz="2400"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21</a:t>
            </a:fld>
            <a:endParaRPr lang="zh-TW" altLang="en-US"/>
          </a:p>
        </p:txBody>
      </p:sp>
      <p:pic>
        <p:nvPicPr>
          <p:cNvPr id="8" name="圖片 7"/>
          <p:cNvPicPr>
            <a:picLocks noChangeAspect="1"/>
          </p:cNvPicPr>
          <p:nvPr/>
        </p:nvPicPr>
        <p:blipFill rotWithShape="1">
          <a:blip r:embed="rId3" cstate="print"/>
          <a:srcRect r="3075" b="51759"/>
          <a:stretch/>
        </p:blipFill>
        <p:spPr>
          <a:xfrm>
            <a:off x="1" y="3075856"/>
            <a:ext cx="4499992" cy="2378055"/>
          </a:xfrm>
          <a:prstGeom prst="rect">
            <a:avLst/>
          </a:prstGeom>
        </p:spPr>
      </p:pic>
      <p:pic>
        <p:nvPicPr>
          <p:cNvPr id="9" name="圖片 8"/>
          <p:cNvPicPr>
            <a:picLocks noChangeAspect="1"/>
          </p:cNvPicPr>
          <p:nvPr/>
        </p:nvPicPr>
        <p:blipFill rotWithShape="1">
          <a:blip r:embed="rId3" cstate="print"/>
          <a:srcRect t="51480"/>
          <a:stretch/>
        </p:blipFill>
        <p:spPr>
          <a:xfrm>
            <a:off x="4609761" y="3068960"/>
            <a:ext cx="4642759" cy="2391846"/>
          </a:xfrm>
          <a:prstGeom prst="rect">
            <a:avLst/>
          </a:prstGeom>
        </p:spPr>
      </p:pic>
      <p:sp>
        <p:nvSpPr>
          <p:cNvPr id="10" name="文字方塊 9"/>
          <p:cNvSpPr txBox="1"/>
          <p:nvPr/>
        </p:nvSpPr>
        <p:spPr>
          <a:xfrm>
            <a:off x="1691680" y="5551005"/>
            <a:ext cx="643125" cy="369332"/>
          </a:xfrm>
          <a:prstGeom prst="rect">
            <a:avLst/>
          </a:prstGeom>
          <a:noFill/>
        </p:spPr>
        <p:txBody>
          <a:bodyPr wrap="none" rtlCol="0">
            <a:spAutoFit/>
          </a:bodyPr>
          <a:lstStyle/>
          <a:p>
            <a:r>
              <a:rPr lang="en-US" altLang="zh-TW" dirty="0" smtClean="0">
                <a:solidFill>
                  <a:schemeClr val="bg1"/>
                </a:solidFill>
              </a:rPr>
              <a:t>K = 2</a:t>
            </a:r>
            <a:endParaRPr lang="zh-TW" altLang="en-US" dirty="0">
              <a:solidFill>
                <a:schemeClr val="bg1"/>
              </a:solidFill>
            </a:endParaRPr>
          </a:p>
        </p:txBody>
      </p:sp>
      <p:sp>
        <p:nvSpPr>
          <p:cNvPr id="11" name="文字方塊 10"/>
          <p:cNvSpPr txBox="1"/>
          <p:nvPr/>
        </p:nvSpPr>
        <p:spPr>
          <a:xfrm>
            <a:off x="6525805" y="5506327"/>
            <a:ext cx="643125" cy="369332"/>
          </a:xfrm>
          <a:prstGeom prst="rect">
            <a:avLst/>
          </a:prstGeom>
          <a:noFill/>
        </p:spPr>
        <p:txBody>
          <a:bodyPr wrap="none" rtlCol="0">
            <a:spAutoFit/>
          </a:bodyPr>
          <a:lstStyle/>
          <a:p>
            <a:r>
              <a:rPr lang="en-US" altLang="zh-TW" dirty="0" smtClean="0">
                <a:solidFill>
                  <a:schemeClr val="bg1"/>
                </a:solidFill>
              </a:rPr>
              <a:t>K = 5</a:t>
            </a:r>
            <a:endParaRPr lang="zh-TW" altLang="en-US" dirty="0">
              <a:solidFill>
                <a:schemeClr val="bg1"/>
              </a:solidFill>
            </a:endParaRPr>
          </a:p>
        </p:txBody>
      </p:sp>
      <p:sp>
        <p:nvSpPr>
          <p:cNvPr id="12" name="矩形 11"/>
          <p:cNvSpPr/>
          <p:nvPr/>
        </p:nvSpPr>
        <p:spPr>
          <a:xfrm>
            <a:off x="1445492" y="786190"/>
            <a:ext cx="2406428" cy="338554"/>
          </a:xfrm>
          <a:prstGeom prst="rect">
            <a:avLst/>
          </a:prstGeom>
        </p:spPr>
        <p:txBody>
          <a:bodyPr wrap="none">
            <a:spAutoFit/>
          </a:bodyPr>
          <a:lstStyle/>
          <a:p>
            <a:r>
              <a:rPr lang="en-US" altLang="zh-TW" sz="1600" dirty="0" smtClean="0">
                <a:solidFill>
                  <a:srgbClr val="7E6300"/>
                </a:solidFill>
                <a:latin typeface="Aharoni" pitchFamily="2" charset="-79"/>
                <a:cs typeface="Aharoni" pitchFamily="2" charset="-79"/>
              </a:rPr>
              <a:t>Introduction/ Method/  </a:t>
            </a:r>
            <a:endParaRPr lang="zh-TW" altLang="en-US" sz="1600" dirty="0"/>
          </a:p>
        </p:txBody>
      </p:sp>
    </p:spTree>
    <p:extLst>
      <p:ext uri="{BB962C8B-B14F-4D97-AF65-F5344CB8AC3E}">
        <p14:creationId xmlns:p14="http://schemas.microsoft.com/office/powerpoint/2010/main" val="3188819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Results</a:t>
            </a:r>
            <a:endParaRPr lang="zh-TW" altLang="en-US" dirty="0"/>
          </a:p>
        </p:txBody>
      </p:sp>
      <p:sp>
        <p:nvSpPr>
          <p:cNvPr id="3" name="內容版面配置區 2"/>
          <p:cNvSpPr>
            <a:spLocks noGrp="1"/>
          </p:cNvSpPr>
          <p:nvPr>
            <p:ph idx="1"/>
          </p:nvPr>
        </p:nvSpPr>
        <p:spPr>
          <a:xfrm>
            <a:off x="457200" y="1600201"/>
            <a:ext cx="8229600" cy="532655"/>
          </a:xfrm>
        </p:spPr>
        <p:txBody>
          <a:bodyPr>
            <a:normAutofit/>
          </a:bodyPr>
          <a:lstStyle/>
          <a:p>
            <a:r>
              <a:rPr lang="en-US" altLang="zh-TW" sz="2400" dirty="0" smtClean="0"/>
              <a:t>Consistent mesh partition</a:t>
            </a:r>
            <a:endParaRPr lang="zh-TW" altLang="en-US" sz="2400"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22</a:t>
            </a:fld>
            <a:endParaRPr lang="zh-TW" altLang="en-US"/>
          </a:p>
        </p:txBody>
      </p:sp>
      <p:pic>
        <p:nvPicPr>
          <p:cNvPr id="6" name="圖片 5"/>
          <p:cNvPicPr>
            <a:picLocks noChangeAspect="1"/>
          </p:cNvPicPr>
          <p:nvPr/>
        </p:nvPicPr>
        <p:blipFill>
          <a:blip r:embed="rId3" cstate="print"/>
          <a:stretch>
            <a:fillRect/>
          </a:stretch>
        </p:blipFill>
        <p:spPr>
          <a:xfrm>
            <a:off x="2293280" y="3935909"/>
            <a:ext cx="4557441" cy="2416125"/>
          </a:xfrm>
          <a:prstGeom prst="rect">
            <a:avLst/>
          </a:prstGeom>
        </p:spPr>
      </p:pic>
      <p:pic>
        <p:nvPicPr>
          <p:cNvPr id="7" name="圖片 6"/>
          <p:cNvPicPr>
            <a:picLocks noChangeAspect="1"/>
          </p:cNvPicPr>
          <p:nvPr/>
        </p:nvPicPr>
        <p:blipFill>
          <a:blip r:embed="rId4" cstate="print"/>
          <a:stretch>
            <a:fillRect/>
          </a:stretch>
        </p:blipFill>
        <p:spPr>
          <a:xfrm>
            <a:off x="2293280" y="2342178"/>
            <a:ext cx="4557441" cy="1529147"/>
          </a:xfrm>
          <a:prstGeom prst="rect">
            <a:avLst/>
          </a:prstGeom>
        </p:spPr>
      </p:pic>
      <p:sp>
        <p:nvSpPr>
          <p:cNvPr id="8" name="矩形 7"/>
          <p:cNvSpPr/>
          <p:nvPr/>
        </p:nvSpPr>
        <p:spPr>
          <a:xfrm>
            <a:off x="1445492" y="786190"/>
            <a:ext cx="2406428" cy="338554"/>
          </a:xfrm>
          <a:prstGeom prst="rect">
            <a:avLst/>
          </a:prstGeom>
        </p:spPr>
        <p:txBody>
          <a:bodyPr wrap="none">
            <a:spAutoFit/>
          </a:bodyPr>
          <a:lstStyle/>
          <a:p>
            <a:r>
              <a:rPr lang="en-US" altLang="zh-TW" sz="1600" dirty="0" smtClean="0">
                <a:solidFill>
                  <a:srgbClr val="7E6300"/>
                </a:solidFill>
                <a:latin typeface="Aharoni" pitchFamily="2" charset="-79"/>
                <a:cs typeface="Aharoni" pitchFamily="2" charset="-79"/>
              </a:rPr>
              <a:t>Introduction/ Method/  </a:t>
            </a:r>
            <a:endParaRPr lang="zh-TW" altLang="en-US" sz="1600" dirty="0"/>
          </a:p>
        </p:txBody>
      </p:sp>
    </p:spTree>
    <p:extLst>
      <p:ext uri="{BB962C8B-B14F-4D97-AF65-F5344CB8AC3E}">
        <p14:creationId xmlns:p14="http://schemas.microsoft.com/office/powerpoint/2010/main" val="1831788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The SDF highlights similar parts in similar 3D shapes.</a:t>
            </a:r>
            <a:endParaRPr lang="zh-TW" altLang="en-US" sz="2400"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23</a:t>
            </a:fld>
            <a:endParaRPr lang="zh-TW" altLang="en-US"/>
          </a:p>
        </p:txBody>
      </p:sp>
      <p:pic>
        <p:nvPicPr>
          <p:cNvPr id="6" name="圖片 5"/>
          <p:cNvPicPr>
            <a:picLocks noChangeAspect="1"/>
          </p:cNvPicPr>
          <p:nvPr/>
        </p:nvPicPr>
        <p:blipFill>
          <a:blip r:embed="rId3" cstate="print"/>
          <a:stretch>
            <a:fillRect/>
          </a:stretch>
        </p:blipFill>
        <p:spPr>
          <a:xfrm>
            <a:off x="356320" y="2333426"/>
            <a:ext cx="3890130" cy="3798850"/>
          </a:xfrm>
          <a:prstGeom prst="rect">
            <a:avLst/>
          </a:prstGeom>
        </p:spPr>
      </p:pic>
      <p:pic>
        <p:nvPicPr>
          <p:cNvPr id="7" name="圖片 6"/>
          <p:cNvPicPr>
            <a:picLocks noChangeAspect="1"/>
          </p:cNvPicPr>
          <p:nvPr/>
        </p:nvPicPr>
        <p:blipFill>
          <a:blip r:embed="rId4" cstate="print"/>
          <a:stretch>
            <a:fillRect/>
          </a:stretch>
        </p:blipFill>
        <p:spPr>
          <a:xfrm>
            <a:off x="4572000" y="2333426"/>
            <a:ext cx="4237547" cy="3815283"/>
          </a:xfrm>
          <a:prstGeom prst="rect">
            <a:avLst/>
          </a:prstGeom>
        </p:spPr>
      </p:pic>
      <p:sp>
        <p:nvSpPr>
          <p:cNvPr id="8" name="矩形 7"/>
          <p:cNvSpPr/>
          <p:nvPr/>
        </p:nvSpPr>
        <p:spPr>
          <a:xfrm>
            <a:off x="1445492" y="786190"/>
            <a:ext cx="2406428" cy="338554"/>
          </a:xfrm>
          <a:prstGeom prst="rect">
            <a:avLst/>
          </a:prstGeom>
        </p:spPr>
        <p:txBody>
          <a:bodyPr wrap="none">
            <a:spAutoFit/>
          </a:bodyPr>
          <a:lstStyle/>
          <a:p>
            <a:r>
              <a:rPr lang="en-US" altLang="zh-TW" sz="1600" dirty="0" smtClean="0">
                <a:solidFill>
                  <a:srgbClr val="7E6300"/>
                </a:solidFill>
                <a:latin typeface="Aharoni" pitchFamily="2" charset="-79"/>
                <a:cs typeface="Aharoni" pitchFamily="2" charset="-79"/>
              </a:rPr>
              <a:t>Introduction/ Method/  </a:t>
            </a:r>
            <a:endParaRPr lang="zh-TW" altLang="en-US" sz="1600" dirty="0"/>
          </a:p>
        </p:txBody>
      </p:sp>
    </p:spTree>
    <p:extLst>
      <p:ext uri="{BB962C8B-B14F-4D97-AF65-F5344CB8AC3E}">
        <p14:creationId xmlns:p14="http://schemas.microsoft.com/office/powerpoint/2010/main" val="2113920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13"/>
          <p:cNvGrpSpPr/>
          <p:nvPr/>
        </p:nvGrpSpPr>
        <p:grpSpPr>
          <a:xfrm>
            <a:off x="539552" y="2204864"/>
            <a:ext cx="8604448" cy="1656184"/>
            <a:chOff x="539552" y="2276872"/>
            <a:chExt cx="7704856" cy="1224136"/>
          </a:xfrm>
        </p:grpSpPr>
        <p:sp>
          <p:nvSpPr>
            <p:cNvPr id="13" name="矩形 12"/>
            <p:cNvSpPr/>
            <p:nvPr/>
          </p:nvSpPr>
          <p:spPr>
            <a:xfrm>
              <a:off x="539552" y="2276872"/>
              <a:ext cx="7704856" cy="1224136"/>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39552" y="2276872"/>
              <a:ext cx="72008"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標題 1"/>
          <p:cNvSpPr>
            <a:spLocks noGrp="1"/>
          </p:cNvSpPr>
          <p:nvPr>
            <p:ph type="ctrTitle"/>
          </p:nvPr>
        </p:nvSpPr>
        <p:spPr>
          <a:xfrm>
            <a:off x="685800" y="2276872"/>
            <a:ext cx="8278688" cy="1470025"/>
          </a:xfrm>
        </p:spPr>
        <p:txBody>
          <a:bodyPr>
            <a:noAutofit/>
          </a:bodyPr>
          <a:lstStyle/>
          <a:p>
            <a:pPr algn="l"/>
            <a:r>
              <a:rPr lang="en-US" altLang="zh-TW" sz="4000" dirty="0"/>
              <a:t>A Part-aware Surface Metric </a:t>
            </a:r>
            <a:r>
              <a:rPr lang="en-US" altLang="zh-TW" sz="4000" dirty="0" smtClean="0"/>
              <a:t/>
            </a:r>
            <a:br>
              <a:rPr lang="en-US" altLang="zh-TW" sz="4000" dirty="0" smtClean="0"/>
            </a:br>
            <a:r>
              <a:rPr lang="en-US" altLang="zh-TW" sz="4000" dirty="0" smtClean="0"/>
              <a:t>for </a:t>
            </a:r>
            <a:r>
              <a:rPr lang="en-US" altLang="zh-TW" sz="4000" dirty="0"/>
              <a:t>Shape Analysis</a:t>
            </a:r>
            <a:endParaRPr lang="zh-TW" altLang="en-US" sz="4000" dirty="0"/>
          </a:p>
        </p:txBody>
      </p:sp>
      <p:sp>
        <p:nvSpPr>
          <p:cNvPr id="3" name="副標題 2"/>
          <p:cNvSpPr>
            <a:spLocks noGrp="1"/>
          </p:cNvSpPr>
          <p:nvPr>
            <p:ph type="subTitle" idx="1"/>
          </p:nvPr>
        </p:nvSpPr>
        <p:spPr>
          <a:xfrm>
            <a:off x="683568" y="1628800"/>
            <a:ext cx="7992888" cy="504056"/>
          </a:xfrm>
        </p:spPr>
        <p:txBody>
          <a:bodyPr anchor="ctr">
            <a:noAutofit/>
          </a:bodyPr>
          <a:lstStyle/>
          <a:p>
            <a:pPr algn="l"/>
            <a:r>
              <a:rPr lang="en-US" altLang="zh-TW" dirty="0">
                <a:latin typeface="Aharoni" pitchFamily="2" charset="-79"/>
                <a:cs typeface="Aharoni" pitchFamily="2" charset="-79"/>
              </a:rPr>
              <a:t>EUROGRAPHICS 2009</a:t>
            </a:r>
            <a:endParaRPr lang="zh-TW" altLang="en-US" dirty="0">
              <a:latin typeface="Aharoni" pitchFamily="2" charset="-79"/>
              <a:cs typeface="Aharoni" pitchFamily="2" charset="-79"/>
            </a:endParaRPr>
          </a:p>
        </p:txBody>
      </p:sp>
      <p:graphicFrame>
        <p:nvGraphicFramePr>
          <p:cNvPr id="7" name="表格 6"/>
          <p:cNvGraphicFramePr>
            <a:graphicFrameLocks noGrp="1"/>
          </p:cNvGraphicFramePr>
          <p:nvPr>
            <p:extLst>
              <p:ext uri="{D42A27DB-BD31-4B8C-83A1-F6EECF244321}">
                <p14:modId xmlns:p14="http://schemas.microsoft.com/office/powerpoint/2010/main" val="2762200798"/>
              </p:ext>
            </p:extLst>
          </p:nvPr>
        </p:nvGraphicFramePr>
        <p:xfrm>
          <a:off x="683568" y="3970202"/>
          <a:ext cx="7776865" cy="1491323"/>
        </p:xfrm>
        <a:graphic>
          <a:graphicData uri="http://schemas.openxmlformats.org/drawingml/2006/table">
            <a:tbl>
              <a:tblPr/>
              <a:tblGrid>
                <a:gridCol w="1656184"/>
                <a:gridCol w="1872208"/>
                <a:gridCol w="2016224"/>
                <a:gridCol w="2232249"/>
              </a:tblGrid>
              <a:tr h="4854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Rong</a:t>
                      </a:r>
                      <a:r>
                        <a:rPr kumimoji="0" lang="en-US" altLang="zh-TW" sz="18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Liu </a:t>
                      </a:r>
                      <a:r>
                        <a:rPr kumimoji="0" lang="en-US" altLang="zh-TW" sz="12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(1)</a:t>
                      </a:r>
                      <a:endParaRPr kumimoji="0" lang="zh-TW" altLang="en-US" sz="12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Hao</a:t>
                      </a:r>
                      <a:r>
                        <a:rPr kumimoji="0" lang="en-US" altLang="zh-TW" sz="18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Zhang </a:t>
                      </a:r>
                      <a:r>
                        <a:rPr kumimoji="0" lang="en-US" altLang="zh-TW" sz="12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(1)</a:t>
                      </a:r>
                      <a:endParaRPr kumimoji="0" lang="zh-TW" altLang="en-US" sz="12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Ariel Shamir </a:t>
                      </a:r>
                      <a:r>
                        <a:rPr kumimoji="0" lang="en-US" altLang="zh-TW" sz="12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(2)</a:t>
                      </a:r>
                      <a:endParaRPr kumimoji="0" lang="zh-TW" altLang="en-US" sz="12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Daniel Cohen-Or </a:t>
                      </a:r>
                      <a:r>
                        <a:rPr kumimoji="0" lang="en-US" altLang="zh-TW" sz="12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(3)</a:t>
                      </a:r>
                      <a:endParaRPr kumimoji="0" lang="zh-TW" altLang="en-US" sz="12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485483">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kern="1200" cap="none" normalizeH="0" baseline="0" dirty="0" smtClean="0">
                          <a:ln>
                            <a:noFill/>
                          </a:ln>
                          <a:solidFill>
                            <a:schemeClr val="accent6"/>
                          </a:solidFill>
                          <a:effectLst/>
                          <a:latin typeface="Times New Roman" pitchFamily="18" charset="0"/>
                          <a:ea typeface="新細明體" charset="-120"/>
                          <a:cs typeface="Times New Roman" pitchFamily="18" charset="0"/>
                        </a:rPr>
                        <a:t>(1) Simon Fraser University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kern="1200" cap="none" normalizeH="0" baseline="0" dirty="0" smtClean="0">
                          <a:ln>
                            <a:noFill/>
                          </a:ln>
                          <a:solidFill>
                            <a:schemeClr val="accent6"/>
                          </a:solidFill>
                          <a:effectLst/>
                          <a:latin typeface="Times New Roman" pitchFamily="18" charset="0"/>
                          <a:ea typeface="新細明體" charset="-120"/>
                          <a:cs typeface="Times New Roman" pitchFamily="18" charset="0"/>
                        </a:rPr>
                        <a:t>(2) The Interdisciplinary Center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2000" b="0" i="0" u="none" strike="noStrike" kern="1200" cap="none" normalizeH="0" baseline="0" dirty="0" smtClean="0">
                          <a:ln>
                            <a:noFill/>
                          </a:ln>
                          <a:solidFill>
                            <a:schemeClr val="accent6"/>
                          </a:solidFill>
                          <a:effectLst/>
                          <a:latin typeface="Times New Roman" pitchFamily="18" charset="0"/>
                          <a:ea typeface="新細明體" charset="-120"/>
                          <a:cs typeface="Times New Roman" pitchFamily="18" charset="0"/>
                        </a:rPr>
                        <a:t>(2) Tel Aviv University</a:t>
                      </a:r>
                    </a:p>
                  </a:txBody>
                  <a:tcPr anchor="ctr" horzOverflow="overflow">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kern="1200" cap="none" normalizeH="0" baseline="0" dirty="0" smtClean="0">
                        <a:ln>
                          <a:noFill/>
                        </a:ln>
                        <a:solidFill>
                          <a:schemeClr val="accent6"/>
                        </a:solidFill>
                        <a:effectLst/>
                        <a:latin typeface="Times New Roman" pitchFamily="18" charset="0"/>
                        <a:ea typeface="新細明體"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kern="1200" cap="none" normalizeH="0" baseline="0" dirty="0" smtClean="0">
                        <a:ln>
                          <a:noFill/>
                        </a:ln>
                        <a:solidFill>
                          <a:schemeClr val="accent6"/>
                        </a:solidFill>
                        <a:effectLst/>
                        <a:latin typeface="Times New Roman" pitchFamily="18" charset="0"/>
                        <a:ea typeface="新細明體"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kern="1200" cap="none" normalizeH="0" baseline="0" dirty="0" smtClean="0">
                        <a:ln>
                          <a:noFill/>
                        </a:ln>
                        <a:solidFill>
                          <a:schemeClr val="accent6"/>
                        </a:solidFill>
                        <a:effectLst/>
                        <a:latin typeface="Times New Roman" pitchFamily="18" charset="0"/>
                        <a:ea typeface="新細明體" charset="-120"/>
                        <a:cs typeface="Times New Roman" pitchFamily="18" charset="0"/>
                      </a:endParaRPr>
                    </a:p>
                  </a:txBody>
                  <a:tcPr anchor="ctr" horzOverflow="overflow">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8" name="矩形 7"/>
          <p:cNvSpPr/>
          <p:nvPr/>
        </p:nvSpPr>
        <p:spPr>
          <a:xfrm>
            <a:off x="539552" y="1700808"/>
            <a:ext cx="72008" cy="36004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539552" y="4042210"/>
            <a:ext cx="72008" cy="2880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92D050"/>
              </a:solidFill>
            </a:endParaRPr>
          </a:p>
        </p:txBody>
      </p:sp>
      <p:sp>
        <p:nvSpPr>
          <p:cNvPr id="12" name="矩形 11"/>
          <p:cNvSpPr/>
          <p:nvPr/>
        </p:nvSpPr>
        <p:spPr>
          <a:xfrm>
            <a:off x="539552" y="4546266"/>
            <a:ext cx="80414" cy="8989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3791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a:xfrm>
            <a:off x="457200" y="1600200"/>
            <a:ext cx="8147248" cy="4853136"/>
          </a:xfrm>
        </p:spPr>
        <p:txBody>
          <a:bodyPr>
            <a:normAutofit/>
          </a:bodyPr>
          <a:lstStyle/>
          <a:p>
            <a:pPr algn="just"/>
            <a:r>
              <a:rPr lang="en-US" altLang="zh-TW" sz="2400" b="1" dirty="0" smtClean="0"/>
              <a:t>The fundamental geometric presentation of 3D objects in computer graphics is surface-base.</a:t>
            </a:r>
          </a:p>
          <a:p>
            <a:pPr algn="just">
              <a:buNone/>
            </a:pPr>
            <a:r>
              <a:rPr lang="en-US" altLang="zh-TW" sz="2400" dirty="0" smtClean="0"/>
              <a:t> </a:t>
            </a:r>
            <a:endParaRPr lang="zh-TW" altLang="en-US" sz="2400"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dirty="0"/>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25</a:t>
            </a:fld>
            <a:endParaRPr lang="zh-TW" altLang="en-US" dirty="0"/>
          </a:p>
        </p:txBody>
      </p:sp>
      <p:sp>
        <p:nvSpPr>
          <p:cNvPr id="6" name="文字方塊 5"/>
          <p:cNvSpPr txBox="1"/>
          <p:nvPr/>
        </p:nvSpPr>
        <p:spPr>
          <a:xfrm>
            <a:off x="6084168"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Method/ Results</a:t>
            </a:r>
            <a:endParaRPr lang="zh-TW" altLang="en-US" sz="1600" dirty="0">
              <a:solidFill>
                <a:srgbClr val="7E6300"/>
              </a:solidFill>
              <a:latin typeface="Aharoni" pitchFamily="2" charset="-79"/>
              <a:ea typeface="+mj-ea"/>
              <a:cs typeface="Aharoni" pitchFamily="2" charset="-79"/>
            </a:endParaRPr>
          </a:p>
        </p:txBody>
      </p:sp>
    </p:spTree>
    <p:extLst>
      <p:ext uri="{BB962C8B-B14F-4D97-AF65-F5344CB8AC3E}">
        <p14:creationId xmlns:p14="http://schemas.microsoft.com/office/powerpoint/2010/main" val="57074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a:xfrm>
            <a:off x="457200" y="1600200"/>
            <a:ext cx="8291264" cy="4853136"/>
          </a:xfrm>
        </p:spPr>
        <p:txBody>
          <a:bodyPr>
            <a:normAutofit/>
          </a:bodyPr>
          <a:lstStyle/>
          <a:p>
            <a:pPr algn="just"/>
            <a:r>
              <a:rPr lang="en-US" altLang="zh-TW" sz="2400" dirty="0" smtClean="0"/>
              <a:t>The fundamental geometric presentation of 3D objects in computer graphics is surface-base.</a:t>
            </a:r>
          </a:p>
          <a:p>
            <a:pPr algn="just"/>
            <a:r>
              <a:rPr lang="en-US" altLang="zh-TW" sz="2400" b="1" dirty="0" smtClean="0"/>
              <a:t>Solutions are involving the analysis and understanding of a 3D object.</a:t>
            </a:r>
          </a:p>
          <a:p>
            <a:pPr algn="just">
              <a:buNone/>
            </a:pPr>
            <a:r>
              <a:rPr lang="en-US" altLang="zh-TW" sz="2400" dirty="0" smtClean="0"/>
              <a:t> </a:t>
            </a:r>
            <a:endParaRPr lang="zh-TW" altLang="en-US" sz="2400"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dirty="0"/>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26</a:t>
            </a:fld>
            <a:endParaRPr lang="zh-TW" altLang="en-US" dirty="0"/>
          </a:p>
        </p:txBody>
      </p:sp>
      <p:sp>
        <p:nvSpPr>
          <p:cNvPr id="6" name="文字方塊 5"/>
          <p:cNvSpPr txBox="1"/>
          <p:nvPr/>
        </p:nvSpPr>
        <p:spPr>
          <a:xfrm>
            <a:off x="6084168"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Method/ Results</a:t>
            </a:r>
            <a:endParaRPr lang="zh-TW" altLang="en-US" sz="1600" dirty="0">
              <a:solidFill>
                <a:srgbClr val="7E6300"/>
              </a:solidFill>
              <a:latin typeface="Aharoni" pitchFamily="2" charset="-79"/>
              <a:ea typeface="+mj-ea"/>
              <a:cs typeface="Aharoni" pitchFamily="2" charset="-79"/>
            </a:endParaRPr>
          </a:p>
        </p:txBody>
      </p:sp>
    </p:spTree>
    <p:extLst>
      <p:ext uri="{BB962C8B-B14F-4D97-AF65-F5344CB8AC3E}">
        <p14:creationId xmlns:p14="http://schemas.microsoft.com/office/powerpoint/2010/main" val="57074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a:xfrm>
            <a:off x="457200" y="1600200"/>
            <a:ext cx="8147248" cy="4853136"/>
          </a:xfrm>
        </p:spPr>
        <p:txBody>
          <a:bodyPr>
            <a:normAutofit/>
          </a:bodyPr>
          <a:lstStyle/>
          <a:p>
            <a:pPr algn="just"/>
            <a:r>
              <a:rPr lang="en-US" altLang="zh-TW" sz="2400" dirty="0" smtClean="0"/>
              <a:t>The fundamental geometric presentation of 3D objects in computer graphics is surface-base.</a:t>
            </a:r>
          </a:p>
          <a:p>
            <a:pPr algn="just"/>
            <a:r>
              <a:rPr lang="en-US" altLang="zh-TW" sz="2400" dirty="0" smtClean="0"/>
              <a:t>Solutions are involving the analysis and understanding of a 3D object.</a:t>
            </a:r>
          </a:p>
          <a:p>
            <a:pPr algn="just"/>
            <a:r>
              <a:rPr lang="en-US" altLang="zh-TW" sz="2400" b="1" dirty="0" smtClean="0"/>
              <a:t>Develop a surface metric: part-aware metric.</a:t>
            </a:r>
          </a:p>
          <a:p>
            <a:pPr algn="just">
              <a:buNone/>
            </a:pPr>
            <a:r>
              <a:rPr lang="en-US" altLang="zh-TW" sz="2400" dirty="0" smtClean="0"/>
              <a:t> </a:t>
            </a:r>
            <a:endParaRPr lang="zh-TW" altLang="en-US" sz="2400"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dirty="0"/>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27</a:t>
            </a:fld>
            <a:endParaRPr lang="zh-TW" altLang="en-US" dirty="0"/>
          </a:p>
        </p:txBody>
      </p:sp>
      <p:grpSp>
        <p:nvGrpSpPr>
          <p:cNvPr id="6" name="群組 16"/>
          <p:cNvGrpSpPr/>
          <p:nvPr/>
        </p:nvGrpSpPr>
        <p:grpSpPr>
          <a:xfrm>
            <a:off x="1187624" y="3861048"/>
            <a:ext cx="6696744" cy="2376264"/>
            <a:chOff x="1187624" y="4005064"/>
            <a:chExt cx="6696744" cy="2376264"/>
          </a:xfrm>
        </p:grpSpPr>
        <p:sp>
          <p:nvSpPr>
            <p:cNvPr id="16" name="矩形 15"/>
            <p:cNvSpPr/>
            <p:nvPr/>
          </p:nvSpPr>
          <p:spPr>
            <a:xfrm>
              <a:off x="1187624" y="4005064"/>
              <a:ext cx="818992"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7065376" y="4005064"/>
              <a:ext cx="818992" cy="23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13"/>
            <p:cNvGrpSpPr/>
            <p:nvPr/>
          </p:nvGrpSpPr>
          <p:grpSpPr>
            <a:xfrm>
              <a:off x="1296352" y="4005064"/>
              <a:ext cx="6526170" cy="2376264"/>
              <a:chOff x="1296352" y="4005064"/>
              <a:chExt cx="6526170" cy="2376264"/>
            </a:xfrm>
          </p:grpSpPr>
          <p:sp>
            <p:nvSpPr>
              <p:cNvPr id="13" name="矩形 12"/>
              <p:cNvSpPr/>
              <p:nvPr/>
            </p:nvSpPr>
            <p:spPr>
              <a:xfrm>
                <a:off x="1296352" y="5661248"/>
                <a:ext cx="644400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 name="群組 11"/>
              <p:cNvGrpSpPr/>
              <p:nvPr/>
            </p:nvGrpSpPr>
            <p:grpSpPr>
              <a:xfrm>
                <a:off x="1314177" y="4005064"/>
                <a:ext cx="6508345" cy="2241541"/>
                <a:chOff x="1252331" y="3861047"/>
                <a:chExt cx="6508345" cy="2241541"/>
              </a:xfrm>
            </p:grpSpPr>
            <p:pic>
              <p:nvPicPr>
                <p:cNvPr id="1026" name="Picture 2"/>
                <p:cNvPicPr>
                  <a:picLocks noChangeAspect="1" noChangeArrowheads="1"/>
                </p:cNvPicPr>
                <p:nvPr/>
              </p:nvPicPr>
              <p:blipFill>
                <a:blip r:embed="rId3" cstate="print"/>
                <a:srcRect/>
                <a:stretch>
                  <a:fillRect/>
                </a:stretch>
              </p:blipFill>
              <p:spPr bwMode="auto">
                <a:xfrm>
                  <a:off x="3419872" y="3861047"/>
                  <a:ext cx="2160241" cy="1800201"/>
                </a:xfrm>
                <a:prstGeom prst="rect">
                  <a:avLst/>
                </a:prstGeom>
                <a:noFill/>
                <a:ln w="9525">
                  <a:noFill/>
                  <a:miter lim="800000"/>
                  <a:headEnd/>
                  <a:tailEnd/>
                </a:ln>
              </p:spPr>
            </p:pic>
            <p:pic>
              <p:nvPicPr>
                <p:cNvPr id="1027" name="Picture 3" descr="C:\Users\user\Desktop\未命名.png"/>
                <p:cNvPicPr>
                  <a:picLocks noChangeAspect="1" noChangeArrowheads="1"/>
                </p:cNvPicPr>
                <p:nvPr/>
              </p:nvPicPr>
              <p:blipFill>
                <a:blip r:embed="rId4" cstate="print"/>
                <a:srcRect/>
                <a:stretch>
                  <a:fillRect/>
                </a:stretch>
              </p:blipFill>
              <p:spPr bwMode="auto">
                <a:xfrm>
                  <a:off x="1252331" y="3861047"/>
                  <a:ext cx="2177703" cy="1814248"/>
                </a:xfrm>
                <a:prstGeom prst="rect">
                  <a:avLst/>
                </a:prstGeom>
                <a:noFill/>
              </p:spPr>
            </p:pic>
            <p:pic>
              <p:nvPicPr>
                <p:cNvPr id="1028" name="Picture 4"/>
                <p:cNvPicPr>
                  <a:picLocks noChangeAspect="1" noChangeArrowheads="1"/>
                </p:cNvPicPr>
                <p:nvPr/>
              </p:nvPicPr>
              <p:blipFill>
                <a:blip r:embed="rId5" cstate="print"/>
                <a:srcRect/>
                <a:stretch>
                  <a:fillRect/>
                </a:stretch>
              </p:blipFill>
              <p:spPr bwMode="auto">
                <a:xfrm>
                  <a:off x="5518266" y="3861048"/>
                  <a:ext cx="2160240" cy="1800200"/>
                </a:xfrm>
                <a:prstGeom prst="rect">
                  <a:avLst/>
                </a:prstGeom>
                <a:noFill/>
                <a:ln w="9525">
                  <a:noFill/>
                  <a:miter lim="800000"/>
                  <a:headEnd/>
                  <a:tailEnd/>
                </a:ln>
              </p:spPr>
            </p:pic>
            <p:sp>
              <p:nvSpPr>
                <p:cNvPr id="9" name="文字方塊 8"/>
                <p:cNvSpPr txBox="1"/>
                <p:nvPr/>
              </p:nvSpPr>
              <p:spPr>
                <a:xfrm>
                  <a:off x="1475656" y="5733256"/>
                  <a:ext cx="1311256" cy="369332"/>
                </a:xfrm>
                <a:prstGeom prst="rect">
                  <a:avLst/>
                </a:prstGeom>
                <a:noFill/>
              </p:spPr>
              <p:txBody>
                <a:bodyPr wrap="none" rtlCol="0">
                  <a:spAutoFit/>
                </a:bodyPr>
                <a:lstStyle/>
                <a:p>
                  <a:r>
                    <a:rPr lang="en-US" altLang="zh-TW" dirty="0" smtClean="0"/>
                    <a:t>(a) geodesic</a:t>
                  </a:r>
                  <a:endParaRPr lang="zh-TW" altLang="en-US" dirty="0"/>
                </a:p>
              </p:txBody>
            </p:sp>
            <p:sp>
              <p:nvSpPr>
                <p:cNvPr id="10" name="文字方塊 9"/>
                <p:cNvSpPr txBox="1"/>
                <p:nvPr/>
              </p:nvSpPr>
              <p:spPr>
                <a:xfrm>
                  <a:off x="3851920" y="5733256"/>
                  <a:ext cx="1310936" cy="369332"/>
                </a:xfrm>
                <a:prstGeom prst="rect">
                  <a:avLst/>
                </a:prstGeom>
                <a:noFill/>
              </p:spPr>
              <p:txBody>
                <a:bodyPr wrap="none" rtlCol="0">
                  <a:spAutoFit/>
                </a:bodyPr>
                <a:lstStyle/>
                <a:p>
                  <a:r>
                    <a:rPr lang="en-US" altLang="zh-TW" dirty="0" smtClean="0"/>
                    <a:t>(b) diffusion</a:t>
                  </a:r>
                  <a:endParaRPr lang="zh-TW" altLang="en-US" dirty="0"/>
                </a:p>
              </p:txBody>
            </p:sp>
            <p:sp>
              <p:nvSpPr>
                <p:cNvPr id="11" name="矩形 10"/>
                <p:cNvSpPr/>
                <p:nvPr/>
              </p:nvSpPr>
              <p:spPr>
                <a:xfrm>
                  <a:off x="5590274" y="5733256"/>
                  <a:ext cx="2170402" cy="369332"/>
                </a:xfrm>
                <a:prstGeom prst="rect">
                  <a:avLst/>
                </a:prstGeom>
              </p:spPr>
              <p:txBody>
                <a:bodyPr wrap="none">
                  <a:spAutoFit/>
                </a:bodyPr>
                <a:lstStyle/>
                <a:p>
                  <a:r>
                    <a:rPr lang="en-US" altLang="zh-TW" dirty="0" smtClean="0"/>
                    <a:t>(c) part-aware metric</a:t>
                  </a:r>
                  <a:endParaRPr lang="zh-TW" altLang="en-US" dirty="0"/>
                </a:p>
              </p:txBody>
            </p:sp>
          </p:grpSp>
        </p:grpSp>
      </p:grpSp>
      <p:sp>
        <p:nvSpPr>
          <p:cNvPr id="18" name="文字方塊 17"/>
          <p:cNvSpPr txBox="1"/>
          <p:nvPr/>
        </p:nvSpPr>
        <p:spPr>
          <a:xfrm>
            <a:off x="6084168"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Method/ Results</a:t>
            </a:r>
            <a:endParaRPr lang="zh-TW" altLang="en-US" sz="1600" dirty="0">
              <a:solidFill>
                <a:srgbClr val="7E6300"/>
              </a:solidFill>
              <a:latin typeface="Aharoni" pitchFamily="2" charset="-79"/>
              <a:ea typeface="+mj-ea"/>
              <a:cs typeface="Aharoni" pitchFamily="2" charset="-79"/>
            </a:endParaRPr>
          </a:p>
        </p:txBody>
      </p:sp>
    </p:spTree>
    <p:extLst>
      <p:ext uri="{BB962C8B-B14F-4D97-AF65-F5344CB8AC3E}">
        <p14:creationId xmlns:p14="http://schemas.microsoft.com/office/powerpoint/2010/main" val="57074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a:t>
            </a:r>
            <a:endParaRPr lang="zh-TW" altLang="en-US" dirty="0"/>
          </a:p>
        </p:txBody>
      </p:sp>
      <p:sp>
        <p:nvSpPr>
          <p:cNvPr id="3" name="內容版面配置區 2"/>
          <p:cNvSpPr>
            <a:spLocks noGrp="1"/>
          </p:cNvSpPr>
          <p:nvPr>
            <p:ph idx="1"/>
          </p:nvPr>
        </p:nvSpPr>
        <p:spPr/>
        <p:txBody>
          <a:bodyPr>
            <a:normAutofit/>
          </a:bodyPr>
          <a:lstStyle/>
          <a:p>
            <a:pPr algn="just"/>
            <a:r>
              <a:rPr lang="en-US" altLang="zh-TW" sz="2400" b="1" dirty="0" smtClean="0"/>
              <a:t>The part-aware metric is combing an appropriate VSI distance with geodesic distance and normal variation.</a:t>
            </a:r>
          </a:p>
          <a:p>
            <a:pPr algn="just"/>
            <a:endParaRPr lang="zh-TW" altLang="en-US" sz="2400"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28</a:t>
            </a:fld>
            <a:endParaRPr lang="zh-TW" altLang="en-US"/>
          </a:p>
        </p:txBody>
      </p:sp>
      <p:sp>
        <p:nvSpPr>
          <p:cNvPr id="6" name="文字方塊 5"/>
          <p:cNvSpPr txBox="1"/>
          <p:nvPr/>
        </p:nvSpPr>
        <p:spPr>
          <a:xfrm>
            <a:off x="5508104"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Results</a:t>
            </a:r>
            <a:endParaRPr lang="zh-TW" altLang="en-US" sz="1600" dirty="0">
              <a:solidFill>
                <a:srgbClr val="7E6300"/>
              </a:solidFill>
              <a:latin typeface="Aharoni" pitchFamily="2" charset="-79"/>
              <a:ea typeface="+mj-ea"/>
              <a:cs typeface="Aharoni" pitchFamily="2" charset="-79"/>
            </a:endParaRPr>
          </a:p>
        </p:txBody>
      </p:sp>
      <p:sp>
        <p:nvSpPr>
          <p:cNvPr id="7" name="矩形 6"/>
          <p:cNvSpPr/>
          <p:nvPr/>
        </p:nvSpPr>
        <p:spPr>
          <a:xfrm>
            <a:off x="2195736" y="786190"/>
            <a:ext cx="1479892" cy="338554"/>
          </a:xfrm>
          <a:prstGeom prst="rect">
            <a:avLst/>
          </a:prstGeom>
        </p:spPr>
        <p:txBody>
          <a:bodyPr wrap="none">
            <a:spAutoFit/>
          </a:bodyPr>
          <a:lstStyle/>
          <a:p>
            <a:r>
              <a:rPr lang="en-US" altLang="zh-TW" sz="1600" dirty="0" smtClean="0">
                <a:solidFill>
                  <a:srgbClr val="7E6300"/>
                </a:solidFill>
                <a:latin typeface="Aharoni" pitchFamily="2" charset="-79"/>
                <a:cs typeface="Aharoni" pitchFamily="2" charset="-79"/>
              </a:rPr>
              <a:t>Introduction/ </a:t>
            </a:r>
            <a:endParaRPr lang="zh-TW" altLang="en-US"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a:t>
            </a:r>
            <a:endParaRPr lang="zh-TW" altLang="en-US" dirty="0"/>
          </a:p>
        </p:txBody>
      </p:sp>
      <p:sp>
        <p:nvSpPr>
          <p:cNvPr id="3" name="內容版面配置區 2"/>
          <p:cNvSpPr>
            <a:spLocks noGrp="1"/>
          </p:cNvSpPr>
          <p:nvPr>
            <p:ph idx="1"/>
          </p:nvPr>
        </p:nvSpPr>
        <p:spPr>
          <a:xfrm>
            <a:off x="457200" y="1600200"/>
            <a:ext cx="8075240" cy="4525963"/>
          </a:xfrm>
        </p:spPr>
        <p:txBody>
          <a:bodyPr>
            <a:normAutofit/>
          </a:bodyPr>
          <a:lstStyle/>
          <a:p>
            <a:pPr algn="just"/>
            <a:r>
              <a:rPr lang="en-US" altLang="zh-TW" sz="2400" dirty="0" smtClean="0"/>
              <a:t>The part-aware metric is combing an appropriate VSI distance with geodesic distance and normal variation.</a:t>
            </a:r>
          </a:p>
          <a:p>
            <a:pPr algn="just"/>
            <a:r>
              <a:rPr lang="en-US" altLang="zh-TW" sz="2400" b="1" dirty="0" smtClean="0"/>
              <a:t>Volumetric shape image (VSI): inside the shape’s enclosed volume, to capture relevant visibility information.</a:t>
            </a:r>
          </a:p>
          <a:p>
            <a:pPr algn="just"/>
            <a:endParaRPr lang="zh-TW" altLang="en-US" sz="2400"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29</a:t>
            </a:fld>
            <a:endParaRPr lang="zh-TW" altLang="en-US"/>
          </a:p>
        </p:txBody>
      </p:sp>
      <p:pic>
        <p:nvPicPr>
          <p:cNvPr id="5122" name="Picture 2"/>
          <p:cNvPicPr>
            <a:picLocks noChangeAspect="1" noChangeArrowheads="1"/>
          </p:cNvPicPr>
          <p:nvPr/>
        </p:nvPicPr>
        <p:blipFill>
          <a:blip r:embed="rId3" cstate="print"/>
          <a:srcRect l="27596" r="22307"/>
          <a:stretch>
            <a:fillRect/>
          </a:stretch>
        </p:blipFill>
        <p:spPr bwMode="auto">
          <a:xfrm>
            <a:off x="2627784" y="3397640"/>
            <a:ext cx="3888432" cy="2492970"/>
          </a:xfrm>
          <a:prstGeom prst="rect">
            <a:avLst/>
          </a:prstGeom>
          <a:noFill/>
          <a:ln w="9525">
            <a:noFill/>
            <a:miter lim="800000"/>
            <a:headEnd/>
            <a:tailEnd/>
          </a:ln>
        </p:spPr>
      </p:pic>
      <p:sp>
        <p:nvSpPr>
          <p:cNvPr id="7" name="文字方塊 6"/>
          <p:cNvSpPr txBox="1"/>
          <p:nvPr/>
        </p:nvSpPr>
        <p:spPr>
          <a:xfrm>
            <a:off x="5508104"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Results</a:t>
            </a:r>
            <a:endParaRPr lang="zh-TW" altLang="en-US" sz="1600" dirty="0">
              <a:solidFill>
                <a:srgbClr val="7E6300"/>
              </a:solidFill>
              <a:latin typeface="Aharoni" pitchFamily="2" charset="-79"/>
              <a:ea typeface="+mj-ea"/>
              <a:cs typeface="Aharoni" pitchFamily="2" charset="-79"/>
            </a:endParaRPr>
          </a:p>
        </p:txBody>
      </p:sp>
      <p:sp>
        <p:nvSpPr>
          <p:cNvPr id="8" name="矩形 7"/>
          <p:cNvSpPr/>
          <p:nvPr/>
        </p:nvSpPr>
        <p:spPr>
          <a:xfrm>
            <a:off x="2195736" y="786190"/>
            <a:ext cx="1479892" cy="338554"/>
          </a:xfrm>
          <a:prstGeom prst="rect">
            <a:avLst/>
          </a:prstGeom>
        </p:spPr>
        <p:txBody>
          <a:bodyPr wrap="none">
            <a:spAutoFit/>
          </a:bodyPr>
          <a:lstStyle/>
          <a:p>
            <a:r>
              <a:rPr lang="en-US" altLang="zh-TW" sz="1600" dirty="0" smtClean="0">
                <a:solidFill>
                  <a:srgbClr val="7E6300"/>
                </a:solidFill>
                <a:latin typeface="Aharoni" pitchFamily="2" charset="-79"/>
                <a:cs typeface="Aharoni" pitchFamily="2" charset="-79"/>
              </a:rPr>
              <a:t>Introduction/ </a:t>
            </a:r>
            <a:endParaRPr lang="zh-TW" alt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normAutofit/>
          </a:bodyPr>
          <a:lstStyle/>
          <a:p>
            <a:pPr algn="just"/>
            <a:r>
              <a:rPr lang="en-US" altLang="zh-TW" sz="2400" dirty="0" smtClean="0"/>
              <a:t>3D models have become ubiquitous, and have many kind of applications, e.g. 3D games, mechanical or architectural design, etc.</a:t>
            </a:r>
          </a:p>
          <a:p>
            <a:pPr algn="just"/>
            <a:r>
              <a:rPr lang="en-US" altLang="zh-TW" sz="2400" i="1" dirty="0" smtClean="0"/>
              <a:t>Most of 3D model retrieval methods try to satisfy the invariance to a certain class of geometrical transformation.</a:t>
            </a:r>
          </a:p>
          <a:p>
            <a:pPr algn="just"/>
            <a:endParaRPr lang="zh-TW" altLang="en-US" sz="2400" dirty="0"/>
          </a:p>
        </p:txBody>
      </p:sp>
      <p:sp>
        <p:nvSpPr>
          <p:cNvPr id="4" name="日期版面配置區 3"/>
          <p:cNvSpPr>
            <a:spLocks noGrp="1"/>
          </p:cNvSpPr>
          <p:nvPr>
            <p:ph type="dt" sz="half" idx="10"/>
          </p:nvPr>
        </p:nvSpPr>
        <p:spPr/>
        <p:txBody>
          <a:bodyPr/>
          <a:lstStyle/>
          <a:p>
            <a:fld id="{FA30BEE2-4AFB-47C4-86E1-497A361CC834}"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3</a:t>
            </a:fld>
            <a:endParaRPr lang="zh-TW" altLang="en-US"/>
          </a:p>
        </p:txBody>
      </p:sp>
      <p:pic>
        <p:nvPicPr>
          <p:cNvPr id="2050" name="Picture 2"/>
          <p:cNvPicPr>
            <a:picLocks noChangeAspect="1" noChangeArrowheads="1"/>
          </p:cNvPicPr>
          <p:nvPr/>
        </p:nvPicPr>
        <p:blipFill>
          <a:blip r:embed="rId3" cstate="print"/>
          <a:srcRect r="50120"/>
          <a:stretch>
            <a:fillRect/>
          </a:stretch>
        </p:blipFill>
        <p:spPr bwMode="auto">
          <a:xfrm>
            <a:off x="3131840" y="4005064"/>
            <a:ext cx="3168352" cy="2331244"/>
          </a:xfrm>
          <a:prstGeom prst="rect">
            <a:avLst/>
          </a:prstGeom>
          <a:noFill/>
          <a:ln w="9525">
            <a:noFill/>
            <a:miter lim="800000"/>
            <a:headEnd/>
            <a:tailEnd/>
          </a:ln>
        </p:spPr>
      </p:pic>
      <p:sp>
        <p:nvSpPr>
          <p:cNvPr id="7" name="文字方塊 6"/>
          <p:cNvSpPr txBox="1"/>
          <p:nvPr/>
        </p:nvSpPr>
        <p:spPr>
          <a:xfrm>
            <a:off x="6084168"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Method/ Evaluation/ Results</a:t>
            </a:r>
            <a:endParaRPr lang="zh-TW" altLang="en-US" sz="1600" dirty="0">
              <a:solidFill>
                <a:srgbClr val="7E6300"/>
              </a:solidFill>
              <a:latin typeface="Aharoni" pitchFamily="2" charset="-79"/>
              <a:ea typeface="+mj-ea"/>
              <a:cs typeface="Aharoni" pitchFamily="2" charset="-79"/>
            </a:endParaRPr>
          </a:p>
        </p:txBody>
      </p:sp>
    </p:spTree>
    <p:extLst>
      <p:ext uri="{BB962C8B-B14F-4D97-AF65-F5344CB8AC3E}">
        <p14:creationId xmlns:p14="http://schemas.microsoft.com/office/powerpoint/2010/main" val="3522638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a:t>
            </a:r>
            <a:endParaRPr lang="zh-TW" altLang="en-US" dirty="0"/>
          </a:p>
        </p:txBody>
      </p:sp>
      <p:sp>
        <p:nvSpPr>
          <p:cNvPr id="3" name="內容版面配置區 2"/>
          <p:cNvSpPr>
            <a:spLocks noGrp="1"/>
          </p:cNvSpPr>
          <p:nvPr>
            <p:ph idx="1"/>
          </p:nvPr>
        </p:nvSpPr>
        <p:spPr>
          <a:xfrm>
            <a:off x="1403648" y="4941168"/>
            <a:ext cx="6264696" cy="968971"/>
          </a:xfrm>
        </p:spPr>
        <p:txBody>
          <a:bodyPr>
            <a:normAutofit/>
          </a:bodyPr>
          <a:lstStyle/>
          <a:p>
            <a:r>
              <a:rPr lang="en-US" altLang="zh-TW" sz="2000" dirty="0" smtClean="0"/>
              <a:t>Both faces are mapped to their reference points </a:t>
            </a:r>
            <a:r>
              <a:rPr lang="en-US" altLang="zh-TW" sz="2000" dirty="0" err="1" smtClean="0"/>
              <a:t>r</a:t>
            </a:r>
            <a:r>
              <a:rPr lang="en-US" altLang="zh-TW" sz="1200" dirty="0" err="1" smtClean="0"/>
              <a:t>i</a:t>
            </a:r>
            <a:r>
              <a:rPr lang="en-US" altLang="zh-TW" sz="2000" dirty="0" smtClean="0"/>
              <a:t> and </a:t>
            </a:r>
            <a:r>
              <a:rPr lang="en-US" altLang="zh-TW" sz="2000" dirty="0" err="1" smtClean="0"/>
              <a:t>r</a:t>
            </a:r>
            <a:r>
              <a:rPr lang="en-US" altLang="zh-TW" sz="1200" dirty="0" err="1" smtClean="0"/>
              <a:t>j</a:t>
            </a:r>
            <a:r>
              <a:rPr lang="en-US" altLang="zh-TW" sz="2000" dirty="0" smtClean="0"/>
              <a:t>.</a:t>
            </a:r>
            <a:endParaRPr lang="zh-TW" altLang="en-US" sz="2000" dirty="0" smtClean="0"/>
          </a:p>
          <a:p>
            <a:endParaRPr lang="zh-TW" altLang="en-US" sz="2000"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30</a:t>
            </a:fld>
            <a:endParaRPr lang="zh-TW" altLang="en-US"/>
          </a:p>
        </p:txBody>
      </p:sp>
      <p:pic>
        <p:nvPicPr>
          <p:cNvPr id="7" name="Picture 2"/>
          <p:cNvPicPr>
            <a:picLocks noChangeAspect="1" noChangeArrowheads="1"/>
          </p:cNvPicPr>
          <p:nvPr/>
        </p:nvPicPr>
        <p:blipFill>
          <a:blip r:embed="rId3" cstate="print"/>
          <a:srcRect l="1438" t="878" r="7955" b="66650"/>
          <a:stretch>
            <a:fillRect/>
          </a:stretch>
        </p:blipFill>
        <p:spPr bwMode="auto">
          <a:xfrm>
            <a:off x="1835696" y="1484784"/>
            <a:ext cx="5375898" cy="324036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835696" y="1484784"/>
            <a:ext cx="5381625" cy="3257550"/>
          </a:xfrm>
          <a:prstGeom prst="rect">
            <a:avLst/>
          </a:prstGeom>
          <a:noFill/>
          <a:ln w="9525">
            <a:noFill/>
            <a:miter lim="800000"/>
            <a:headEnd/>
            <a:tailEnd/>
          </a:ln>
        </p:spPr>
      </p:pic>
      <p:sp>
        <p:nvSpPr>
          <p:cNvPr id="8" name="文字方塊 7"/>
          <p:cNvSpPr txBox="1"/>
          <p:nvPr/>
        </p:nvSpPr>
        <p:spPr>
          <a:xfrm>
            <a:off x="5508104"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Results</a:t>
            </a:r>
            <a:endParaRPr lang="zh-TW" altLang="en-US" sz="1600" dirty="0">
              <a:solidFill>
                <a:srgbClr val="7E6300"/>
              </a:solidFill>
              <a:latin typeface="Aharoni" pitchFamily="2" charset="-79"/>
              <a:ea typeface="+mj-ea"/>
              <a:cs typeface="Aharoni" pitchFamily="2" charset="-79"/>
            </a:endParaRPr>
          </a:p>
        </p:txBody>
      </p:sp>
      <p:sp>
        <p:nvSpPr>
          <p:cNvPr id="9" name="矩形 8"/>
          <p:cNvSpPr/>
          <p:nvPr/>
        </p:nvSpPr>
        <p:spPr>
          <a:xfrm>
            <a:off x="2195736" y="786190"/>
            <a:ext cx="1479892" cy="338554"/>
          </a:xfrm>
          <a:prstGeom prst="rect">
            <a:avLst/>
          </a:prstGeom>
        </p:spPr>
        <p:txBody>
          <a:bodyPr wrap="none">
            <a:spAutoFit/>
          </a:bodyPr>
          <a:lstStyle/>
          <a:p>
            <a:r>
              <a:rPr lang="en-US" altLang="zh-TW" sz="1600" dirty="0" smtClean="0">
                <a:solidFill>
                  <a:srgbClr val="7E6300"/>
                </a:solidFill>
                <a:latin typeface="Aharoni" pitchFamily="2" charset="-79"/>
                <a:cs typeface="Aharoni" pitchFamily="2" charset="-79"/>
              </a:rPr>
              <a:t>Introduction/ </a:t>
            </a:r>
            <a:endParaRPr lang="zh-TW" altLang="en-US" sz="1600" dirty="0"/>
          </a:p>
        </p:txBody>
      </p:sp>
    </p:spTree>
    <p:extLst>
      <p:ext uri="{BB962C8B-B14F-4D97-AF65-F5344CB8AC3E}">
        <p14:creationId xmlns:p14="http://schemas.microsoft.com/office/powerpoint/2010/main" val="478966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a:t>
            </a:r>
            <a:endParaRPr lang="zh-TW" altLang="en-US" dirty="0"/>
          </a:p>
        </p:txBody>
      </p:sp>
      <p:sp>
        <p:nvSpPr>
          <p:cNvPr id="3" name="內容版面配置區 2"/>
          <p:cNvSpPr>
            <a:spLocks noGrp="1"/>
          </p:cNvSpPr>
          <p:nvPr>
            <p:ph idx="1"/>
          </p:nvPr>
        </p:nvSpPr>
        <p:spPr>
          <a:xfrm>
            <a:off x="1115616" y="4869160"/>
            <a:ext cx="7488832" cy="1040979"/>
          </a:xfrm>
        </p:spPr>
        <p:txBody>
          <a:bodyPr>
            <a:normAutofit/>
          </a:bodyPr>
          <a:lstStyle/>
          <a:p>
            <a:r>
              <a:rPr lang="en-US" altLang="zh-TW" sz="2000" dirty="0" smtClean="0"/>
              <a:t>the visible regions at </a:t>
            </a:r>
            <a:r>
              <a:rPr lang="en-US" altLang="zh-TW" sz="2000" dirty="0" err="1" smtClean="0"/>
              <a:t>r</a:t>
            </a:r>
            <a:r>
              <a:rPr lang="en-US" altLang="zh-TW" sz="1200" dirty="0" err="1" smtClean="0"/>
              <a:t>i</a:t>
            </a:r>
            <a:r>
              <a:rPr lang="en-US" altLang="zh-TW" sz="2000" dirty="0" smtClean="0"/>
              <a:t> and </a:t>
            </a:r>
            <a:r>
              <a:rPr lang="en-US" altLang="zh-TW" sz="2000" dirty="0" err="1" smtClean="0"/>
              <a:t>r</a:t>
            </a:r>
            <a:r>
              <a:rPr lang="en-US" altLang="zh-TW" sz="1200" dirty="0" err="1" smtClean="0"/>
              <a:t>j</a:t>
            </a:r>
            <a:r>
              <a:rPr lang="en-US" altLang="zh-TW" sz="2000" dirty="0" smtClean="0"/>
              <a:t> are sampled into their VSIs, S</a:t>
            </a:r>
            <a:r>
              <a:rPr lang="en-US" altLang="zh-TW" sz="1200" dirty="0" smtClean="0"/>
              <a:t>i</a:t>
            </a:r>
            <a:r>
              <a:rPr lang="en-US" altLang="zh-TW" sz="2000" dirty="0" smtClean="0"/>
              <a:t> and </a:t>
            </a:r>
            <a:r>
              <a:rPr lang="en-US" altLang="zh-TW" sz="2000" dirty="0" err="1" smtClean="0"/>
              <a:t>S</a:t>
            </a:r>
            <a:r>
              <a:rPr lang="en-US" altLang="zh-TW" sz="1200" dirty="0" err="1" smtClean="0"/>
              <a:t>j</a:t>
            </a:r>
            <a:r>
              <a:rPr lang="en-US" altLang="zh-TW" sz="2000" dirty="0" smtClean="0"/>
              <a:t>.</a:t>
            </a:r>
            <a:endParaRPr lang="zh-TW" altLang="en-US" sz="2000"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31</a:t>
            </a:fld>
            <a:endParaRPr lang="zh-TW" altLang="en-US"/>
          </a:p>
        </p:txBody>
      </p:sp>
      <p:pic>
        <p:nvPicPr>
          <p:cNvPr id="9" name="Picture 2"/>
          <p:cNvPicPr>
            <a:picLocks noChangeAspect="1" noChangeArrowheads="1"/>
          </p:cNvPicPr>
          <p:nvPr/>
        </p:nvPicPr>
        <p:blipFill>
          <a:blip r:embed="rId3" cstate="print"/>
          <a:srcRect l="1495" t="33652" r="8825" b="33512"/>
          <a:stretch>
            <a:fillRect/>
          </a:stretch>
        </p:blipFill>
        <p:spPr bwMode="auto">
          <a:xfrm>
            <a:off x="1835696" y="1484784"/>
            <a:ext cx="5400600" cy="3240360"/>
          </a:xfrm>
          <a:prstGeom prst="rect">
            <a:avLst/>
          </a:prstGeom>
          <a:noFill/>
          <a:ln w="9525">
            <a:noFill/>
            <a:miter lim="800000"/>
            <a:headEnd/>
            <a:tailEnd/>
          </a:ln>
        </p:spPr>
      </p:pic>
      <p:sp>
        <p:nvSpPr>
          <p:cNvPr id="7" name="文字方塊 6"/>
          <p:cNvSpPr txBox="1"/>
          <p:nvPr/>
        </p:nvSpPr>
        <p:spPr>
          <a:xfrm>
            <a:off x="5508104"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Results</a:t>
            </a:r>
            <a:endParaRPr lang="zh-TW" altLang="en-US" sz="1600" dirty="0">
              <a:solidFill>
                <a:srgbClr val="7E6300"/>
              </a:solidFill>
              <a:latin typeface="Aharoni" pitchFamily="2" charset="-79"/>
              <a:ea typeface="+mj-ea"/>
              <a:cs typeface="Aharoni" pitchFamily="2" charset="-79"/>
            </a:endParaRPr>
          </a:p>
        </p:txBody>
      </p:sp>
      <p:sp>
        <p:nvSpPr>
          <p:cNvPr id="8" name="矩形 7"/>
          <p:cNvSpPr/>
          <p:nvPr/>
        </p:nvSpPr>
        <p:spPr>
          <a:xfrm>
            <a:off x="2195736" y="786190"/>
            <a:ext cx="1479892" cy="338554"/>
          </a:xfrm>
          <a:prstGeom prst="rect">
            <a:avLst/>
          </a:prstGeom>
        </p:spPr>
        <p:txBody>
          <a:bodyPr wrap="none">
            <a:spAutoFit/>
          </a:bodyPr>
          <a:lstStyle/>
          <a:p>
            <a:r>
              <a:rPr lang="en-US" altLang="zh-TW" sz="1600" dirty="0" smtClean="0">
                <a:solidFill>
                  <a:srgbClr val="7E6300"/>
                </a:solidFill>
                <a:latin typeface="Aharoni" pitchFamily="2" charset="-79"/>
                <a:cs typeface="Aharoni" pitchFamily="2" charset="-79"/>
              </a:rPr>
              <a:t>Introduction/ </a:t>
            </a:r>
            <a:endParaRPr lang="zh-TW" altLang="en-US" sz="1600" dirty="0"/>
          </a:p>
        </p:txBody>
      </p:sp>
    </p:spTree>
    <p:extLst>
      <p:ext uri="{BB962C8B-B14F-4D97-AF65-F5344CB8AC3E}">
        <p14:creationId xmlns:p14="http://schemas.microsoft.com/office/powerpoint/2010/main" val="478966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a:t>
            </a:r>
            <a:endParaRPr lang="zh-TW" altLang="en-US" dirty="0"/>
          </a:p>
        </p:txBody>
      </p:sp>
      <p:sp>
        <p:nvSpPr>
          <p:cNvPr id="3" name="內容版面配置區 2"/>
          <p:cNvSpPr>
            <a:spLocks noGrp="1"/>
          </p:cNvSpPr>
          <p:nvPr>
            <p:ph idx="1"/>
          </p:nvPr>
        </p:nvSpPr>
        <p:spPr>
          <a:xfrm>
            <a:off x="971600" y="5013176"/>
            <a:ext cx="7211144" cy="752947"/>
          </a:xfrm>
        </p:spPr>
        <p:txBody>
          <a:bodyPr>
            <a:normAutofit/>
          </a:bodyPr>
          <a:lstStyle/>
          <a:p>
            <a:r>
              <a:rPr lang="en-US" altLang="zh-TW" sz="2000" dirty="0" smtClean="0"/>
              <a:t>S</a:t>
            </a:r>
            <a:r>
              <a:rPr lang="en-US" altLang="zh-TW" sz="1200" dirty="0" smtClean="0"/>
              <a:t>i</a:t>
            </a:r>
            <a:r>
              <a:rPr lang="en-US" altLang="zh-TW" sz="2000" dirty="0" smtClean="0"/>
              <a:t> and </a:t>
            </a:r>
            <a:r>
              <a:rPr lang="en-US" altLang="zh-TW" sz="2000" dirty="0" err="1" smtClean="0"/>
              <a:t>S</a:t>
            </a:r>
            <a:r>
              <a:rPr lang="en-US" altLang="zh-TW" sz="1200" dirty="0" err="1" smtClean="0"/>
              <a:t>j</a:t>
            </a:r>
            <a:r>
              <a:rPr lang="en-US" altLang="zh-TW" sz="2000" dirty="0" smtClean="0"/>
              <a:t> are used to drive the distance between </a:t>
            </a:r>
            <a:r>
              <a:rPr lang="en-US" altLang="zh-TW" sz="2000" dirty="0" err="1" smtClean="0"/>
              <a:t>f</a:t>
            </a:r>
            <a:r>
              <a:rPr lang="en-US" altLang="zh-TW" sz="1200" dirty="0" err="1" smtClean="0"/>
              <a:t>i</a:t>
            </a:r>
            <a:r>
              <a:rPr lang="en-US" altLang="zh-TW" sz="2000" dirty="0" smtClean="0"/>
              <a:t> and </a:t>
            </a:r>
            <a:r>
              <a:rPr lang="en-US" altLang="zh-TW" sz="2000" dirty="0" err="1" smtClean="0"/>
              <a:t>f</a:t>
            </a:r>
            <a:r>
              <a:rPr lang="en-US" altLang="zh-TW" sz="1200" dirty="0" err="1" smtClean="0"/>
              <a:t>j</a:t>
            </a:r>
            <a:r>
              <a:rPr lang="en-US" altLang="zh-TW" sz="2000" dirty="0" smtClean="0"/>
              <a:t> in graph.</a:t>
            </a:r>
            <a:endParaRPr lang="zh-TW" altLang="en-US" sz="2000"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32</a:t>
            </a:fld>
            <a:endParaRPr lang="zh-TW" altLang="en-US"/>
          </a:p>
        </p:txBody>
      </p:sp>
      <p:pic>
        <p:nvPicPr>
          <p:cNvPr id="8" name="Picture 2"/>
          <p:cNvPicPr>
            <a:picLocks noChangeAspect="1" noChangeArrowheads="1"/>
          </p:cNvPicPr>
          <p:nvPr/>
        </p:nvPicPr>
        <p:blipFill>
          <a:blip r:embed="rId3" cstate="print"/>
          <a:srcRect l="1376" t="66318" r="9206" b="942"/>
          <a:stretch>
            <a:fillRect/>
          </a:stretch>
        </p:blipFill>
        <p:spPr bwMode="auto">
          <a:xfrm>
            <a:off x="1835696" y="1484784"/>
            <a:ext cx="5400600" cy="3240360"/>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a:stretch>
            <a:fillRect/>
          </a:stretch>
        </p:blipFill>
        <p:spPr bwMode="auto">
          <a:xfrm>
            <a:off x="2555776" y="5589240"/>
            <a:ext cx="4206595" cy="482724"/>
          </a:xfrm>
          <a:prstGeom prst="rect">
            <a:avLst/>
          </a:prstGeom>
          <a:noFill/>
          <a:ln w="9525">
            <a:noFill/>
            <a:miter lim="800000"/>
            <a:headEnd/>
            <a:tailEnd/>
          </a:ln>
        </p:spPr>
      </p:pic>
      <p:sp>
        <p:nvSpPr>
          <p:cNvPr id="9" name="文字方塊 8"/>
          <p:cNvSpPr txBox="1"/>
          <p:nvPr/>
        </p:nvSpPr>
        <p:spPr>
          <a:xfrm>
            <a:off x="5508104"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Results</a:t>
            </a:r>
            <a:endParaRPr lang="zh-TW" altLang="en-US" sz="1600" dirty="0">
              <a:solidFill>
                <a:srgbClr val="7E6300"/>
              </a:solidFill>
              <a:latin typeface="Aharoni" pitchFamily="2" charset="-79"/>
              <a:ea typeface="+mj-ea"/>
              <a:cs typeface="Aharoni" pitchFamily="2" charset="-79"/>
            </a:endParaRPr>
          </a:p>
        </p:txBody>
      </p:sp>
      <p:sp>
        <p:nvSpPr>
          <p:cNvPr id="10" name="矩形 9"/>
          <p:cNvSpPr/>
          <p:nvPr/>
        </p:nvSpPr>
        <p:spPr>
          <a:xfrm>
            <a:off x="2195736" y="786190"/>
            <a:ext cx="1479892" cy="338554"/>
          </a:xfrm>
          <a:prstGeom prst="rect">
            <a:avLst/>
          </a:prstGeom>
        </p:spPr>
        <p:txBody>
          <a:bodyPr wrap="none">
            <a:spAutoFit/>
          </a:bodyPr>
          <a:lstStyle/>
          <a:p>
            <a:r>
              <a:rPr lang="en-US" altLang="zh-TW" sz="1600" dirty="0" smtClean="0">
                <a:solidFill>
                  <a:srgbClr val="7E6300"/>
                </a:solidFill>
                <a:latin typeface="Aharoni" pitchFamily="2" charset="-79"/>
                <a:cs typeface="Aharoni" pitchFamily="2" charset="-79"/>
              </a:rPr>
              <a:t>Introduction/ </a:t>
            </a:r>
            <a:endParaRPr lang="zh-TW" altLang="en-US" sz="1600" dirty="0"/>
          </a:p>
        </p:txBody>
      </p:sp>
    </p:spTree>
    <p:extLst>
      <p:ext uri="{BB962C8B-B14F-4D97-AF65-F5344CB8AC3E}">
        <p14:creationId xmlns:p14="http://schemas.microsoft.com/office/powerpoint/2010/main" val="478966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lstStyle/>
          <a:p>
            <a:r>
              <a:rPr lang="en-US" altLang="zh-TW" dirty="0" smtClean="0"/>
              <a:t>Segmentation </a:t>
            </a:r>
            <a:endParaRPr lang="zh-TW" altLang="en-US"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33</a:t>
            </a:fld>
            <a:endParaRPr lang="zh-TW" altLang="en-US"/>
          </a:p>
        </p:txBody>
      </p:sp>
      <p:pic>
        <p:nvPicPr>
          <p:cNvPr id="3074" name="Picture 2"/>
          <p:cNvPicPr>
            <a:picLocks noChangeAspect="1" noChangeArrowheads="1"/>
          </p:cNvPicPr>
          <p:nvPr/>
        </p:nvPicPr>
        <p:blipFill>
          <a:blip r:embed="rId3" cstate="print"/>
          <a:srcRect/>
          <a:stretch>
            <a:fillRect/>
          </a:stretch>
        </p:blipFill>
        <p:spPr bwMode="auto">
          <a:xfrm>
            <a:off x="539552" y="2564904"/>
            <a:ext cx="8102131" cy="3161531"/>
          </a:xfrm>
          <a:prstGeom prst="rect">
            <a:avLst/>
          </a:prstGeom>
          <a:noFill/>
          <a:ln w="9525">
            <a:noFill/>
            <a:miter lim="800000"/>
            <a:headEnd/>
            <a:tailEnd/>
          </a:ln>
        </p:spPr>
      </p:pic>
      <p:sp>
        <p:nvSpPr>
          <p:cNvPr id="7" name="矩形 6"/>
          <p:cNvSpPr/>
          <p:nvPr/>
        </p:nvSpPr>
        <p:spPr>
          <a:xfrm>
            <a:off x="1445492" y="786190"/>
            <a:ext cx="2406428" cy="338554"/>
          </a:xfrm>
          <a:prstGeom prst="rect">
            <a:avLst/>
          </a:prstGeom>
        </p:spPr>
        <p:txBody>
          <a:bodyPr wrap="none">
            <a:spAutoFit/>
          </a:bodyPr>
          <a:lstStyle/>
          <a:p>
            <a:r>
              <a:rPr lang="en-US" altLang="zh-TW" sz="1600" dirty="0" smtClean="0">
                <a:solidFill>
                  <a:srgbClr val="7E6300"/>
                </a:solidFill>
                <a:latin typeface="Aharoni" pitchFamily="2" charset="-79"/>
                <a:cs typeface="Aharoni" pitchFamily="2" charset="-79"/>
              </a:rPr>
              <a:t>Introduction/ Method/  </a:t>
            </a:r>
            <a:endParaRPr lang="zh-TW" altLang="en-US" sz="1600" dirty="0"/>
          </a:p>
        </p:txBody>
      </p:sp>
    </p:spTree>
    <p:extLst>
      <p:ext uri="{BB962C8B-B14F-4D97-AF65-F5344CB8AC3E}">
        <p14:creationId xmlns:p14="http://schemas.microsoft.com/office/powerpoint/2010/main" val="17335720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lstStyle/>
          <a:p>
            <a:r>
              <a:rPr lang="en-US" altLang="zh-TW" dirty="0" smtClean="0"/>
              <a:t>Shape retrieval</a:t>
            </a:r>
            <a:endParaRPr lang="zh-TW" altLang="en-US"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34</a:t>
            </a:fld>
            <a:endParaRPr lang="zh-TW" altLang="en-US"/>
          </a:p>
        </p:txBody>
      </p:sp>
      <p:pic>
        <p:nvPicPr>
          <p:cNvPr id="4099" name="Picture 3"/>
          <p:cNvPicPr>
            <a:picLocks noChangeAspect="1" noChangeArrowheads="1"/>
          </p:cNvPicPr>
          <p:nvPr/>
        </p:nvPicPr>
        <p:blipFill>
          <a:blip r:embed="rId3" cstate="print"/>
          <a:srcRect r="15980"/>
          <a:stretch>
            <a:fillRect/>
          </a:stretch>
        </p:blipFill>
        <p:spPr bwMode="auto">
          <a:xfrm>
            <a:off x="5148064" y="1165884"/>
            <a:ext cx="3240360" cy="2623256"/>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r="15779"/>
          <a:stretch>
            <a:fillRect/>
          </a:stretch>
        </p:blipFill>
        <p:spPr bwMode="auto">
          <a:xfrm>
            <a:off x="5148064" y="3759400"/>
            <a:ext cx="3240360" cy="2604846"/>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r="15978"/>
          <a:stretch>
            <a:fillRect/>
          </a:stretch>
        </p:blipFill>
        <p:spPr bwMode="auto">
          <a:xfrm>
            <a:off x="683568" y="2564904"/>
            <a:ext cx="4176464" cy="3325703"/>
          </a:xfrm>
          <a:prstGeom prst="rect">
            <a:avLst/>
          </a:prstGeom>
          <a:noFill/>
          <a:ln w="9525">
            <a:noFill/>
            <a:miter lim="800000"/>
            <a:headEnd/>
            <a:tailEnd/>
          </a:ln>
        </p:spPr>
      </p:pic>
      <p:sp>
        <p:nvSpPr>
          <p:cNvPr id="9" name="矩形 8"/>
          <p:cNvSpPr/>
          <p:nvPr/>
        </p:nvSpPr>
        <p:spPr>
          <a:xfrm>
            <a:off x="1445492" y="786190"/>
            <a:ext cx="2406428" cy="338554"/>
          </a:xfrm>
          <a:prstGeom prst="rect">
            <a:avLst/>
          </a:prstGeom>
        </p:spPr>
        <p:txBody>
          <a:bodyPr wrap="none">
            <a:spAutoFit/>
          </a:bodyPr>
          <a:lstStyle/>
          <a:p>
            <a:r>
              <a:rPr lang="en-US" altLang="zh-TW" sz="1600" dirty="0" smtClean="0">
                <a:solidFill>
                  <a:srgbClr val="7E6300"/>
                </a:solidFill>
                <a:latin typeface="Aharoni" pitchFamily="2" charset="-79"/>
                <a:cs typeface="Aharoni" pitchFamily="2" charset="-79"/>
              </a:rPr>
              <a:t>Introduction/ Method/  </a:t>
            </a:r>
            <a:endParaRPr lang="zh-TW" altLang="en-US"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13"/>
          <p:cNvGrpSpPr/>
          <p:nvPr/>
        </p:nvGrpSpPr>
        <p:grpSpPr>
          <a:xfrm>
            <a:off x="539552" y="2204864"/>
            <a:ext cx="8604448" cy="1656184"/>
            <a:chOff x="539552" y="2276872"/>
            <a:chExt cx="7704856" cy="1224136"/>
          </a:xfrm>
        </p:grpSpPr>
        <p:sp>
          <p:nvSpPr>
            <p:cNvPr id="13" name="矩形 12"/>
            <p:cNvSpPr/>
            <p:nvPr/>
          </p:nvSpPr>
          <p:spPr>
            <a:xfrm>
              <a:off x="539552" y="2276872"/>
              <a:ext cx="7704856" cy="1224136"/>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39552" y="2276872"/>
              <a:ext cx="72008"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標題 1"/>
          <p:cNvSpPr>
            <a:spLocks noGrp="1"/>
          </p:cNvSpPr>
          <p:nvPr>
            <p:ph type="ctrTitle"/>
          </p:nvPr>
        </p:nvSpPr>
        <p:spPr>
          <a:xfrm>
            <a:off x="685800" y="2276872"/>
            <a:ext cx="8278688" cy="1470025"/>
          </a:xfrm>
        </p:spPr>
        <p:txBody>
          <a:bodyPr>
            <a:noAutofit/>
          </a:bodyPr>
          <a:lstStyle/>
          <a:p>
            <a:pPr algn="l"/>
            <a:r>
              <a:rPr lang="en-US" altLang="zh-TW" sz="3600" dirty="0"/>
              <a:t>Bag </a:t>
            </a:r>
            <a:r>
              <a:rPr lang="en-US" altLang="zh-TW" sz="3600" dirty="0" smtClean="0"/>
              <a:t>of Words </a:t>
            </a:r>
            <a:r>
              <a:rPr lang="en-US" altLang="zh-TW" sz="3600" dirty="0"/>
              <a:t>and Local Spectral Descriptor for 3D </a:t>
            </a:r>
            <a:r>
              <a:rPr lang="en-US" altLang="zh-TW" sz="3600" dirty="0" smtClean="0"/>
              <a:t>Partial Shape </a:t>
            </a:r>
            <a:r>
              <a:rPr lang="en-US" altLang="zh-TW" sz="3600" dirty="0"/>
              <a:t>Retrieval</a:t>
            </a:r>
            <a:endParaRPr lang="zh-TW" altLang="en-US" sz="3600" dirty="0"/>
          </a:p>
        </p:txBody>
      </p:sp>
      <p:sp>
        <p:nvSpPr>
          <p:cNvPr id="3" name="副標題 2"/>
          <p:cNvSpPr>
            <a:spLocks noGrp="1"/>
          </p:cNvSpPr>
          <p:nvPr>
            <p:ph type="subTitle" idx="1"/>
          </p:nvPr>
        </p:nvSpPr>
        <p:spPr>
          <a:xfrm>
            <a:off x="683568" y="1628800"/>
            <a:ext cx="7088832" cy="504056"/>
          </a:xfrm>
        </p:spPr>
        <p:txBody>
          <a:bodyPr anchor="ctr">
            <a:noAutofit/>
          </a:bodyPr>
          <a:lstStyle/>
          <a:p>
            <a:pPr algn="l"/>
            <a:r>
              <a:rPr lang="en-US" altLang="zh-TW" sz="2400" dirty="0" smtClean="0">
                <a:latin typeface="Aharoni" pitchFamily="2" charset="-79"/>
                <a:cs typeface="Aharoni" pitchFamily="2" charset="-79"/>
              </a:rPr>
              <a:t>EUROGRAPHICS WORKSHOP on 3D OBJECT RETRIEVAL 2011</a:t>
            </a:r>
            <a:endParaRPr lang="zh-TW" altLang="en-US" sz="2400" dirty="0">
              <a:latin typeface="Aharoni" pitchFamily="2" charset="-79"/>
              <a:cs typeface="Aharoni" pitchFamily="2" charset="-79"/>
            </a:endParaRPr>
          </a:p>
        </p:txBody>
      </p:sp>
      <p:graphicFrame>
        <p:nvGraphicFramePr>
          <p:cNvPr id="7" name="表格 6"/>
          <p:cNvGraphicFramePr>
            <a:graphicFrameLocks noGrp="1"/>
          </p:cNvGraphicFramePr>
          <p:nvPr>
            <p:extLst>
              <p:ext uri="{D42A27DB-BD31-4B8C-83A1-F6EECF244321}">
                <p14:modId xmlns:p14="http://schemas.microsoft.com/office/powerpoint/2010/main" val="3944517297"/>
              </p:ext>
            </p:extLst>
          </p:nvPr>
        </p:nvGraphicFramePr>
        <p:xfrm>
          <a:off x="683569" y="4005064"/>
          <a:ext cx="5904655" cy="1850504"/>
        </p:xfrm>
        <a:graphic>
          <a:graphicData uri="http://schemas.openxmlformats.org/drawingml/2006/table">
            <a:tbl>
              <a:tblPr/>
              <a:tblGrid>
                <a:gridCol w="2046947"/>
                <a:gridCol w="1968217"/>
                <a:gridCol w="1889491"/>
              </a:tblGrid>
              <a:tr h="4320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Kai </a:t>
                      </a:r>
                      <a:r>
                        <a:rPr kumimoji="0" lang="en-US" altLang="zh-TW" sz="16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Xuy</a:t>
                      </a:r>
                      <a:r>
                        <a:rPr kumimoji="0" lang="en-US" altLang="zh-TW" sz="16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a:t>
                      </a:r>
                      <a:r>
                        <a:rPr kumimoji="0" lang="en-US" altLang="zh-TW"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(1)(2)</a:t>
                      </a:r>
                      <a:endParaRPr kumimoji="0" lang="zh-TW" altLang="en-US"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Honghua</a:t>
                      </a:r>
                      <a:r>
                        <a:rPr kumimoji="0" lang="en-US" altLang="zh-TW" sz="16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Li </a:t>
                      </a:r>
                      <a:r>
                        <a:rPr kumimoji="0" lang="en-US" altLang="zh-TW"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(1)(2)</a:t>
                      </a:r>
                      <a:endParaRPr kumimoji="0" lang="zh-TW" altLang="en-US"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a:t>
                      </a:r>
                      <a:r>
                        <a:rPr kumimoji="0" lang="en-US" altLang="zh-TW" sz="16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Hao</a:t>
                      </a:r>
                      <a:r>
                        <a:rPr kumimoji="0" lang="en-US" altLang="zh-TW" sz="16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Zhang</a:t>
                      </a:r>
                      <a:r>
                        <a:rPr kumimoji="0" lang="en-US" altLang="zh-TW"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(1)</a:t>
                      </a:r>
                      <a:endParaRPr kumimoji="0" lang="zh-TW" altLang="en-US"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5040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Daniel Cohen-Or </a:t>
                      </a:r>
                      <a:r>
                        <a:rPr kumimoji="0" lang="en-US" altLang="zh-TW"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(3)</a:t>
                      </a:r>
                      <a:endParaRPr kumimoji="0" lang="zh-TW" altLang="en-US"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Yueshan</a:t>
                      </a:r>
                      <a:r>
                        <a:rPr kumimoji="0" lang="en-US" altLang="zh-TW" sz="16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a:t>
                      </a:r>
                      <a:r>
                        <a:rPr kumimoji="0" lang="en-US" altLang="zh-TW" sz="16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Xiong</a:t>
                      </a:r>
                      <a:r>
                        <a:rPr kumimoji="0" lang="en-US" altLang="zh-TW" sz="16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a:t>
                      </a:r>
                      <a:r>
                        <a:rPr kumimoji="0" lang="en-US" altLang="zh-TW"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(2)</a:t>
                      </a:r>
                      <a:endParaRPr kumimoji="0" lang="zh-TW" altLang="en-US"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Zhi-Quan</a:t>
                      </a:r>
                      <a:r>
                        <a:rPr kumimoji="0" lang="en-US" altLang="zh-TW" sz="16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Cheng </a:t>
                      </a:r>
                      <a:r>
                        <a:rPr kumimoji="0" lang="en-US" altLang="zh-TW"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(2)</a:t>
                      </a:r>
                      <a:endParaRPr kumimoji="0" lang="zh-TW" altLang="en-US"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53891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1200" cap="none" normalizeH="0" baseline="0" dirty="0" smtClean="0">
                          <a:ln>
                            <a:noFill/>
                          </a:ln>
                          <a:solidFill>
                            <a:schemeClr val="accent6"/>
                          </a:solidFill>
                          <a:effectLst/>
                          <a:latin typeface="Times New Roman" pitchFamily="18" charset="0"/>
                          <a:ea typeface="新細明體" charset="-120"/>
                          <a:cs typeface="Times New Roman" pitchFamily="18" charset="0"/>
                        </a:rPr>
                        <a:t>(1) Simon Fraser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1200" cap="none" normalizeH="0" baseline="0" dirty="0" smtClean="0">
                          <a:ln>
                            <a:noFill/>
                          </a:ln>
                          <a:solidFill>
                            <a:schemeClr val="accent6"/>
                          </a:solidFill>
                          <a:effectLst/>
                          <a:latin typeface="Times New Roman" pitchFamily="18" charset="0"/>
                          <a:ea typeface="新細明體" charset="-120"/>
                          <a:cs typeface="Times New Roman" pitchFamily="18" charset="0"/>
                        </a:rPr>
                        <a:t>(2) National University of Defense Technology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1200" cap="none" normalizeH="0" baseline="0" dirty="0" smtClean="0">
                          <a:ln>
                            <a:noFill/>
                          </a:ln>
                          <a:solidFill>
                            <a:schemeClr val="accent6"/>
                          </a:solidFill>
                          <a:effectLst/>
                          <a:latin typeface="Times New Roman" pitchFamily="18" charset="0"/>
                          <a:ea typeface="新細明體" charset="-120"/>
                          <a:cs typeface="Times New Roman" pitchFamily="18" charset="0"/>
                        </a:rPr>
                        <a:t>(3) Tel-Aviv University</a:t>
                      </a: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400" b="0" i="0" u="none" strike="noStrike" cap="none" normalizeH="0" baseline="0" dirty="0" smtClean="0">
                        <a:ln>
                          <a:noFill/>
                        </a:ln>
                        <a:solidFill>
                          <a:srgbClr val="9279FF"/>
                        </a:solidFill>
                        <a:effectLst/>
                        <a:latin typeface="Arial" charset="0"/>
                        <a:ea typeface="新細明體" charset="-120"/>
                      </a:endParaRPr>
                    </a:p>
                  </a:txBody>
                  <a:tcPr anchor="ctr" horzOverflow="overflow">
                    <a:lnL w="12700" cap="flat" cmpd="sng" algn="ctr">
                      <a:solidFill>
                        <a:srgbClr val="9279FF"/>
                      </a:solidFill>
                      <a:prstDash val="solid"/>
                      <a:round/>
                      <a:headEnd type="none" w="med" len="med"/>
                      <a:tailEnd type="none" w="med" len="med"/>
                    </a:lnL>
                    <a:lnR w="12700" cap="flat" cmpd="sng" algn="ctr">
                      <a:solidFill>
                        <a:srgbClr val="9279FF"/>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400" b="0" i="0" u="none" strike="noStrike" cap="none" normalizeH="0" baseline="0" dirty="0" smtClean="0">
                        <a:ln>
                          <a:noFill/>
                        </a:ln>
                        <a:solidFill>
                          <a:srgbClr val="9279FF"/>
                        </a:solidFill>
                        <a:effectLst/>
                        <a:latin typeface="Arial" charset="0"/>
                        <a:ea typeface="新細明體" charset="-120"/>
                      </a:endParaRPr>
                    </a:p>
                  </a:txBody>
                  <a:tcPr anchor="ctr" horzOverflow="overflow">
                    <a:lnL w="12700" cap="flat" cmpd="sng" algn="ctr">
                      <a:solidFill>
                        <a:srgbClr val="9279FF"/>
                      </a:solidFill>
                      <a:prstDash val="solid"/>
                      <a:round/>
                      <a:headEnd type="none" w="med" len="med"/>
                      <a:tailEnd type="none" w="med" len="med"/>
                    </a:lnL>
                    <a:lnR w="12700" cap="flat" cmpd="sng" algn="ctr">
                      <a:solidFill>
                        <a:srgbClr val="9279FF"/>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r>
            </a:tbl>
          </a:graphicData>
        </a:graphic>
      </p:graphicFrame>
      <p:sp>
        <p:nvSpPr>
          <p:cNvPr id="8" name="矩形 7"/>
          <p:cNvSpPr/>
          <p:nvPr/>
        </p:nvSpPr>
        <p:spPr>
          <a:xfrm>
            <a:off x="539552" y="1700808"/>
            <a:ext cx="72008" cy="36004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539552" y="4042210"/>
            <a:ext cx="72008" cy="75494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92D050"/>
              </a:solidFill>
            </a:endParaRPr>
          </a:p>
        </p:txBody>
      </p:sp>
      <p:sp>
        <p:nvSpPr>
          <p:cNvPr id="12" name="矩形 11"/>
          <p:cNvSpPr/>
          <p:nvPr/>
        </p:nvSpPr>
        <p:spPr>
          <a:xfrm>
            <a:off x="539552" y="5013176"/>
            <a:ext cx="72008" cy="792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a:xfrm>
            <a:off x="457200" y="1600200"/>
            <a:ext cx="8363272" cy="4525963"/>
          </a:xfrm>
        </p:spPr>
        <p:txBody>
          <a:bodyPr>
            <a:normAutofit/>
          </a:bodyPr>
          <a:lstStyle/>
          <a:p>
            <a:pPr algn="just"/>
            <a:r>
              <a:rPr lang="en-US" altLang="zh-TW" sz="2400" b="1" dirty="0" smtClean="0"/>
              <a:t>A 3D shape retrieval algorithm based on the Bag of Words. </a:t>
            </a:r>
          </a:p>
          <a:p>
            <a:pPr algn="just"/>
            <a:endParaRPr lang="zh-TW" altLang="en-US" sz="2400" dirty="0"/>
          </a:p>
        </p:txBody>
      </p:sp>
      <p:sp>
        <p:nvSpPr>
          <p:cNvPr id="4" name="日期版面配置區 3"/>
          <p:cNvSpPr>
            <a:spLocks noGrp="1"/>
          </p:cNvSpPr>
          <p:nvPr>
            <p:ph type="dt" sz="half" idx="10"/>
          </p:nvPr>
        </p:nvSpPr>
        <p:spPr/>
        <p:txBody>
          <a:bodyPr/>
          <a:lstStyle/>
          <a:p>
            <a:fld id="{66B73121-D1DA-4DE6-B99F-7E0760561857}" type="datetime1">
              <a:rPr lang="zh-TW" altLang="en-US" smtClean="0"/>
              <a:pPr/>
              <a:t>10/15/2014</a:t>
            </a:fld>
            <a:endParaRPr lang="zh-TW" altLang="en-US" dirty="0"/>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36</a:t>
            </a:fld>
            <a:endParaRPr lang="zh-TW"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a:xfrm>
            <a:off x="457200" y="1600200"/>
            <a:ext cx="8075240" cy="4525963"/>
          </a:xfrm>
        </p:spPr>
        <p:txBody>
          <a:bodyPr>
            <a:normAutofit/>
          </a:bodyPr>
          <a:lstStyle/>
          <a:p>
            <a:pPr algn="just"/>
            <a:r>
              <a:rPr lang="en-US" altLang="zh-TW" sz="2400" dirty="0" smtClean="0"/>
              <a:t>A 3D shape retrieval algorithm based on the Bag of Words. </a:t>
            </a:r>
          </a:p>
          <a:p>
            <a:pPr algn="just"/>
            <a:r>
              <a:rPr lang="en-US" altLang="zh-TW" sz="2400" b="1" dirty="0" smtClean="0"/>
              <a:t>The </a:t>
            </a:r>
            <a:r>
              <a:rPr lang="en-US" altLang="zh-TW" sz="2400" b="1" dirty="0"/>
              <a:t>algorithm </a:t>
            </a:r>
            <a:r>
              <a:rPr lang="en-US" altLang="zh-TW" sz="2400" b="1" dirty="0" smtClean="0"/>
              <a:t>is efficient for partial shape similarity.</a:t>
            </a:r>
          </a:p>
          <a:p>
            <a:pPr algn="just"/>
            <a:endParaRPr lang="zh-TW" altLang="en-US" sz="2400" dirty="0"/>
          </a:p>
        </p:txBody>
      </p:sp>
      <p:sp>
        <p:nvSpPr>
          <p:cNvPr id="4" name="日期版面配置區 3"/>
          <p:cNvSpPr>
            <a:spLocks noGrp="1"/>
          </p:cNvSpPr>
          <p:nvPr>
            <p:ph type="dt" sz="half" idx="10"/>
          </p:nvPr>
        </p:nvSpPr>
        <p:spPr/>
        <p:txBody>
          <a:bodyPr/>
          <a:lstStyle/>
          <a:p>
            <a:fld id="{66B73121-D1DA-4DE6-B99F-7E0760561857}" type="datetime1">
              <a:rPr lang="zh-TW" altLang="en-US" smtClean="0"/>
              <a:pPr/>
              <a:t>10/15/2014</a:t>
            </a:fld>
            <a:endParaRPr lang="zh-TW" altLang="en-US" dirty="0"/>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37</a:t>
            </a:fld>
            <a:endParaRPr lang="zh-TW" altLang="en-US" dirty="0"/>
          </a:p>
        </p:txBody>
      </p:sp>
    </p:spTree>
    <p:extLst>
      <p:ext uri="{BB962C8B-B14F-4D97-AF65-F5344CB8AC3E}">
        <p14:creationId xmlns:p14="http://schemas.microsoft.com/office/powerpoint/2010/main" val="2220281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Overview</a:t>
            </a:r>
            <a:endParaRPr lang="zh-TW" altLang="en-US" dirty="0"/>
          </a:p>
        </p:txBody>
      </p:sp>
      <p:sp>
        <p:nvSpPr>
          <p:cNvPr id="3" name="內容版面配置區 2"/>
          <p:cNvSpPr>
            <a:spLocks noGrp="1"/>
          </p:cNvSpPr>
          <p:nvPr>
            <p:ph idx="1"/>
          </p:nvPr>
        </p:nvSpPr>
        <p:spPr>
          <a:xfrm>
            <a:off x="457200" y="1600200"/>
            <a:ext cx="4258816" cy="4525963"/>
          </a:xfrm>
        </p:spPr>
        <p:txBody>
          <a:bodyPr>
            <a:normAutofit/>
          </a:bodyPr>
          <a:lstStyle/>
          <a:p>
            <a:pPr marL="457200" indent="-457200">
              <a:buFont typeface="Wingdings" panose="05000000000000000000" pitchFamily="2" charset="2"/>
              <a:buAutoNum type="circleNumWdWhitePlain"/>
            </a:pPr>
            <a:r>
              <a:rPr lang="en-US" altLang="zh-TW" sz="2000" b="1" dirty="0" smtClean="0"/>
              <a:t>Building a 3D object database</a:t>
            </a:r>
            <a:endParaRPr lang="zh-TW" altLang="en-US" sz="2000" b="1"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38</a:t>
            </a:fld>
            <a:endParaRPr lang="zh-TW" altLang="en-US"/>
          </a:p>
        </p:txBody>
      </p:sp>
      <p:pic>
        <p:nvPicPr>
          <p:cNvPr id="10" name="圖片 9"/>
          <p:cNvPicPr>
            <a:picLocks noChangeAspect="1"/>
          </p:cNvPicPr>
          <p:nvPr/>
        </p:nvPicPr>
        <p:blipFill rotWithShape="1">
          <a:blip r:embed="rId3"/>
          <a:srcRect r="45223"/>
          <a:stretch/>
        </p:blipFill>
        <p:spPr>
          <a:xfrm>
            <a:off x="5878488" y="1745704"/>
            <a:ext cx="2808312" cy="4282579"/>
          </a:xfrm>
          <a:prstGeom prst="rect">
            <a:avLst/>
          </a:prstGeom>
        </p:spPr>
      </p:pic>
      <p:sp>
        <p:nvSpPr>
          <p:cNvPr id="11" name="圓角矩形 10"/>
          <p:cNvSpPr/>
          <p:nvPr/>
        </p:nvSpPr>
        <p:spPr>
          <a:xfrm>
            <a:off x="5950496" y="2346747"/>
            <a:ext cx="864096" cy="506189"/>
          </a:xfrm>
          <a:prstGeom prst="roundRect">
            <a:avLst/>
          </a:prstGeom>
          <a:solidFill>
            <a:srgbClr val="FF33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Tree>
    <p:extLst>
      <p:ext uri="{BB962C8B-B14F-4D97-AF65-F5344CB8AC3E}">
        <p14:creationId xmlns:p14="http://schemas.microsoft.com/office/powerpoint/2010/main" val="3800014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Overview</a:t>
            </a:r>
            <a:endParaRPr lang="zh-TW" altLang="en-US"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39</a:t>
            </a:fld>
            <a:endParaRPr lang="zh-TW" altLang="en-US"/>
          </a:p>
        </p:txBody>
      </p:sp>
      <p:sp>
        <p:nvSpPr>
          <p:cNvPr id="9" name="內容版面配置區 2"/>
          <p:cNvSpPr>
            <a:spLocks noGrp="1"/>
          </p:cNvSpPr>
          <p:nvPr>
            <p:ph idx="1"/>
          </p:nvPr>
        </p:nvSpPr>
        <p:spPr>
          <a:xfrm>
            <a:off x="457200" y="1600201"/>
            <a:ext cx="5338936" cy="1324744"/>
          </a:xfrm>
        </p:spPr>
        <p:txBody>
          <a:bodyPr>
            <a:normAutofit/>
          </a:bodyPr>
          <a:lstStyle/>
          <a:p>
            <a:pPr marL="457200" indent="-457200">
              <a:buFont typeface="Wingdings" panose="05000000000000000000" pitchFamily="2" charset="2"/>
              <a:buAutoNum type="circleNumWdWhitePlain"/>
            </a:pPr>
            <a:r>
              <a:rPr lang="en-US" altLang="zh-TW" sz="2000" dirty="0" smtClean="0"/>
              <a:t>Building a 3D object database</a:t>
            </a:r>
          </a:p>
          <a:p>
            <a:pPr marL="457200" indent="-457200">
              <a:buFont typeface="Wingdings" panose="05000000000000000000" pitchFamily="2" charset="2"/>
              <a:buAutoNum type="circleNumWdWhitePlain"/>
            </a:pPr>
            <a:r>
              <a:rPr lang="en-US" altLang="zh-TW" sz="2000" b="1" u="sng" dirty="0" smtClean="0"/>
              <a:t>Uniform </a:t>
            </a:r>
            <a:r>
              <a:rPr lang="en-US" altLang="zh-TW" sz="2000" b="1" u="sng" dirty="0"/>
              <a:t>feature </a:t>
            </a:r>
            <a:r>
              <a:rPr lang="en-US" altLang="zh-TW" sz="2000" b="1" u="sng" dirty="0" smtClean="0"/>
              <a:t>extraction</a:t>
            </a:r>
            <a:r>
              <a:rPr lang="en-US" altLang="zh-TW" sz="2000" b="1" dirty="0" smtClean="0"/>
              <a:t> and description.</a:t>
            </a:r>
          </a:p>
          <a:p>
            <a:pPr marL="857250" lvl="1" indent="-457200">
              <a:buFont typeface="Wingdings" panose="05000000000000000000" pitchFamily="2" charset="2"/>
              <a:buChar char="Ø"/>
            </a:pPr>
            <a:r>
              <a:rPr lang="en-US" altLang="zh-TW" sz="1600" b="1" u="sng" dirty="0"/>
              <a:t>Random</a:t>
            </a:r>
            <a:r>
              <a:rPr lang="en-US" altLang="zh-TW" sz="1600" b="1" u="sng" dirty="0" smtClean="0"/>
              <a:t> </a:t>
            </a:r>
            <a:r>
              <a:rPr lang="en-US" altLang="zh-TW" sz="1600" b="1" u="sng" dirty="0"/>
              <a:t>set of </a:t>
            </a:r>
            <a:r>
              <a:rPr lang="en-US" altLang="zh-TW" sz="1600" b="1" u="sng" dirty="0" smtClean="0"/>
              <a:t>vertices + Lloyd’s algorithm</a:t>
            </a:r>
            <a:endParaRPr lang="zh-TW" altLang="en-US" sz="1600" b="1" u="sng" dirty="0"/>
          </a:p>
        </p:txBody>
      </p:sp>
      <p:pic>
        <p:nvPicPr>
          <p:cNvPr id="10" name="圖片 9"/>
          <p:cNvPicPr>
            <a:picLocks noChangeAspect="1"/>
          </p:cNvPicPr>
          <p:nvPr/>
        </p:nvPicPr>
        <p:blipFill rotWithShape="1">
          <a:blip r:embed="rId3"/>
          <a:srcRect r="45223"/>
          <a:stretch/>
        </p:blipFill>
        <p:spPr>
          <a:xfrm>
            <a:off x="5878488" y="1745704"/>
            <a:ext cx="2808312" cy="4282579"/>
          </a:xfrm>
          <a:prstGeom prst="rect">
            <a:avLst/>
          </a:prstGeom>
        </p:spPr>
      </p:pic>
      <p:sp>
        <p:nvSpPr>
          <p:cNvPr id="11" name="圓角矩形 10"/>
          <p:cNvSpPr/>
          <p:nvPr/>
        </p:nvSpPr>
        <p:spPr>
          <a:xfrm>
            <a:off x="5878488" y="3356992"/>
            <a:ext cx="1213792" cy="432048"/>
          </a:xfrm>
          <a:prstGeom prst="roundRect">
            <a:avLst/>
          </a:prstGeom>
          <a:solidFill>
            <a:srgbClr val="FF33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grpSp>
        <p:nvGrpSpPr>
          <p:cNvPr id="14" name="群組 13"/>
          <p:cNvGrpSpPr/>
          <p:nvPr/>
        </p:nvGrpSpPr>
        <p:grpSpPr>
          <a:xfrm>
            <a:off x="747733" y="3104489"/>
            <a:ext cx="3686133" cy="2896979"/>
            <a:chOff x="747733" y="3104489"/>
            <a:chExt cx="3686133" cy="2896979"/>
          </a:xfrm>
        </p:grpSpPr>
        <p:pic>
          <p:nvPicPr>
            <p:cNvPr id="7" name="圖片 6"/>
            <p:cNvPicPr>
              <a:picLocks noChangeAspect="1"/>
            </p:cNvPicPr>
            <p:nvPr/>
          </p:nvPicPr>
          <p:blipFill>
            <a:blip r:embed="rId4"/>
            <a:stretch>
              <a:fillRect/>
            </a:stretch>
          </p:blipFill>
          <p:spPr>
            <a:xfrm>
              <a:off x="747733" y="3104489"/>
              <a:ext cx="3686133" cy="2270565"/>
            </a:xfrm>
            <a:prstGeom prst="rect">
              <a:avLst/>
            </a:prstGeom>
          </p:spPr>
        </p:pic>
        <p:sp>
          <p:nvSpPr>
            <p:cNvPr id="13" name="矩形 12"/>
            <p:cNvSpPr/>
            <p:nvPr/>
          </p:nvSpPr>
          <p:spPr>
            <a:xfrm>
              <a:off x="1106972" y="5416693"/>
              <a:ext cx="2959272" cy="584775"/>
            </a:xfrm>
            <a:prstGeom prst="rect">
              <a:avLst/>
            </a:prstGeom>
          </p:spPr>
          <p:txBody>
            <a:bodyPr wrap="none">
              <a:spAutoFit/>
            </a:bodyPr>
            <a:lstStyle/>
            <a:p>
              <a:r>
                <a:rPr lang="en-US" altLang="zh-TW" sz="1600" dirty="0" smtClean="0">
                  <a:solidFill>
                    <a:schemeClr val="bg1"/>
                  </a:solidFill>
                </a:rPr>
                <a:t>Left: 200 </a:t>
              </a:r>
              <a:r>
                <a:rPr lang="en-US" altLang="zh-TW" sz="1600" dirty="0">
                  <a:solidFill>
                    <a:schemeClr val="bg1"/>
                  </a:solidFill>
                </a:rPr>
                <a:t>seeds </a:t>
              </a:r>
              <a:r>
                <a:rPr lang="en-US" altLang="zh-TW" sz="1600" dirty="0" err="1">
                  <a:solidFill>
                    <a:schemeClr val="bg1"/>
                  </a:solidFill>
                </a:rPr>
                <a:t>andomly</a:t>
              </a:r>
              <a:r>
                <a:rPr lang="en-US" altLang="zh-TW" sz="1600" dirty="0">
                  <a:solidFill>
                    <a:schemeClr val="bg1"/>
                  </a:solidFill>
                </a:rPr>
                <a:t> </a:t>
              </a:r>
              <a:r>
                <a:rPr lang="en-US" altLang="zh-TW" sz="1600" dirty="0" smtClean="0">
                  <a:solidFill>
                    <a:schemeClr val="bg1"/>
                  </a:solidFill>
                </a:rPr>
                <a:t>sampled</a:t>
              </a:r>
            </a:p>
            <a:p>
              <a:r>
                <a:rPr lang="en-US" altLang="zh-TW" sz="1600" dirty="0" smtClean="0">
                  <a:solidFill>
                    <a:schemeClr val="bg1"/>
                  </a:solidFill>
                </a:rPr>
                <a:t>Right: after 50 </a:t>
              </a:r>
              <a:r>
                <a:rPr lang="en-US" altLang="zh-TW" sz="1600" dirty="0" err="1" smtClean="0">
                  <a:solidFill>
                    <a:schemeClr val="bg1"/>
                  </a:solidFill>
                </a:rPr>
                <a:t>Llody’s</a:t>
              </a:r>
              <a:r>
                <a:rPr lang="en-US" altLang="zh-TW" sz="1600" dirty="0" smtClean="0">
                  <a:solidFill>
                    <a:schemeClr val="bg1"/>
                  </a:solidFill>
                </a:rPr>
                <a:t> iterations</a:t>
              </a:r>
              <a:endParaRPr lang="zh-TW" altLang="en-US" sz="1600" dirty="0">
                <a:solidFill>
                  <a:schemeClr val="bg1"/>
                </a:solidFill>
              </a:endParaRPr>
            </a:p>
          </p:txBody>
        </p:sp>
      </p:grpSp>
    </p:spTree>
    <p:extLst>
      <p:ext uri="{BB962C8B-B14F-4D97-AF65-F5344CB8AC3E}">
        <p14:creationId xmlns:p14="http://schemas.microsoft.com/office/powerpoint/2010/main" val="2640218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normAutofit/>
          </a:bodyPr>
          <a:lstStyle/>
          <a:p>
            <a:pPr algn="just"/>
            <a:r>
              <a:rPr lang="en-US" altLang="zh-TW" sz="2400" dirty="0" smtClean="0"/>
              <a:t>3D models have become ubiquitous, and have many kind of applications, e.g. 3D games, mechanical or architectural design, etc.</a:t>
            </a:r>
          </a:p>
          <a:p>
            <a:pPr algn="just"/>
            <a:r>
              <a:rPr lang="en-US" altLang="zh-TW" sz="2400" dirty="0" smtClean="0"/>
              <a:t>Most of 3D model retrieval methods try to satisfy the invariance to a certain class of geometrical transformation.</a:t>
            </a:r>
          </a:p>
          <a:p>
            <a:pPr algn="just"/>
            <a:r>
              <a:rPr lang="en-US" altLang="zh-TW" sz="2400" i="1" dirty="0" smtClean="0"/>
              <a:t>A shape-based 3D model retrieval method based on multi-scale local visual features.</a:t>
            </a:r>
          </a:p>
          <a:p>
            <a:pPr algn="just"/>
            <a:endParaRPr lang="zh-TW" altLang="en-US" sz="2400" dirty="0"/>
          </a:p>
        </p:txBody>
      </p:sp>
      <p:sp>
        <p:nvSpPr>
          <p:cNvPr id="4" name="日期版面配置區 3"/>
          <p:cNvSpPr>
            <a:spLocks noGrp="1"/>
          </p:cNvSpPr>
          <p:nvPr>
            <p:ph type="dt" sz="half" idx="10"/>
          </p:nvPr>
        </p:nvSpPr>
        <p:spPr/>
        <p:txBody>
          <a:bodyPr/>
          <a:lstStyle/>
          <a:p>
            <a:fld id="{FA30BEE2-4AFB-47C4-86E1-497A361CC834}"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4</a:t>
            </a:fld>
            <a:endParaRPr lang="zh-TW" altLang="en-US"/>
          </a:p>
        </p:txBody>
      </p:sp>
      <p:sp>
        <p:nvSpPr>
          <p:cNvPr id="7" name="文字方塊 6"/>
          <p:cNvSpPr txBox="1"/>
          <p:nvPr/>
        </p:nvSpPr>
        <p:spPr>
          <a:xfrm>
            <a:off x="6084168"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Method/ Evaluation/ Results</a:t>
            </a:r>
            <a:endParaRPr lang="zh-TW" altLang="en-US" sz="1600" dirty="0">
              <a:solidFill>
                <a:srgbClr val="7E6300"/>
              </a:solidFill>
              <a:latin typeface="Aharoni" pitchFamily="2" charset="-79"/>
              <a:ea typeface="+mj-ea"/>
              <a:cs typeface="Aharoni" pitchFamily="2" charset="-79"/>
            </a:endParaRPr>
          </a:p>
        </p:txBody>
      </p:sp>
    </p:spTree>
    <p:extLst>
      <p:ext uri="{BB962C8B-B14F-4D97-AF65-F5344CB8AC3E}">
        <p14:creationId xmlns:p14="http://schemas.microsoft.com/office/powerpoint/2010/main" val="35226380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Overview</a:t>
            </a:r>
            <a:endParaRPr lang="zh-TW" altLang="en-US"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40</a:t>
            </a:fld>
            <a:endParaRPr lang="zh-TW" altLang="en-US"/>
          </a:p>
        </p:txBody>
      </p:sp>
      <p:sp>
        <p:nvSpPr>
          <p:cNvPr id="9" name="內容版面配置區 2"/>
          <p:cNvSpPr>
            <a:spLocks noGrp="1"/>
          </p:cNvSpPr>
          <p:nvPr>
            <p:ph idx="1"/>
          </p:nvPr>
        </p:nvSpPr>
        <p:spPr>
          <a:xfrm>
            <a:off x="457200" y="1600200"/>
            <a:ext cx="5338936" cy="2404863"/>
          </a:xfrm>
        </p:spPr>
        <p:txBody>
          <a:bodyPr>
            <a:normAutofit/>
          </a:bodyPr>
          <a:lstStyle/>
          <a:p>
            <a:pPr marL="457200" indent="-457200">
              <a:buFont typeface="Wingdings" panose="05000000000000000000" pitchFamily="2" charset="2"/>
              <a:buAutoNum type="circleNumWdWhitePlain"/>
            </a:pPr>
            <a:r>
              <a:rPr lang="en-US" altLang="zh-TW" sz="2000" dirty="0" smtClean="0"/>
              <a:t>Building a 3D object database</a:t>
            </a:r>
          </a:p>
          <a:p>
            <a:pPr marL="457200" indent="-457200">
              <a:buFont typeface="Wingdings" panose="05000000000000000000" pitchFamily="2" charset="2"/>
              <a:buAutoNum type="circleNumWdWhitePlain"/>
            </a:pPr>
            <a:r>
              <a:rPr lang="en-US" altLang="zh-TW" sz="2000" b="1" dirty="0" smtClean="0"/>
              <a:t>Uniform </a:t>
            </a:r>
            <a:r>
              <a:rPr lang="en-US" altLang="zh-TW" sz="2000" b="1" dirty="0"/>
              <a:t>feature </a:t>
            </a:r>
            <a:r>
              <a:rPr lang="en-US" altLang="zh-TW" sz="2000" b="1" dirty="0" smtClean="0"/>
              <a:t>extraction and </a:t>
            </a:r>
            <a:r>
              <a:rPr lang="en-US" altLang="zh-TW" sz="2000" b="1" u="sng" dirty="0" smtClean="0"/>
              <a:t>description</a:t>
            </a:r>
            <a:r>
              <a:rPr lang="en-US" altLang="zh-TW" sz="2000" b="1" dirty="0" smtClean="0"/>
              <a:t>.</a:t>
            </a:r>
          </a:p>
          <a:p>
            <a:pPr marL="857250" lvl="1" indent="-457200">
              <a:buFont typeface="Wingdings" panose="05000000000000000000" pitchFamily="2" charset="2"/>
              <a:buChar char="Ø"/>
            </a:pPr>
            <a:r>
              <a:rPr lang="en-US" altLang="zh-TW" sz="1600" b="1" dirty="0"/>
              <a:t>Random</a:t>
            </a:r>
            <a:r>
              <a:rPr lang="en-US" altLang="zh-TW" sz="1600" b="1" dirty="0" smtClean="0"/>
              <a:t> </a:t>
            </a:r>
            <a:r>
              <a:rPr lang="en-US" altLang="zh-TW" sz="1600" b="1" dirty="0"/>
              <a:t>set of </a:t>
            </a:r>
            <a:r>
              <a:rPr lang="en-US" altLang="zh-TW" sz="1600" b="1" dirty="0" smtClean="0"/>
              <a:t>vertices + Lloyd’s algorithm</a:t>
            </a:r>
          </a:p>
          <a:p>
            <a:pPr marL="857250" lvl="1" indent="-457200">
              <a:buFont typeface="Wingdings" panose="05000000000000000000" pitchFamily="2" charset="2"/>
              <a:buChar char="Ø"/>
            </a:pPr>
            <a:r>
              <a:rPr lang="en-US" altLang="zh-TW" sz="1600" b="1" u="sng" dirty="0"/>
              <a:t>Laplace-Beltrami </a:t>
            </a:r>
            <a:r>
              <a:rPr lang="en-US" altLang="zh-TW" sz="1600" b="1" u="sng" dirty="0" smtClean="0"/>
              <a:t>operator</a:t>
            </a:r>
            <a:endParaRPr lang="zh-TW" altLang="en-US" sz="1600" b="1" u="sng" dirty="0"/>
          </a:p>
        </p:txBody>
      </p:sp>
      <p:pic>
        <p:nvPicPr>
          <p:cNvPr id="10" name="圖片 9"/>
          <p:cNvPicPr>
            <a:picLocks noChangeAspect="1"/>
          </p:cNvPicPr>
          <p:nvPr/>
        </p:nvPicPr>
        <p:blipFill rotWithShape="1">
          <a:blip r:embed="rId3"/>
          <a:srcRect r="45223"/>
          <a:stretch/>
        </p:blipFill>
        <p:spPr>
          <a:xfrm>
            <a:off x="5878488" y="1745704"/>
            <a:ext cx="2808312" cy="4282579"/>
          </a:xfrm>
          <a:prstGeom prst="rect">
            <a:avLst/>
          </a:prstGeom>
        </p:spPr>
      </p:pic>
      <p:sp>
        <p:nvSpPr>
          <p:cNvPr id="11" name="圓角矩形 10"/>
          <p:cNvSpPr/>
          <p:nvPr/>
        </p:nvSpPr>
        <p:spPr>
          <a:xfrm>
            <a:off x="5878488" y="3356992"/>
            <a:ext cx="1213792" cy="432048"/>
          </a:xfrm>
          <a:prstGeom prst="roundRect">
            <a:avLst/>
          </a:prstGeom>
          <a:solidFill>
            <a:srgbClr val="FF33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pic>
        <p:nvPicPr>
          <p:cNvPr id="3" name="圖片 2"/>
          <p:cNvPicPr>
            <a:picLocks noChangeAspect="1"/>
          </p:cNvPicPr>
          <p:nvPr/>
        </p:nvPicPr>
        <p:blipFill>
          <a:blip r:embed="rId4"/>
          <a:stretch>
            <a:fillRect/>
          </a:stretch>
        </p:blipFill>
        <p:spPr>
          <a:xfrm>
            <a:off x="1796855" y="3573016"/>
            <a:ext cx="2659625" cy="2298080"/>
          </a:xfrm>
          <a:prstGeom prst="rect">
            <a:avLst/>
          </a:prstGeom>
        </p:spPr>
      </p:pic>
      <p:cxnSp>
        <p:nvCxnSpPr>
          <p:cNvPr id="8" name="直線接點 7"/>
          <p:cNvCxnSpPr/>
          <p:nvPr/>
        </p:nvCxnSpPr>
        <p:spPr>
          <a:xfrm flipH="1">
            <a:off x="2411760" y="5127393"/>
            <a:ext cx="382956" cy="252099"/>
          </a:xfrm>
          <a:prstGeom prst="line">
            <a:avLst/>
          </a:prstGeom>
        </p:spPr>
        <p:style>
          <a:lnRef idx="3">
            <a:schemeClr val="accent3"/>
          </a:lnRef>
          <a:fillRef idx="0">
            <a:schemeClr val="accent3"/>
          </a:fillRef>
          <a:effectRef idx="2">
            <a:schemeClr val="accent3"/>
          </a:effectRef>
          <a:fontRef idx="minor">
            <a:schemeClr val="tx1"/>
          </a:fontRef>
        </p:style>
      </p:cxnSp>
      <p:sp>
        <p:nvSpPr>
          <p:cNvPr id="12" name="矩形 11"/>
          <p:cNvSpPr/>
          <p:nvPr/>
        </p:nvSpPr>
        <p:spPr>
          <a:xfrm>
            <a:off x="2483768" y="4897659"/>
            <a:ext cx="242202" cy="375050"/>
          </a:xfrm>
          <a:prstGeom prst="rect">
            <a:avLst/>
          </a:prstGeom>
        </p:spPr>
        <p:txBody>
          <a:bodyPr wrap="square">
            <a:spAutoFit/>
          </a:bodyPr>
          <a:lstStyle/>
          <a:p>
            <a:r>
              <a:rPr lang="en-US" altLang="zh-TW" b="1" dirty="0">
                <a:solidFill>
                  <a:schemeClr val="accent3"/>
                </a:solidFill>
              </a:rPr>
              <a:t>r</a:t>
            </a:r>
            <a:endParaRPr lang="zh-TW" altLang="en-US" b="1" dirty="0">
              <a:solidFill>
                <a:schemeClr val="accent3"/>
              </a:solidFill>
            </a:endParaRPr>
          </a:p>
        </p:txBody>
      </p:sp>
      <p:sp>
        <p:nvSpPr>
          <p:cNvPr id="15" name="矩形 14"/>
          <p:cNvSpPr/>
          <p:nvPr/>
        </p:nvSpPr>
        <p:spPr>
          <a:xfrm>
            <a:off x="1691680" y="5977879"/>
            <a:ext cx="3384376" cy="338554"/>
          </a:xfrm>
          <a:prstGeom prst="rect">
            <a:avLst/>
          </a:prstGeom>
        </p:spPr>
        <p:txBody>
          <a:bodyPr wrap="square">
            <a:spAutoFit/>
          </a:bodyPr>
          <a:lstStyle/>
          <a:p>
            <a:r>
              <a:rPr lang="en-US" altLang="zh-TW" sz="1600" dirty="0" smtClean="0">
                <a:solidFill>
                  <a:schemeClr val="accent3"/>
                </a:solidFill>
              </a:rPr>
              <a:t>r: 10% of the bounding box length </a:t>
            </a:r>
            <a:endParaRPr lang="zh-TW" altLang="en-US" sz="1600" dirty="0">
              <a:solidFill>
                <a:schemeClr val="accent3"/>
              </a:solidFill>
            </a:endParaRPr>
          </a:p>
        </p:txBody>
      </p:sp>
    </p:spTree>
    <p:extLst>
      <p:ext uri="{BB962C8B-B14F-4D97-AF65-F5344CB8AC3E}">
        <p14:creationId xmlns:p14="http://schemas.microsoft.com/office/powerpoint/2010/main" val="17044943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Overview</a:t>
            </a:r>
            <a:endParaRPr lang="zh-TW" altLang="en-US"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41</a:t>
            </a:fld>
            <a:endParaRPr lang="zh-TW" altLang="en-US"/>
          </a:p>
        </p:txBody>
      </p:sp>
      <p:sp>
        <p:nvSpPr>
          <p:cNvPr id="9" name="內容版面配置區 2"/>
          <p:cNvSpPr>
            <a:spLocks noGrp="1"/>
          </p:cNvSpPr>
          <p:nvPr>
            <p:ph idx="1"/>
          </p:nvPr>
        </p:nvSpPr>
        <p:spPr>
          <a:xfrm>
            <a:off x="457200" y="1600201"/>
            <a:ext cx="5338936" cy="1324744"/>
          </a:xfrm>
        </p:spPr>
        <p:txBody>
          <a:bodyPr>
            <a:normAutofit/>
          </a:bodyPr>
          <a:lstStyle/>
          <a:p>
            <a:pPr marL="457200" indent="-457200">
              <a:buFont typeface="Wingdings" panose="05000000000000000000" pitchFamily="2" charset="2"/>
              <a:buAutoNum type="circleNumWdWhitePlain"/>
            </a:pPr>
            <a:r>
              <a:rPr lang="en-US" altLang="zh-TW" sz="2000" dirty="0" smtClean="0"/>
              <a:t>Building a 3D object database</a:t>
            </a:r>
          </a:p>
          <a:p>
            <a:pPr marL="457200" indent="-457200">
              <a:buFont typeface="Wingdings" panose="05000000000000000000" pitchFamily="2" charset="2"/>
              <a:buAutoNum type="circleNumWdWhitePlain"/>
            </a:pPr>
            <a:r>
              <a:rPr lang="en-US" altLang="zh-TW" sz="2000" dirty="0" smtClean="0"/>
              <a:t>Uniform </a:t>
            </a:r>
            <a:r>
              <a:rPr lang="en-US" altLang="zh-TW" sz="2000" dirty="0"/>
              <a:t>feature </a:t>
            </a:r>
            <a:r>
              <a:rPr lang="en-US" altLang="zh-TW" sz="2000" dirty="0" smtClean="0"/>
              <a:t>extraction and </a:t>
            </a:r>
            <a:r>
              <a:rPr lang="en-US" altLang="zh-TW" sz="2000" dirty="0"/>
              <a:t>description</a:t>
            </a:r>
            <a:r>
              <a:rPr lang="en-US" altLang="zh-TW" sz="2000" dirty="0" smtClean="0"/>
              <a:t>.</a:t>
            </a:r>
          </a:p>
          <a:p>
            <a:pPr marL="457200" indent="-457200">
              <a:buFont typeface="Wingdings" panose="05000000000000000000" pitchFamily="2" charset="2"/>
              <a:buAutoNum type="circleNumWdWhitePlain"/>
            </a:pPr>
            <a:r>
              <a:rPr lang="en-US" altLang="zh-TW" sz="2000" b="1" dirty="0" smtClean="0"/>
              <a:t>Clustering in the feature space</a:t>
            </a:r>
          </a:p>
          <a:p>
            <a:pPr marL="457200" indent="-457200">
              <a:buFont typeface="Wingdings" panose="05000000000000000000" pitchFamily="2" charset="2"/>
              <a:buAutoNum type="circleNumWdWhitePlain"/>
            </a:pPr>
            <a:endParaRPr lang="en-US" altLang="zh-TW" sz="2000" b="1" dirty="0" smtClean="0"/>
          </a:p>
        </p:txBody>
      </p:sp>
      <p:pic>
        <p:nvPicPr>
          <p:cNvPr id="10" name="圖片 9"/>
          <p:cNvPicPr>
            <a:picLocks noChangeAspect="1"/>
          </p:cNvPicPr>
          <p:nvPr/>
        </p:nvPicPr>
        <p:blipFill rotWithShape="1">
          <a:blip r:embed="rId3"/>
          <a:srcRect r="45223"/>
          <a:stretch/>
        </p:blipFill>
        <p:spPr>
          <a:xfrm>
            <a:off x="5878488" y="1745704"/>
            <a:ext cx="2808312" cy="4282579"/>
          </a:xfrm>
          <a:prstGeom prst="rect">
            <a:avLst/>
          </a:prstGeom>
        </p:spPr>
      </p:pic>
      <p:sp>
        <p:nvSpPr>
          <p:cNvPr id="11" name="圓角矩形 10"/>
          <p:cNvSpPr/>
          <p:nvPr/>
        </p:nvSpPr>
        <p:spPr>
          <a:xfrm>
            <a:off x="5878488" y="4365104"/>
            <a:ext cx="1069776" cy="432048"/>
          </a:xfrm>
          <a:prstGeom prst="roundRect">
            <a:avLst/>
          </a:prstGeom>
          <a:solidFill>
            <a:srgbClr val="FF33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Tree>
    <p:extLst>
      <p:ext uri="{BB962C8B-B14F-4D97-AF65-F5344CB8AC3E}">
        <p14:creationId xmlns:p14="http://schemas.microsoft.com/office/powerpoint/2010/main" val="40062917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Overview</a:t>
            </a:r>
            <a:endParaRPr lang="zh-TW" altLang="en-US"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42</a:t>
            </a:fld>
            <a:endParaRPr lang="zh-TW" altLang="en-US"/>
          </a:p>
        </p:txBody>
      </p:sp>
      <p:pic>
        <p:nvPicPr>
          <p:cNvPr id="6" name="圖片 5"/>
          <p:cNvPicPr>
            <a:picLocks noChangeAspect="1"/>
          </p:cNvPicPr>
          <p:nvPr/>
        </p:nvPicPr>
        <p:blipFill rotWithShape="1">
          <a:blip r:embed="rId3"/>
          <a:srcRect l="-1" r="278"/>
          <a:stretch/>
        </p:blipFill>
        <p:spPr>
          <a:xfrm>
            <a:off x="2123728" y="1628800"/>
            <a:ext cx="5112568" cy="4282579"/>
          </a:xfrm>
          <a:prstGeom prst="rect">
            <a:avLst/>
          </a:prstGeom>
        </p:spPr>
      </p:pic>
    </p:spTree>
    <p:extLst>
      <p:ext uri="{BB962C8B-B14F-4D97-AF65-F5344CB8AC3E}">
        <p14:creationId xmlns:p14="http://schemas.microsoft.com/office/powerpoint/2010/main" val="3667333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43</a:t>
            </a:fld>
            <a:endParaRPr lang="zh-TW" altLang="en-US"/>
          </a:p>
        </p:txBody>
      </p:sp>
      <p:pic>
        <p:nvPicPr>
          <p:cNvPr id="6" name="圖片 5"/>
          <p:cNvPicPr>
            <a:picLocks noChangeAspect="1"/>
          </p:cNvPicPr>
          <p:nvPr/>
        </p:nvPicPr>
        <p:blipFill>
          <a:blip r:embed="rId3"/>
          <a:stretch>
            <a:fillRect/>
          </a:stretch>
        </p:blipFill>
        <p:spPr>
          <a:xfrm>
            <a:off x="1" y="2204864"/>
            <a:ext cx="9144000" cy="3142354"/>
          </a:xfrm>
          <a:prstGeom prst="rect">
            <a:avLst/>
          </a:prstGeom>
        </p:spPr>
      </p:pic>
    </p:spTree>
    <p:extLst>
      <p:ext uri="{BB962C8B-B14F-4D97-AF65-F5344CB8AC3E}">
        <p14:creationId xmlns:p14="http://schemas.microsoft.com/office/powerpoint/2010/main" val="20148699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13"/>
          <p:cNvGrpSpPr/>
          <p:nvPr/>
        </p:nvGrpSpPr>
        <p:grpSpPr>
          <a:xfrm>
            <a:off x="539552" y="2204864"/>
            <a:ext cx="8604448" cy="1656184"/>
            <a:chOff x="539552" y="2276872"/>
            <a:chExt cx="7704856" cy="1224136"/>
          </a:xfrm>
        </p:grpSpPr>
        <p:sp>
          <p:nvSpPr>
            <p:cNvPr id="13" name="矩形 12"/>
            <p:cNvSpPr/>
            <p:nvPr/>
          </p:nvSpPr>
          <p:spPr>
            <a:xfrm>
              <a:off x="539552" y="2276872"/>
              <a:ext cx="7704856" cy="1224136"/>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39552" y="2276872"/>
              <a:ext cx="72008"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標題 1"/>
          <p:cNvSpPr>
            <a:spLocks noGrp="1"/>
          </p:cNvSpPr>
          <p:nvPr>
            <p:ph type="ctrTitle"/>
          </p:nvPr>
        </p:nvSpPr>
        <p:spPr>
          <a:xfrm>
            <a:off x="685800" y="2276872"/>
            <a:ext cx="8278688" cy="1470025"/>
          </a:xfrm>
        </p:spPr>
        <p:txBody>
          <a:bodyPr>
            <a:noAutofit/>
          </a:bodyPr>
          <a:lstStyle/>
          <a:p>
            <a:pPr algn="l"/>
            <a:r>
              <a:rPr lang="en-US" altLang="zh-TW" dirty="0"/>
              <a:t>Topology-Varying 3D Shape Creation via Structural Blending</a:t>
            </a:r>
            <a:endParaRPr lang="zh-TW" altLang="en-US" dirty="0"/>
          </a:p>
        </p:txBody>
      </p:sp>
      <p:sp>
        <p:nvSpPr>
          <p:cNvPr id="3" name="副標題 2"/>
          <p:cNvSpPr>
            <a:spLocks noGrp="1"/>
          </p:cNvSpPr>
          <p:nvPr>
            <p:ph type="subTitle" idx="1"/>
          </p:nvPr>
        </p:nvSpPr>
        <p:spPr>
          <a:xfrm>
            <a:off x="683568" y="1628800"/>
            <a:ext cx="7088832" cy="504056"/>
          </a:xfrm>
        </p:spPr>
        <p:txBody>
          <a:bodyPr anchor="ctr">
            <a:noAutofit/>
          </a:bodyPr>
          <a:lstStyle/>
          <a:p>
            <a:pPr algn="l"/>
            <a:r>
              <a:rPr lang="en-US" altLang="zh-TW" dirty="0" smtClean="0">
                <a:latin typeface="Aharoni" pitchFamily="2" charset="-79"/>
                <a:cs typeface="Aharoni" pitchFamily="2" charset="-79"/>
              </a:rPr>
              <a:t>SIGGRAPH 2014</a:t>
            </a:r>
            <a:endParaRPr lang="zh-TW" altLang="en-US" dirty="0">
              <a:latin typeface="Aharoni" pitchFamily="2" charset="-79"/>
              <a:cs typeface="Aharoni" pitchFamily="2" charset="-79"/>
            </a:endParaRPr>
          </a:p>
        </p:txBody>
      </p:sp>
      <p:graphicFrame>
        <p:nvGraphicFramePr>
          <p:cNvPr id="7" name="表格 6"/>
          <p:cNvGraphicFramePr>
            <a:graphicFrameLocks noGrp="1"/>
          </p:cNvGraphicFramePr>
          <p:nvPr>
            <p:extLst>
              <p:ext uri="{D42A27DB-BD31-4B8C-83A1-F6EECF244321}">
                <p14:modId xmlns:p14="http://schemas.microsoft.com/office/powerpoint/2010/main" val="160986522"/>
              </p:ext>
            </p:extLst>
          </p:nvPr>
        </p:nvGraphicFramePr>
        <p:xfrm>
          <a:off x="683569" y="4005064"/>
          <a:ext cx="6264695" cy="1850504"/>
        </p:xfrm>
        <a:graphic>
          <a:graphicData uri="http://schemas.openxmlformats.org/drawingml/2006/table">
            <a:tbl>
              <a:tblPr/>
              <a:tblGrid>
                <a:gridCol w="2597556"/>
                <a:gridCol w="2010955"/>
                <a:gridCol w="1656184"/>
              </a:tblGrid>
              <a:tr h="4320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Ibraheem</a:t>
                      </a:r>
                      <a:r>
                        <a:rPr kumimoji="0" lang="en-US" altLang="zh-TW" sz="16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a:t>
                      </a:r>
                      <a:r>
                        <a:rPr kumimoji="0" lang="en-US" altLang="zh-TW" sz="16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Alhashim</a:t>
                      </a:r>
                      <a:r>
                        <a:rPr kumimoji="0" lang="en-US" altLang="zh-TW" sz="16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a:t>
                      </a:r>
                      <a:r>
                        <a:rPr kumimoji="0" lang="en-US" altLang="zh-TW"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(1)</a:t>
                      </a:r>
                      <a:endParaRPr kumimoji="0" lang="zh-TW" altLang="en-US"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Honghua</a:t>
                      </a:r>
                      <a:r>
                        <a:rPr kumimoji="0" lang="en-US" altLang="zh-TW" sz="16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Li </a:t>
                      </a:r>
                      <a:r>
                        <a:rPr kumimoji="0" lang="en-US" altLang="zh-TW"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(1)(2)</a:t>
                      </a:r>
                      <a:endParaRPr kumimoji="0" lang="zh-TW" altLang="en-US"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Kai Xu  </a:t>
                      </a:r>
                      <a:r>
                        <a:rPr kumimoji="0" lang="en-US" altLang="zh-TW"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(2</a:t>
                      </a:r>
                      <a:r>
                        <a:rPr kumimoji="0" lang="en-US" altLang="zh-TW" sz="16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a:t>
                      </a:r>
                      <a:endParaRPr kumimoji="0" lang="zh-TW" altLang="en-US" sz="16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5040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Junjie</a:t>
                      </a:r>
                      <a:r>
                        <a:rPr kumimoji="0" lang="en-US" altLang="zh-TW" sz="16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Cao  </a:t>
                      </a:r>
                      <a:r>
                        <a:rPr kumimoji="0" lang="en-US" altLang="zh-TW"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(3)</a:t>
                      </a:r>
                      <a:endParaRPr kumimoji="0" lang="zh-TW" altLang="en-US"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Rui</a:t>
                      </a:r>
                      <a:r>
                        <a:rPr kumimoji="0" lang="en-US" altLang="zh-TW" sz="16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Ma </a:t>
                      </a:r>
                      <a:r>
                        <a:rPr kumimoji="0" lang="en-US" altLang="zh-TW"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(1</a:t>
                      </a:r>
                      <a:r>
                        <a:rPr kumimoji="0" lang="en-US" altLang="zh-TW" sz="16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a:t>
                      </a:r>
                      <a:endParaRPr kumimoji="0" lang="zh-TW" altLang="en-US" sz="16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kern="1200" cap="none" normalizeH="0" baseline="0" dirty="0" err="1" smtClean="0">
                          <a:ln>
                            <a:noFill/>
                          </a:ln>
                          <a:solidFill>
                            <a:srgbClr val="92D050"/>
                          </a:solidFill>
                          <a:effectLst/>
                          <a:latin typeface="Times New Roman" pitchFamily="18" charset="0"/>
                          <a:ea typeface="新細明體" charset="-120"/>
                          <a:cs typeface="Times New Roman" pitchFamily="18" charset="0"/>
                        </a:rPr>
                        <a:t>Hao</a:t>
                      </a:r>
                      <a:r>
                        <a:rPr kumimoji="0" lang="en-US" altLang="zh-TW" sz="160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 Zhang  </a:t>
                      </a:r>
                      <a:r>
                        <a:rPr kumimoji="0" lang="en-US" altLang="zh-TW"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rPr>
                        <a:t>(1)</a:t>
                      </a:r>
                      <a:endParaRPr kumimoji="0" lang="zh-TW" altLang="en-US" sz="1050" b="0" i="0" u="none" strike="noStrike" kern="1200" cap="none" normalizeH="0" baseline="0" dirty="0" smtClean="0">
                        <a:ln>
                          <a:noFill/>
                        </a:ln>
                        <a:solidFill>
                          <a:srgbClr val="92D050"/>
                        </a:solidFill>
                        <a:effectLst/>
                        <a:latin typeface="Times New Roman" pitchFamily="18" charset="0"/>
                        <a:ea typeface="新細明體" charset="-120"/>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53891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1200" cap="none" normalizeH="0" baseline="0" dirty="0" smtClean="0">
                          <a:ln>
                            <a:noFill/>
                          </a:ln>
                          <a:solidFill>
                            <a:schemeClr val="accent6"/>
                          </a:solidFill>
                          <a:effectLst/>
                          <a:latin typeface="Times New Roman" pitchFamily="18" charset="0"/>
                          <a:ea typeface="新細明體" charset="-120"/>
                          <a:cs typeface="Times New Roman" pitchFamily="18" charset="0"/>
                        </a:rPr>
                        <a:t>(1) Simon Fraser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1200" cap="none" normalizeH="0" baseline="0" dirty="0" smtClean="0">
                          <a:ln>
                            <a:noFill/>
                          </a:ln>
                          <a:solidFill>
                            <a:schemeClr val="accent6"/>
                          </a:solidFill>
                          <a:effectLst/>
                          <a:latin typeface="Times New Roman" pitchFamily="18" charset="0"/>
                          <a:ea typeface="新細明體" charset="-120"/>
                          <a:cs typeface="Times New Roman" pitchFamily="18" charset="0"/>
                        </a:rPr>
                        <a:t>(2) National University of Defense Technology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1200" cap="none" normalizeH="0" baseline="0" dirty="0" smtClean="0">
                          <a:ln>
                            <a:noFill/>
                          </a:ln>
                          <a:solidFill>
                            <a:schemeClr val="accent6"/>
                          </a:solidFill>
                          <a:effectLst/>
                          <a:latin typeface="Times New Roman" pitchFamily="18" charset="0"/>
                          <a:ea typeface="新細明體" charset="-120"/>
                          <a:cs typeface="Times New Roman" pitchFamily="18" charset="0"/>
                        </a:rPr>
                        <a:t>(3) Dalian University of Technology</a:t>
                      </a: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400" b="0" i="0" u="none" strike="noStrike" cap="none" normalizeH="0" baseline="0" dirty="0" smtClean="0">
                        <a:ln>
                          <a:noFill/>
                        </a:ln>
                        <a:solidFill>
                          <a:srgbClr val="9279FF"/>
                        </a:solidFill>
                        <a:effectLst/>
                        <a:latin typeface="Arial" charset="0"/>
                        <a:ea typeface="新細明體" charset="-120"/>
                      </a:endParaRPr>
                    </a:p>
                  </a:txBody>
                  <a:tcPr anchor="ctr" horzOverflow="overflow">
                    <a:lnL w="12700" cap="flat" cmpd="sng" algn="ctr">
                      <a:solidFill>
                        <a:srgbClr val="9279FF"/>
                      </a:solidFill>
                      <a:prstDash val="solid"/>
                      <a:round/>
                      <a:headEnd type="none" w="med" len="med"/>
                      <a:tailEnd type="none" w="med" len="med"/>
                    </a:lnL>
                    <a:lnR w="12700" cap="flat" cmpd="sng" algn="ctr">
                      <a:solidFill>
                        <a:srgbClr val="9279FF"/>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400" b="0" i="0" u="none" strike="noStrike" cap="none" normalizeH="0" baseline="0" dirty="0" smtClean="0">
                        <a:ln>
                          <a:noFill/>
                        </a:ln>
                        <a:solidFill>
                          <a:srgbClr val="9279FF"/>
                        </a:solidFill>
                        <a:effectLst/>
                        <a:latin typeface="Arial" charset="0"/>
                        <a:ea typeface="新細明體" charset="-120"/>
                      </a:endParaRPr>
                    </a:p>
                  </a:txBody>
                  <a:tcPr anchor="ctr" horzOverflow="overflow">
                    <a:lnL w="12700" cap="flat" cmpd="sng" algn="ctr">
                      <a:solidFill>
                        <a:srgbClr val="9279FF"/>
                      </a:solidFill>
                      <a:prstDash val="solid"/>
                      <a:round/>
                      <a:headEnd type="none" w="med" len="med"/>
                      <a:tailEnd type="none" w="med" len="med"/>
                    </a:lnL>
                    <a:lnR w="12700" cap="flat" cmpd="sng" algn="ctr">
                      <a:solidFill>
                        <a:srgbClr val="9279FF"/>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r>
            </a:tbl>
          </a:graphicData>
        </a:graphic>
      </p:graphicFrame>
      <p:sp>
        <p:nvSpPr>
          <p:cNvPr id="8" name="矩形 7"/>
          <p:cNvSpPr/>
          <p:nvPr/>
        </p:nvSpPr>
        <p:spPr>
          <a:xfrm>
            <a:off x="539552" y="1700808"/>
            <a:ext cx="72008" cy="360040"/>
          </a:xfrm>
          <a:prstGeom prst="rect">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539552" y="4042210"/>
            <a:ext cx="72008" cy="75494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92D050"/>
              </a:solidFill>
            </a:endParaRPr>
          </a:p>
        </p:txBody>
      </p:sp>
      <p:sp>
        <p:nvSpPr>
          <p:cNvPr id="12" name="矩形 11"/>
          <p:cNvSpPr/>
          <p:nvPr/>
        </p:nvSpPr>
        <p:spPr>
          <a:xfrm>
            <a:off x="539552" y="5013176"/>
            <a:ext cx="72008" cy="792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537034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Video </a:t>
            </a:r>
            <a:endParaRPr lang="zh-TW" altLang="en-US"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45</a:t>
            </a:fld>
            <a:endParaRPr lang="zh-TW" altLang="en-US"/>
          </a:p>
        </p:txBody>
      </p:sp>
      <p:sp>
        <p:nvSpPr>
          <p:cNvPr id="8" name="矩形 7"/>
          <p:cNvSpPr/>
          <p:nvPr/>
        </p:nvSpPr>
        <p:spPr>
          <a:xfrm>
            <a:off x="1907704" y="5517232"/>
            <a:ext cx="5400600" cy="400110"/>
          </a:xfrm>
          <a:prstGeom prst="rect">
            <a:avLst/>
          </a:prstGeom>
        </p:spPr>
        <p:txBody>
          <a:bodyPr wrap="square">
            <a:spAutoFit/>
          </a:bodyPr>
          <a:lstStyle/>
          <a:p>
            <a:r>
              <a:rPr lang="en-US" altLang="zh-TW" sz="2000" dirty="0" smtClean="0">
                <a:solidFill>
                  <a:schemeClr val="accent4">
                    <a:lumMod val="60000"/>
                    <a:lumOff val="40000"/>
                  </a:schemeClr>
                </a:solidFill>
              </a:rPr>
              <a:t>https://www.youtube.com/watch?v=igE3usIHeRU</a:t>
            </a:r>
            <a:endParaRPr lang="zh-TW" altLang="en-US" sz="2000" dirty="0" smtClean="0">
              <a:solidFill>
                <a:schemeClr val="accent4">
                  <a:lumMod val="60000"/>
                  <a:lumOff val="40000"/>
                </a:schemeClr>
              </a:solidFill>
            </a:endParaRPr>
          </a:p>
        </p:txBody>
      </p:sp>
      <p:pic>
        <p:nvPicPr>
          <p:cNvPr id="11" name="topology_varying_3d_shape_creation_via_structural_blending_fast_forward_siggraph_2014_youtube.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cstate="print"/>
          <a:stretch>
            <a:fillRect/>
          </a:stretch>
        </p:blipFill>
        <p:spPr>
          <a:xfrm>
            <a:off x="1637274" y="1988840"/>
            <a:ext cx="5815046" cy="3312368"/>
          </a:xfrm>
          <a:prstGeom prst="rect">
            <a:avLst/>
          </a:prstGeom>
        </p:spPr>
      </p:pic>
      <p:sp>
        <p:nvSpPr>
          <p:cNvPr id="9" name="文字方塊 8"/>
          <p:cNvSpPr txBox="1"/>
          <p:nvPr/>
        </p:nvSpPr>
        <p:spPr>
          <a:xfrm>
            <a:off x="5256584" y="786190"/>
            <a:ext cx="3779912"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a:t>
            </a:r>
            <a:r>
              <a:rPr lang="en-US" altLang="zh-TW" sz="1600" dirty="0" smtClean="0">
                <a:solidFill>
                  <a:srgbClr val="7E6300"/>
                </a:solidFill>
                <a:latin typeface="Aharoni" pitchFamily="2" charset="-79"/>
                <a:ea typeface="+mj-ea"/>
                <a:cs typeface="Aharoni" pitchFamily="2" charset="-79"/>
              </a:rPr>
              <a:t>Introduction/ Overview/ </a:t>
            </a:r>
            <a:r>
              <a:rPr lang="en-US" altLang="zh-TW" sz="1600" dirty="0" smtClean="0">
                <a:solidFill>
                  <a:srgbClr val="7E6300"/>
                </a:solidFill>
                <a:latin typeface="Aharoni" pitchFamily="2" charset="-79"/>
                <a:ea typeface="+mj-ea"/>
                <a:cs typeface="Aharoni" pitchFamily="2" charset="-79"/>
              </a:rPr>
              <a:t>Results</a:t>
            </a:r>
            <a:endParaRPr lang="zh-TW" altLang="en-US" sz="1600" dirty="0">
              <a:solidFill>
                <a:srgbClr val="7E6300"/>
              </a:solidFill>
              <a:latin typeface="Aharoni" pitchFamily="2" charset="-79"/>
              <a:ea typeface="+mj-ea"/>
              <a:cs typeface="Aharoni" pitchFamily="2" charset="-79"/>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normAutofit/>
          </a:bodyPr>
          <a:lstStyle/>
          <a:p>
            <a:pPr marL="457200" indent="-457200"/>
            <a:r>
              <a:rPr lang="en-US" altLang="zh-TW" sz="2400" b="1" dirty="0" smtClean="0"/>
              <a:t>The goal is create novel and plausible 3D models using the in-betweens generated by shape blending.</a:t>
            </a:r>
          </a:p>
        </p:txBody>
      </p:sp>
      <p:sp>
        <p:nvSpPr>
          <p:cNvPr id="4" name="日期版面配置區 3"/>
          <p:cNvSpPr>
            <a:spLocks noGrp="1"/>
          </p:cNvSpPr>
          <p:nvPr>
            <p:ph type="dt" sz="half" idx="10"/>
          </p:nvPr>
        </p:nvSpPr>
        <p:spPr/>
        <p:txBody>
          <a:bodyPr/>
          <a:lstStyle/>
          <a:p>
            <a:fld id="{66B73121-D1DA-4DE6-B99F-7E0760561857}" type="datetime1">
              <a:rPr lang="zh-TW" altLang="en-US" smtClean="0"/>
              <a:pPr/>
              <a:t>10/15/2014</a:t>
            </a:fld>
            <a:endParaRPr lang="zh-TW" altLang="en-US" dirty="0"/>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46</a:t>
            </a:fld>
            <a:endParaRPr lang="zh-TW" altLang="en-US" dirty="0"/>
          </a:p>
        </p:txBody>
      </p:sp>
      <p:sp>
        <p:nvSpPr>
          <p:cNvPr id="6" name="文字方塊 5"/>
          <p:cNvSpPr txBox="1"/>
          <p:nvPr/>
        </p:nvSpPr>
        <p:spPr>
          <a:xfrm>
            <a:off x="6084168"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a:t>
            </a:r>
            <a:r>
              <a:rPr lang="en-US" altLang="zh-TW" sz="1600" dirty="0" smtClean="0">
                <a:solidFill>
                  <a:srgbClr val="7E6300"/>
                </a:solidFill>
                <a:latin typeface="Aharoni" pitchFamily="2" charset="-79"/>
                <a:ea typeface="+mj-ea"/>
                <a:cs typeface="Aharoni" pitchFamily="2" charset="-79"/>
              </a:rPr>
              <a:t>Overview/ </a:t>
            </a:r>
            <a:r>
              <a:rPr lang="en-US" altLang="zh-TW" sz="1600" dirty="0" smtClean="0">
                <a:solidFill>
                  <a:srgbClr val="7E6300"/>
                </a:solidFill>
                <a:latin typeface="Aharoni" pitchFamily="2" charset="-79"/>
                <a:ea typeface="+mj-ea"/>
                <a:cs typeface="Aharoni" pitchFamily="2" charset="-79"/>
              </a:rPr>
              <a:t>Results</a:t>
            </a:r>
            <a:endParaRPr lang="zh-TW" altLang="en-US" sz="1600" dirty="0">
              <a:solidFill>
                <a:srgbClr val="7E6300"/>
              </a:solidFill>
              <a:latin typeface="Aharoni" pitchFamily="2" charset="-79"/>
              <a:ea typeface="+mj-ea"/>
              <a:cs typeface="Aharoni" pitchFamily="2" charset="-79"/>
            </a:endParaRPr>
          </a:p>
        </p:txBody>
      </p:sp>
      <p:sp>
        <p:nvSpPr>
          <p:cNvPr id="7" name="矩形 6"/>
          <p:cNvSpPr/>
          <p:nvPr/>
        </p:nvSpPr>
        <p:spPr>
          <a:xfrm>
            <a:off x="2139394" y="770801"/>
            <a:ext cx="902811" cy="369332"/>
          </a:xfrm>
          <a:prstGeom prst="rect">
            <a:avLst/>
          </a:prstGeom>
        </p:spPr>
        <p:txBody>
          <a:bodyPr wrap="none">
            <a:spAutoFit/>
          </a:bodyPr>
          <a:lstStyle/>
          <a:p>
            <a:r>
              <a:rPr lang="en-US" altLang="zh-TW" dirty="0" smtClean="0">
                <a:solidFill>
                  <a:srgbClr val="7E6300"/>
                </a:solidFill>
                <a:latin typeface="Aharoni" pitchFamily="2" charset="-79"/>
                <a:cs typeface="Aharoni" pitchFamily="2" charset="-79"/>
              </a:rPr>
              <a:t>Video/</a:t>
            </a:r>
            <a:endParaRPr lang="zh-TW" altLang="en-US" dirty="0"/>
          </a:p>
        </p:txBody>
      </p:sp>
    </p:spTree>
    <p:extLst>
      <p:ext uri="{BB962C8B-B14F-4D97-AF65-F5344CB8AC3E}">
        <p14:creationId xmlns:p14="http://schemas.microsoft.com/office/powerpoint/2010/main" val="23203692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normAutofit/>
          </a:bodyPr>
          <a:lstStyle/>
          <a:p>
            <a:pPr marL="457200" indent="-457200"/>
            <a:r>
              <a:rPr lang="en-US" altLang="zh-TW" sz="2400" dirty="0" smtClean="0"/>
              <a:t>The goal is create novel and plausible 3D models using the in-betweens generated by shape blending.</a:t>
            </a:r>
          </a:p>
          <a:p>
            <a:pPr marL="457200" indent="-457200"/>
            <a:r>
              <a:rPr lang="en-US" altLang="zh-TW" sz="2400" b="1" dirty="0" smtClean="0"/>
              <a:t>Consider </a:t>
            </a:r>
            <a:r>
              <a:rPr lang="en-US" altLang="zh-TW" sz="2400" b="1" i="1" dirty="0" smtClean="0"/>
              <a:t>topology + geometry </a:t>
            </a:r>
            <a:r>
              <a:rPr lang="en-US" altLang="zh-TW" sz="2400" b="1" dirty="0" smtClean="0"/>
              <a:t>with a structure-aware representation.</a:t>
            </a:r>
          </a:p>
        </p:txBody>
      </p:sp>
      <p:sp>
        <p:nvSpPr>
          <p:cNvPr id="4" name="日期版面配置區 3"/>
          <p:cNvSpPr>
            <a:spLocks noGrp="1"/>
          </p:cNvSpPr>
          <p:nvPr>
            <p:ph type="dt" sz="half" idx="10"/>
          </p:nvPr>
        </p:nvSpPr>
        <p:spPr/>
        <p:txBody>
          <a:bodyPr/>
          <a:lstStyle/>
          <a:p>
            <a:fld id="{66B73121-D1DA-4DE6-B99F-7E0760561857}" type="datetime1">
              <a:rPr lang="zh-TW" altLang="en-US" smtClean="0"/>
              <a:pPr/>
              <a:t>10/15/2014</a:t>
            </a:fld>
            <a:endParaRPr lang="zh-TW" altLang="en-US" dirty="0"/>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47</a:t>
            </a:fld>
            <a:endParaRPr lang="zh-TW" altLang="en-US" dirty="0"/>
          </a:p>
        </p:txBody>
      </p:sp>
      <p:sp>
        <p:nvSpPr>
          <p:cNvPr id="6" name="文字方塊 5"/>
          <p:cNvSpPr txBox="1"/>
          <p:nvPr/>
        </p:nvSpPr>
        <p:spPr>
          <a:xfrm>
            <a:off x="6084168"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a:t>
            </a:r>
            <a:r>
              <a:rPr lang="en-US" altLang="zh-TW" sz="1600" dirty="0" smtClean="0">
                <a:solidFill>
                  <a:srgbClr val="7E6300"/>
                </a:solidFill>
                <a:latin typeface="Aharoni" pitchFamily="2" charset="-79"/>
                <a:ea typeface="+mj-ea"/>
                <a:cs typeface="Aharoni" pitchFamily="2" charset="-79"/>
              </a:rPr>
              <a:t>Overview/ </a:t>
            </a:r>
            <a:r>
              <a:rPr lang="en-US" altLang="zh-TW" sz="1600" dirty="0" smtClean="0">
                <a:solidFill>
                  <a:srgbClr val="7E6300"/>
                </a:solidFill>
                <a:latin typeface="Aharoni" pitchFamily="2" charset="-79"/>
                <a:ea typeface="+mj-ea"/>
                <a:cs typeface="Aharoni" pitchFamily="2" charset="-79"/>
              </a:rPr>
              <a:t>Results</a:t>
            </a:r>
            <a:endParaRPr lang="zh-TW" altLang="en-US" sz="1600" dirty="0">
              <a:solidFill>
                <a:srgbClr val="7E6300"/>
              </a:solidFill>
              <a:latin typeface="Aharoni" pitchFamily="2" charset="-79"/>
              <a:ea typeface="+mj-ea"/>
              <a:cs typeface="Aharoni" pitchFamily="2" charset="-79"/>
            </a:endParaRPr>
          </a:p>
        </p:txBody>
      </p:sp>
      <p:sp>
        <p:nvSpPr>
          <p:cNvPr id="7" name="矩形 6"/>
          <p:cNvSpPr/>
          <p:nvPr/>
        </p:nvSpPr>
        <p:spPr>
          <a:xfrm>
            <a:off x="2139394" y="770801"/>
            <a:ext cx="902811" cy="369332"/>
          </a:xfrm>
          <a:prstGeom prst="rect">
            <a:avLst/>
          </a:prstGeom>
        </p:spPr>
        <p:txBody>
          <a:bodyPr wrap="none">
            <a:spAutoFit/>
          </a:bodyPr>
          <a:lstStyle/>
          <a:p>
            <a:r>
              <a:rPr lang="en-US" altLang="zh-TW" dirty="0" smtClean="0">
                <a:solidFill>
                  <a:srgbClr val="7E6300"/>
                </a:solidFill>
                <a:latin typeface="Aharoni" pitchFamily="2" charset="-79"/>
                <a:cs typeface="Aharoni" pitchFamily="2" charset="-79"/>
              </a:rPr>
              <a:t>Video/</a:t>
            </a:r>
            <a:endParaRPr lang="zh-TW" altLang="en-US" dirty="0"/>
          </a:p>
        </p:txBody>
      </p:sp>
    </p:spTree>
    <p:extLst>
      <p:ext uri="{BB962C8B-B14F-4D97-AF65-F5344CB8AC3E}">
        <p14:creationId xmlns:p14="http://schemas.microsoft.com/office/powerpoint/2010/main" val="23203692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Overview</a:t>
            </a:r>
            <a:endParaRPr lang="zh-TW" altLang="en-US"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48</a:t>
            </a:fld>
            <a:endParaRPr lang="zh-TW" altLang="en-US"/>
          </a:p>
        </p:txBody>
      </p:sp>
      <p:pic>
        <p:nvPicPr>
          <p:cNvPr id="1026" name="Picture 2"/>
          <p:cNvPicPr>
            <a:picLocks noGrp="1" noChangeAspect="1" noChangeArrowheads="1"/>
          </p:cNvPicPr>
          <p:nvPr>
            <p:ph idx="1"/>
          </p:nvPr>
        </p:nvPicPr>
        <p:blipFill>
          <a:blip r:embed="rId3" cstate="print"/>
          <a:srcRect r="50735"/>
          <a:stretch>
            <a:fillRect/>
          </a:stretch>
        </p:blipFill>
        <p:spPr bwMode="auto">
          <a:xfrm>
            <a:off x="1475656" y="1268760"/>
            <a:ext cx="6264696" cy="258021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49227" r="414"/>
          <a:stretch>
            <a:fillRect/>
          </a:stretch>
        </p:blipFill>
        <p:spPr bwMode="auto">
          <a:xfrm>
            <a:off x="1475656" y="3776964"/>
            <a:ext cx="6264696" cy="2569408"/>
          </a:xfrm>
          <a:prstGeom prst="rect">
            <a:avLst/>
          </a:prstGeom>
          <a:noFill/>
          <a:ln w="9525">
            <a:noFill/>
            <a:miter lim="800000"/>
            <a:headEnd/>
            <a:tailEnd/>
          </a:ln>
        </p:spPr>
      </p:pic>
      <p:sp>
        <p:nvSpPr>
          <p:cNvPr id="7" name="文字方塊 6"/>
          <p:cNvSpPr txBox="1"/>
          <p:nvPr/>
        </p:nvSpPr>
        <p:spPr>
          <a:xfrm>
            <a:off x="5769183"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a:t>
            </a:r>
            <a:r>
              <a:rPr lang="en-US" altLang="zh-TW" sz="1600" dirty="0" smtClean="0">
                <a:solidFill>
                  <a:srgbClr val="7E6300"/>
                </a:solidFill>
                <a:latin typeface="Aharoni" pitchFamily="2" charset="-79"/>
                <a:ea typeface="+mj-ea"/>
                <a:cs typeface="Aharoni" pitchFamily="2" charset="-79"/>
              </a:rPr>
              <a:t>Results</a:t>
            </a:r>
            <a:endParaRPr lang="zh-TW" altLang="en-US" sz="1600" dirty="0">
              <a:solidFill>
                <a:srgbClr val="7E6300"/>
              </a:solidFill>
              <a:latin typeface="Aharoni" pitchFamily="2" charset="-79"/>
              <a:ea typeface="+mj-ea"/>
              <a:cs typeface="Aharoni" pitchFamily="2" charset="-79"/>
            </a:endParaRPr>
          </a:p>
        </p:txBody>
      </p:sp>
      <p:sp>
        <p:nvSpPr>
          <p:cNvPr id="3" name="矩形 2"/>
          <p:cNvSpPr/>
          <p:nvPr/>
        </p:nvSpPr>
        <p:spPr>
          <a:xfrm>
            <a:off x="1228373" y="786190"/>
            <a:ext cx="2119491" cy="338554"/>
          </a:xfrm>
          <a:prstGeom prst="rect">
            <a:avLst/>
          </a:prstGeom>
        </p:spPr>
        <p:txBody>
          <a:bodyPr wrap="none">
            <a:spAutoFit/>
          </a:bodyPr>
          <a:lstStyle/>
          <a:p>
            <a:r>
              <a:rPr lang="en-US" altLang="zh-TW" sz="1600" dirty="0" smtClean="0">
                <a:solidFill>
                  <a:srgbClr val="7E6300"/>
                </a:solidFill>
                <a:latin typeface="Aharoni" pitchFamily="2" charset="-79"/>
                <a:ea typeface="+mj-ea"/>
                <a:cs typeface="Aharoni" pitchFamily="2" charset="-79"/>
              </a:rPr>
              <a:t>Video/ Introduction</a:t>
            </a:r>
            <a:r>
              <a:rPr lang="en-US" altLang="zh-TW" sz="1600" dirty="0">
                <a:solidFill>
                  <a:srgbClr val="7E6300"/>
                </a:solidFill>
                <a:latin typeface="Aharoni" pitchFamily="2" charset="-79"/>
                <a:ea typeface="+mj-ea"/>
                <a:cs typeface="Aharoni" pitchFamily="2" charset="-79"/>
              </a:rPr>
              <a:t>/</a:t>
            </a:r>
            <a:endParaRPr lang="zh-TW" altLang="en-US" sz="1600" dirty="0">
              <a:solidFill>
                <a:srgbClr val="7E6300"/>
              </a:solidFill>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Dataset: 110 man-made objects</a:t>
            </a:r>
          </a:p>
          <a:p>
            <a:pPr lvl="1"/>
            <a:r>
              <a:rPr lang="en-US" altLang="zh-TW" sz="2000" dirty="0" smtClean="0"/>
              <a:t>furniture, airplanes, robots, etc.</a:t>
            </a:r>
          </a:p>
          <a:p>
            <a:r>
              <a:rPr lang="en-US" altLang="zh-TW" sz="2400" dirty="0" smtClean="0"/>
              <a:t>Supplementary material: 896 synthesized shapes</a:t>
            </a:r>
          </a:p>
          <a:p>
            <a:endParaRPr lang="zh-TW" altLang="en-US" sz="2400"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49</a:t>
            </a:fld>
            <a:endParaRPr lang="zh-TW" altLang="en-US"/>
          </a:p>
        </p:txBody>
      </p:sp>
      <p:sp>
        <p:nvSpPr>
          <p:cNvPr id="6" name="矩形 5"/>
          <p:cNvSpPr/>
          <p:nvPr/>
        </p:nvSpPr>
        <p:spPr>
          <a:xfrm>
            <a:off x="539552" y="786190"/>
            <a:ext cx="3323346" cy="338554"/>
          </a:xfrm>
          <a:prstGeom prst="rect">
            <a:avLst/>
          </a:prstGeom>
        </p:spPr>
        <p:txBody>
          <a:bodyPr wrap="none">
            <a:spAutoFit/>
          </a:bodyPr>
          <a:lstStyle/>
          <a:p>
            <a:r>
              <a:rPr lang="en-US" altLang="zh-TW" sz="1600" dirty="0" smtClean="0">
                <a:solidFill>
                  <a:srgbClr val="7E6300"/>
                </a:solidFill>
                <a:latin typeface="Aharoni" pitchFamily="2" charset="-79"/>
                <a:cs typeface="Aharoni" pitchFamily="2" charset="-79"/>
              </a:rPr>
              <a:t>Video/ Introduction</a:t>
            </a:r>
            <a:r>
              <a:rPr lang="en-US" altLang="zh-TW" sz="1600" dirty="0" smtClean="0">
                <a:solidFill>
                  <a:srgbClr val="7E6300"/>
                </a:solidFill>
                <a:latin typeface="Aharoni" pitchFamily="2" charset="-79"/>
                <a:cs typeface="Aharoni" pitchFamily="2" charset="-79"/>
              </a:rPr>
              <a:t>/ </a:t>
            </a:r>
            <a:r>
              <a:rPr lang="en-US" altLang="zh-TW" sz="1600" dirty="0" smtClean="0">
                <a:solidFill>
                  <a:srgbClr val="7E6300"/>
                </a:solidFill>
                <a:latin typeface="Aharoni" pitchFamily="2" charset="-79"/>
                <a:cs typeface="Aharoni" pitchFamily="2" charset="-79"/>
              </a:rPr>
              <a:t>Overview/  </a:t>
            </a:r>
            <a:endParaRPr lang="zh-TW" altLang="en-US" sz="16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a:t>
            </a:r>
            <a:endParaRPr lang="zh-TW" altLang="en-US" dirty="0"/>
          </a:p>
        </p:txBody>
      </p:sp>
      <p:sp>
        <p:nvSpPr>
          <p:cNvPr id="3" name="內容版面配置區 2"/>
          <p:cNvSpPr>
            <a:spLocks noGrp="1"/>
          </p:cNvSpPr>
          <p:nvPr>
            <p:ph idx="1"/>
          </p:nvPr>
        </p:nvSpPr>
        <p:spPr>
          <a:xfrm>
            <a:off x="457200" y="1600200"/>
            <a:ext cx="8229600" cy="4133055"/>
          </a:xfrm>
        </p:spPr>
        <p:txBody>
          <a:bodyPr>
            <a:normAutofit/>
          </a:bodyPr>
          <a:lstStyle/>
          <a:p>
            <a:r>
              <a:rPr lang="en-US" altLang="zh-TW" sz="2400" dirty="0" smtClean="0"/>
              <a:t>Bag-of-features SIFT algorithm</a:t>
            </a:r>
          </a:p>
          <a:p>
            <a:pPr marL="914400" lvl="1" indent="-457200">
              <a:buFont typeface="Wingdings" pitchFamily="2" charset="2"/>
              <a:buAutoNum type="circleNumWdWhitePlain"/>
            </a:pPr>
            <a:r>
              <a:rPr lang="en-US" altLang="zh-TW" sz="2000" dirty="0" smtClean="0"/>
              <a:t>Pose normalization</a:t>
            </a:r>
          </a:p>
          <a:p>
            <a:pPr marL="914400" lvl="1" indent="-457200">
              <a:buFont typeface="Wingdings" pitchFamily="2" charset="2"/>
              <a:buAutoNum type="circleNumWdWhitePlain"/>
            </a:pPr>
            <a:r>
              <a:rPr lang="en-US" altLang="zh-TW" sz="2000" dirty="0" smtClean="0"/>
              <a:t>Multi-view rendering</a:t>
            </a:r>
          </a:p>
          <a:p>
            <a:pPr marL="914400" lvl="1" indent="-457200">
              <a:buFont typeface="Wingdings" pitchFamily="2" charset="2"/>
              <a:buAutoNum type="circleNumWdWhitePlain"/>
            </a:pPr>
            <a:r>
              <a:rPr lang="en-US" altLang="zh-TW" sz="2000" dirty="0" smtClean="0"/>
              <a:t>Local feature extraction</a:t>
            </a:r>
          </a:p>
          <a:p>
            <a:pPr marL="914400" lvl="1" indent="-457200">
              <a:buFont typeface="Wingdings" pitchFamily="2" charset="2"/>
              <a:buAutoNum type="circleNumWdWhitePlain"/>
            </a:pPr>
            <a:r>
              <a:rPr lang="en-US" altLang="zh-TW" sz="2000" dirty="0" smtClean="0"/>
              <a:t>Vector quantization and histogram generation</a:t>
            </a:r>
          </a:p>
          <a:p>
            <a:pPr marL="914400" lvl="1" indent="-457200">
              <a:buFont typeface="Wingdings" pitchFamily="2" charset="2"/>
              <a:buAutoNum type="circleNumWdWhitePlain"/>
            </a:pPr>
            <a:r>
              <a:rPr lang="en-US" altLang="zh-TW" sz="2000" dirty="0" smtClean="0"/>
              <a:t>Histogram generation</a:t>
            </a:r>
          </a:p>
          <a:p>
            <a:pPr marL="914400" lvl="1" indent="-457200">
              <a:buFont typeface="Wingdings" pitchFamily="2" charset="2"/>
              <a:buAutoNum type="circleNumWdWhitePlain"/>
            </a:pPr>
            <a:r>
              <a:rPr lang="en-US" altLang="zh-TW" sz="2000" dirty="0" smtClean="0"/>
              <a:t>Distance computation</a:t>
            </a:r>
            <a:endParaRPr lang="zh-TW" altLang="en-US" sz="2000" dirty="0"/>
          </a:p>
        </p:txBody>
      </p:sp>
      <p:sp>
        <p:nvSpPr>
          <p:cNvPr id="6" name="日期版面配置區 5"/>
          <p:cNvSpPr>
            <a:spLocks noGrp="1"/>
          </p:cNvSpPr>
          <p:nvPr>
            <p:ph type="dt" sz="half" idx="10"/>
          </p:nvPr>
        </p:nvSpPr>
        <p:spPr/>
        <p:txBody>
          <a:bodyPr/>
          <a:lstStyle/>
          <a:p>
            <a:fld id="{DA9AB482-5AEF-4B87-8964-FFD7A87AF64A}" type="datetime1">
              <a:rPr lang="zh-TW" altLang="en-US" smtClean="0"/>
              <a:pPr/>
              <a:t>10/15/2014</a:t>
            </a:fld>
            <a:endParaRPr lang="zh-TW" altLang="en-US"/>
          </a:p>
        </p:txBody>
      </p:sp>
      <p:sp>
        <p:nvSpPr>
          <p:cNvPr id="7" name="投影片編號版面配置區 6"/>
          <p:cNvSpPr>
            <a:spLocks noGrp="1"/>
          </p:cNvSpPr>
          <p:nvPr>
            <p:ph type="sldNum" sz="quarter" idx="12"/>
          </p:nvPr>
        </p:nvSpPr>
        <p:spPr/>
        <p:txBody>
          <a:bodyPr/>
          <a:lstStyle/>
          <a:p>
            <a:fld id="{66DB7623-B652-4654-BD85-85E3140334F6}" type="slidenum">
              <a:rPr lang="zh-TW" altLang="en-US" smtClean="0"/>
              <a:pPr/>
              <a:t>5</a:t>
            </a:fld>
            <a:endParaRPr lang="zh-TW" altLang="en-US"/>
          </a:p>
        </p:txBody>
      </p:sp>
      <p:pic>
        <p:nvPicPr>
          <p:cNvPr id="8" name="Picture 3"/>
          <p:cNvPicPr>
            <a:picLocks noChangeAspect="1" noChangeArrowheads="1"/>
          </p:cNvPicPr>
          <p:nvPr/>
        </p:nvPicPr>
        <p:blipFill>
          <a:blip r:embed="rId3" cstate="print"/>
          <a:srcRect/>
          <a:stretch>
            <a:fillRect/>
          </a:stretch>
        </p:blipFill>
        <p:spPr bwMode="auto">
          <a:xfrm>
            <a:off x="1691680" y="4365104"/>
            <a:ext cx="6517232" cy="2166459"/>
          </a:xfrm>
          <a:prstGeom prst="rect">
            <a:avLst/>
          </a:prstGeom>
          <a:noFill/>
          <a:ln w="9525">
            <a:noFill/>
            <a:miter lim="800000"/>
            <a:headEnd/>
            <a:tailEnd/>
          </a:ln>
        </p:spPr>
      </p:pic>
      <p:sp>
        <p:nvSpPr>
          <p:cNvPr id="9" name="文字方塊 8"/>
          <p:cNvSpPr txBox="1"/>
          <p:nvPr/>
        </p:nvSpPr>
        <p:spPr>
          <a:xfrm>
            <a:off x="5508104"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Evaluation/ Results</a:t>
            </a:r>
            <a:endParaRPr lang="zh-TW" altLang="en-US" sz="1600" dirty="0">
              <a:solidFill>
                <a:srgbClr val="7E6300"/>
              </a:solidFill>
              <a:latin typeface="Aharoni" pitchFamily="2" charset="-79"/>
              <a:ea typeface="+mj-ea"/>
              <a:cs typeface="Aharoni" pitchFamily="2" charset="-79"/>
            </a:endParaRPr>
          </a:p>
        </p:txBody>
      </p:sp>
      <p:sp>
        <p:nvSpPr>
          <p:cNvPr id="4" name="矩形 3"/>
          <p:cNvSpPr/>
          <p:nvPr/>
        </p:nvSpPr>
        <p:spPr>
          <a:xfrm>
            <a:off x="2195736" y="780822"/>
            <a:ext cx="1423788" cy="338554"/>
          </a:xfrm>
          <a:prstGeom prst="rect">
            <a:avLst/>
          </a:prstGeom>
        </p:spPr>
        <p:txBody>
          <a:bodyPr wrap="none">
            <a:spAutoFit/>
          </a:bodyPr>
          <a:lstStyle/>
          <a:p>
            <a:r>
              <a:rPr lang="en-US" altLang="zh-TW" sz="1600" dirty="0">
                <a:solidFill>
                  <a:srgbClr val="7E6300"/>
                </a:solidFill>
                <a:latin typeface="Aharoni" pitchFamily="2" charset="-79"/>
                <a:ea typeface="+mj-ea"/>
                <a:cs typeface="Aharoni" pitchFamily="2" charset="-79"/>
              </a:rPr>
              <a:t>Introduction/</a:t>
            </a:r>
            <a:endParaRPr lang="zh-TW" altLang="en-US" sz="1600" dirty="0">
              <a:solidFill>
                <a:srgbClr val="7E6300"/>
              </a:solidFill>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50</a:t>
            </a:fld>
            <a:endParaRPr lang="zh-TW" altLang="en-US"/>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683" y="1989558"/>
            <a:ext cx="3113363" cy="3607165"/>
          </a:xfrm>
          <a:prstGeom prst="rect">
            <a:avLst/>
          </a:prstGeom>
        </p:spPr>
      </p:pic>
      <p:pic>
        <p:nvPicPr>
          <p:cNvPr id="8"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2070" y="1988840"/>
            <a:ext cx="5036394" cy="3632257"/>
          </a:xfrm>
          <a:prstGeom prst="rect">
            <a:avLst/>
          </a:prstGeom>
        </p:spPr>
      </p:pic>
      <p:sp>
        <p:nvSpPr>
          <p:cNvPr id="9" name="矩形 8"/>
          <p:cNvSpPr/>
          <p:nvPr/>
        </p:nvSpPr>
        <p:spPr>
          <a:xfrm>
            <a:off x="539552" y="786190"/>
            <a:ext cx="3323346" cy="338554"/>
          </a:xfrm>
          <a:prstGeom prst="rect">
            <a:avLst/>
          </a:prstGeom>
        </p:spPr>
        <p:txBody>
          <a:bodyPr wrap="none">
            <a:spAutoFit/>
          </a:bodyPr>
          <a:lstStyle/>
          <a:p>
            <a:r>
              <a:rPr lang="en-US" altLang="zh-TW" sz="1600" dirty="0" smtClean="0">
                <a:solidFill>
                  <a:srgbClr val="7E6300"/>
                </a:solidFill>
                <a:latin typeface="Aharoni" pitchFamily="2" charset="-79"/>
                <a:cs typeface="Aharoni" pitchFamily="2" charset="-79"/>
              </a:rPr>
              <a:t>Video/ Introduction</a:t>
            </a:r>
            <a:r>
              <a:rPr lang="en-US" altLang="zh-TW" sz="1600" dirty="0" smtClean="0">
                <a:solidFill>
                  <a:srgbClr val="7E6300"/>
                </a:solidFill>
                <a:latin typeface="Aharoni" pitchFamily="2" charset="-79"/>
                <a:cs typeface="Aharoni" pitchFamily="2" charset="-79"/>
              </a:rPr>
              <a:t>/ </a:t>
            </a:r>
            <a:r>
              <a:rPr lang="en-US" altLang="zh-TW" sz="1600" dirty="0" smtClean="0">
                <a:solidFill>
                  <a:srgbClr val="7E6300"/>
                </a:solidFill>
                <a:latin typeface="Aharoni" pitchFamily="2" charset="-79"/>
                <a:cs typeface="Aharoni" pitchFamily="2" charset="-79"/>
              </a:rPr>
              <a:t>Overview/  </a:t>
            </a:r>
            <a:endParaRPr lang="zh-TW"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4" name="日期版面配置區 3"/>
          <p:cNvSpPr>
            <a:spLocks noGrp="1"/>
          </p:cNvSpPr>
          <p:nvPr>
            <p:ph type="dt" sz="half" idx="10"/>
          </p:nvPr>
        </p:nvSpPr>
        <p:spPr/>
        <p:txBody>
          <a:bodyPr/>
          <a:lstStyle/>
          <a:p>
            <a:fld id="{0998B35D-C4A2-492A-87FF-16DD291E6BCA}" type="datetime1">
              <a:rPr lang="zh-TW" altLang="en-US" smtClean="0"/>
              <a:pPr/>
              <a:t>10/15/2014</a:t>
            </a:fld>
            <a:endParaRPr lang="zh-TW" altLang="en-US"/>
          </a:p>
        </p:txBody>
      </p:sp>
      <p:sp>
        <p:nvSpPr>
          <p:cNvPr id="5" name="投影片編號版面配置區 4"/>
          <p:cNvSpPr>
            <a:spLocks noGrp="1"/>
          </p:cNvSpPr>
          <p:nvPr>
            <p:ph type="sldNum" sz="quarter" idx="12"/>
          </p:nvPr>
        </p:nvSpPr>
        <p:spPr/>
        <p:txBody>
          <a:bodyPr/>
          <a:lstStyle/>
          <a:p>
            <a:fld id="{66DB7623-B652-4654-BD85-85E3140334F6}" type="slidenum">
              <a:rPr lang="zh-TW" altLang="en-US" smtClean="0"/>
              <a:pPr/>
              <a:t>51</a:t>
            </a:fld>
            <a:endParaRPr lang="zh-TW" altLang="en-US"/>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2824" y="2061330"/>
            <a:ext cx="4025640" cy="3405146"/>
          </a:xfrm>
          <a:prstGeom prst="rect">
            <a:avLst/>
          </a:prstGeom>
        </p:spPr>
      </p:pic>
      <p:pic>
        <p:nvPicPr>
          <p:cNvPr id="10"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060848"/>
            <a:ext cx="4194322" cy="3382518"/>
          </a:xfrm>
          <a:prstGeom prst="rect">
            <a:avLst/>
          </a:prstGeom>
        </p:spPr>
      </p:pic>
      <p:sp>
        <p:nvSpPr>
          <p:cNvPr id="8" name="矩形 7"/>
          <p:cNvSpPr/>
          <p:nvPr/>
        </p:nvSpPr>
        <p:spPr>
          <a:xfrm>
            <a:off x="539552" y="786190"/>
            <a:ext cx="3323346" cy="338554"/>
          </a:xfrm>
          <a:prstGeom prst="rect">
            <a:avLst/>
          </a:prstGeom>
        </p:spPr>
        <p:txBody>
          <a:bodyPr wrap="none">
            <a:spAutoFit/>
          </a:bodyPr>
          <a:lstStyle/>
          <a:p>
            <a:r>
              <a:rPr lang="en-US" altLang="zh-TW" sz="1600" dirty="0" smtClean="0">
                <a:solidFill>
                  <a:srgbClr val="7E6300"/>
                </a:solidFill>
                <a:latin typeface="Aharoni" pitchFamily="2" charset="-79"/>
                <a:cs typeface="Aharoni" pitchFamily="2" charset="-79"/>
              </a:rPr>
              <a:t>Video/ Introduction</a:t>
            </a:r>
            <a:r>
              <a:rPr lang="en-US" altLang="zh-TW" sz="1600" dirty="0" smtClean="0">
                <a:solidFill>
                  <a:srgbClr val="7E6300"/>
                </a:solidFill>
                <a:latin typeface="Aharoni" pitchFamily="2" charset="-79"/>
                <a:cs typeface="Aharoni" pitchFamily="2" charset="-79"/>
              </a:rPr>
              <a:t>/ </a:t>
            </a:r>
            <a:r>
              <a:rPr lang="en-US" altLang="zh-TW" sz="1600" dirty="0" smtClean="0">
                <a:solidFill>
                  <a:srgbClr val="7E6300"/>
                </a:solidFill>
                <a:latin typeface="Aharoni" pitchFamily="2" charset="-79"/>
                <a:cs typeface="Aharoni" pitchFamily="2" charset="-79"/>
              </a:rPr>
              <a:t>Overview/  </a:t>
            </a:r>
            <a:endParaRPr lang="zh-TW"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a:t>
            </a:r>
            <a:endParaRPr lang="zh-TW" altLang="en-US" dirty="0"/>
          </a:p>
        </p:txBody>
      </p:sp>
      <p:sp>
        <p:nvSpPr>
          <p:cNvPr id="3" name="內容版面配置區 2"/>
          <p:cNvSpPr>
            <a:spLocks noGrp="1"/>
          </p:cNvSpPr>
          <p:nvPr>
            <p:ph idx="1"/>
          </p:nvPr>
        </p:nvSpPr>
        <p:spPr>
          <a:xfrm>
            <a:off x="457200" y="1600200"/>
            <a:ext cx="8229600" cy="4133055"/>
          </a:xfrm>
        </p:spPr>
        <p:txBody>
          <a:bodyPr>
            <a:normAutofit/>
          </a:bodyPr>
          <a:lstStyle/>
          <a:p>
            <a:r>
              <a:rPr lang="en-US" altLang="zh-TW" sz="2400" dirty="0" smtClean="0"/>
              <a:t>Bag-of-features SIFT algorithm</a:t>
            </a:r>
          </a:p>
          <a:p>
            <a:pPr marL="914400" lvl="1" indent="-457200">
              <a:buFont typeface="Wingdings" pitchFamily="2" charset="2"/>
              <a:buAutoNum type="circleNumWdWhitePlain"/>
            </a:pPr>
            <a:r>
              <a:rPr lang="en-US" altLang="zh-TW" sz="2000" b="1" dirty="0" smtClean="0"/>
              <a:t>Pose normalization</a:t>
            </a:r>
          </a:p>
          <a:p>
            <a:pPr marL="1314450" lvl="2" indent="-457200">
              <a:buNone/>
            </a:pPr>
            <a:r>
              <a:rPr lang="en-US" altLang="zh-TW" sz="1200" dirty="0" smtClean="0">
                <a:solidFill>
                  <a:schemeClr val="accent3"/>
                </a:solidFill>
              </a:rPr>
              <a:t>	</a:t>
            </a:r>
            <a:r>
              <a:rPr lang="en-US" altLang="zh-TW" sz="1800" dirty="0" smtClean="0">
                <a:solidFill>
                  <a:schemeClr val="accent3"/>
                </a:solidFill>
              </a:rPr>
              <a:t>it is the preprocessing step for 3d model position and scale, so that the model is rendered with an appropriate size in each of the multiple-view image.</a:t>
            </a:r>
            <a:endParaRPr lang="en-US" altLang="zh-TW" sz="1200" dirty="0" smtClean="0">
              <a:solidFill>
                <a:schemeClr val="accent3"/>
              </a:solidFill>
            </a:endParaRPr>
          </a:p>
          <a:p>
            <a:pPr marL="914400" lvl="1" indent="-457200">
              <a:buFont typeface="Wingdings" pitchFamily="2" charset="2"/>
              <a:buAutoNum type="circleNumWdWhitePlain"/>
            </a:pPr>
            <a:r>
              <a:rPr lang="en-US" altLang="zh-TW" sz="2000" dirty="0" smtClean="0"/>
              <a:t>Multi-view rendering</a:t>
            </a:r>
          </a:p>
          <a:p>
            <a:pPr marL="914400" lvl="1" indent="-457200">
              <a:buFont typeface="Wingdings" pitchFamily="2" charset="2"/>
              <a:buAutoNum type="circleNumWdWhitePlain"/>
            </a:pPr>
            <a:r>
              <a:rPr lang="en-US" altLang="zh-TW" sz="2000" dirty="0" smtClean="0"/>
              <a:t>Local feature extraction</a:t>
            </a:r>
          </a:p>
          <a:p>
            <a:pPr marL="914400" lvl="1" indent="-457200">
              <a:buFont typeface="Wingdings" pitchFamily="2" charset="2"/>
              <a:buAutoNum type="circleNumWdWhitePlain"/>
            </a:pPr>
            <a:r>
              <a:rPr lang="en-US" altLang="zh-TW" sz="2000" dirty="0" smtClean="0"/>
              <a:t>Vector quantization and histogram generation</a:t>
            </a:r>
          </a:p>
          <a:p>
            <a:pPr marL="914400" lvl="1" indent="-457200">
              <a:buFont typeface="Wingdings" pitchFamily="2" charset="2"/>
              <a:buAutoNum type="circleNumWdWhitePlain"/>
            </a:pPr>
            <a:r>
              <a:rPr lang="en-US" altLang="zh-TW" sz="2000" dirty="0" smtClean="0"/>
              <a:t>Histogram generation</a:t>
            </a:r>
          </a:p>
          <a:p>
            <a:pPr marL="914400" lvl="1" indent="-457200">
              <a:buFont typeface="Wingdings" pitchFamily="2" charset="2"/>
              <a:buAutoNum type="circleNumWdWhitePlain"/>
            </a:pPr>
            <a:r>
              <a:rPr lang="en-US" altLang="zh-TW" sz="2000" dirty="0" smtClean="0"/>
              <a:t>Distance computation</a:t>
            </a:r>
            <a:endParaRPr lang="zh-TW" altLang="en-US" sz="2000" dirty="0"/>
          </a:p>
        </p:txBody>
      </p:sp>
      <p:sp>
        <p:nvSpPr>
          <p:cNvPr id="6" name="日期版面配置區 5"/>
          <p:cNvSpPr>
            <a:spLocks noGrp="1"/>
          </p:cNvSpPr>
          <p:nvPr>
            <p:ph type="dt" sz="half" idx="10"/>
          </p:nvPr>
        </p:nvSpPr>
        <p:spPr/>
        <p:txBody>
          <a:bodyPr/>
          <a:lstStyle/>
          <a:p>
            <a:fld id="{DA9AB482-5AEF-4B87-8964-FFD7A87AF64A}" type="datetime1">
              <a:rPr lang="zh-TW" altLang="en-US" smtClean="0"/>
              <a:pPr/>
              <a:t>10/15/2014</a:t>
            </a:fld>
            <a:endParaRPr lang="zh-TW" altLang="en-US"/>
          </a:p>
        </p:txBody>
      </p:sp>
      <p:sp>
        <p:nvSpPr>
          <p:cNvPr id="7" name="投影片編號版面配置區 6"/>
          <p:cNvSpPr>
            <a:spLocks noGrp="1"/>
          </p:cNvSpPr>
          <p:nvPr>
            <p:ph type="sldNum" sz="quarter" idx="12"/>
          </p:nvPr>
        </p:nvSpPr>
        <p:spPr/>
        <p:txBody>
          <a:bodyPr/>
          <a:lstStyle/>
          <a:p>
            <a:fld id="{66DB7623-B652-4654-BD85-85E3140334F6}" type="slidenum">
              <a:rPr lang="zh-TW" altLang="en-US" smtClean="0"/>
              <a:pPr/>
              <a:t>6</a:t>
            </a:fld>
            <a:endParaRPr lang="zh-TW" altLang="en-US"/>
          </a:p>
        </p:txBody>
      </p:sp>
      <p:sp>
        <p:nvSpPr>
          <p:cNvPr id="8" name="文字方塊 7"/>
          <p:cNvSpPr txBox="1"/>
          <p:nvPr/>
        </p:nvSpPr>
        <p:spPr>
          <a:xfrm>
            <a:off x="5508104"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Evaluation/ Results</a:t>
            </a:r>
            <a:endParaRPr lang="zh-TW" altLang="en-US" sz="1600" dirty="0">
              <a:solidFill>
                <a:srgbClr val="7E6300"/>
              </a:solidFill>
              <a:latin typeface="Aharoni" pitchFamily="2" charset="-79"/>
              <a:ea typeface="+mj-ea"/>
              <a:cs typeface="Aharoni" pitchFamily="2" charset="-79"/>
            </a:endParaRPr>
          </a:p>
        </p:txBody>
      </p:sp>
      <p:sp>
        <p:nvSpPr>
          <p:cNvPr id="9" name="矩形 8"/>
          <p:cNvSpPr/>
          <p:nvPr/>
        </p:nvSpPr>
        <p:spPr>
          <a:xfrm>
            <a:off x="2195736" y="780822"/>
            <a:ext cx="1423788" cy="338554"/>
          </a:xfrm>
          <a:prstGeom prst="rect">
            <a:avLst/>
          </a:prstGeom>
        </p:spPr>
        <p:txBody>
          <a:bodyPr wrap="none">
            <a:spAutoFit/>
          </a:bodyPr>
          <a:lstStyle/>
          <a:p>
            <a:r>
              <a:rPr lang="en-US" altLang="zh-TW" sz="1600" dirty="0">
                <a:solidFill>
                  <a:srgbClr val="7E6300"/>
                </a:solidFill>
                <a:latin typeface="Aharoni" pitchFamily="2" charset="-79"/>
                <a:ea typeface="+mj-ea"/>
                <a:cs typeface="Aharoni" pitchFamily="2" charset="-79"/>
              </a:rPr>
              <a:t>Introduction/</a:t>
            </a:r>
            <a:endParaRPr lang="zh-TW" altLang="en-US" sz="1600" dirty="0">
              <a:solidFill>
                <a:srgbClr val="7E6300"/>
              </a:solidFill>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a:t>
            </a:r>
            <a:endParaRPr lang="zh-TW" altLang="en-US" dirty="0"/>
          </a:p>
        </p:txBody>
      </p:sp>
      <p:sp>
        <p:nvSpPr>
          <p:cNvPr id="3" name="內容版面配置區 2"/>
          <p:cNvSpPr>
            <a:spLocks noGrp="1"/>
          </p:cNvSpPr>
          <p:nvPr>
            <p:ph idx="1"/>
          </p:nvPr>
        </p:nvSpPr>
        <p:spPr>
          <a:xfrm>
            <a:off x="457200" y="1600200"/>
            <a:ext cx="8229600" cy="4781128"/>
          </a:xfrm>
        </p:spPr>
        <p:txBody>
          <a:bodyPr>
            <a:normAutofit/>
          </a:bodyPr>
          <a:lstStyle/>
          <a:p>
            <a:r>
              <a:rPr lang="en-US" altLang="zh-TW" sz="2400" dirty="0" smtClean="0"/>
              <a:t>Bag-of-features SIFT algorithm</a:t>
            </a:r>
          </a:p>
          <a:p>
            <a:pPr marL="914400" lvl="1" indent="-457200">
              <a:buFont typeface="Wingdings" pitchFamily="2" charset="2"/>
              <a:buAutoNum type="circleNumWdWhitePlain"/>
            </a:pPr>
            <a:r>
              <a:rPr lang="en-US" altLang="zh-TW" sz="2000" dirty="0" smtClean="0"/>
              <a:t>Pose normalization</a:t>
            </a:r>
          </a:p>
          <a:p>
            <a:pPr marL="914400" lvl="1" indent="-457200">
              <a:buFont typeface="Wingdings" pitchFamily="2" charset="2"/>
              <a:buAutoNum type="circleNumWdWhitePlain"/>
            </a:pPr>
            <a:r>
              <a:rPr lang="en-US" altLang="zh-TW" sz="2000" b="1" dirty="0" smtClean="0"/>
              <a:t>Multi-view rendering</a:t>
            </a:r>
          </a:p>
          <a:p>
            <a:pPr marL="1314450" lvl="2" indent="-457200">
              <a:buNone/>
            </a:pPr>
            <a:r>
              <a:rPr lang="en-US" altLang="zh-TW" sz="1600" dirty="0" smtClean="0">
                <a:solidFill>
                  <a:schemeClr val="accent3"/>
                </a:solidFill>
              </a:rPr>
              <a:t> 	it is </a:t>
            </a:r>
            <a:r>
              <a:rPr lang="en-US" altLang="zh-TW" sz="1800" dirty="0" smtClean="0">
                <a:solidFill>
                  <a:schemeClr val="accent3"/>
                </a:solidFill>
              </a:rPr>
              <a:t>rendering </a:t>
            </a:r>
            <a:r>
              <a:rPr lang="en-US" altLang="zh-TW" sz="1800" i="1" dirty="0" smtClean="0">
                <a:solidFill>
                  <a:schemeClr val="accent3"/>
                </a:solidFill>
              </a:rPr>
              <a:t>range images</a:t>
            </a:r>
            <a:r>
              <a:rPr lang="en-US" altLang="zh-TW" sz="1800" dirty="0" smtClean="0">
                <a:solidFill>
                  <a:schemeClr val="accent3"/>
                </a:solidFill>
              </a:rPr>
              <a:t> of the model from N</a:t>
            </a:r>
            <a:r>
              <a:rPr lang="en-US" altLang="zh-TW" sz="1200" dirty="0" smtClean="0">
                <a:solidFill>
                  <a:schemeClr val="accent3"/>
                </a:solidFill>
              </a:rPr>
              <a:t>i</a:t>
            </a:r>
            <a:r>
              <a:rPr lang="en-US" altLang="zh-TW" sz="1400" dirty="0" smtClean="0">
                <a:solidFill>
                  <a:schemeClr val="accent3"/>
                </a:solidFill>
              </a:rPr>
              <a:t> </a:t>
            </a:r>
            <a:r>
              <a:rPr lang="en-US" altLang="zh-TW" sz="1800" dirty="0" smtClean="0">
                <a:solidFill>
                  <a:schemeClr val="accent3"/>
                </a:solidFill>
              </a:rPr>
              <a:t>viewpoints places uniformly on the view sphere surrounding the model. </a:t>
            </a:r>
          </a:p>
          <a:p>
            <a:pPr marL="1314450" lvl="2" indent="-457200">
              <a:buNone/>
            </a:pPr>
            <a:endParaRPr lang="en-US" altLang="zh-TW" sz="1800" b="1" dirty="0" smtClean="0">
              <a:solidFill>
                <a:schemeClr val="accent3"/>
              </a:solidFill>
            </a:endParaRPr>
          </a:p>
          <a:p>
            <a:pPr marL="1314450" lvl="2" indent="-457200">
              <a:buNone/>
            </a:pPr>
            <a:endParaRPr lang="en-US" altLang="zh-TW" sz="1800" b="1" dirty="0" smtClean="0">
              <a:solidFill>
                <a:schemeClr val="accent3"/>
              </a:solidFill>
            </a:endParaRPr>
          </a:p>
          <a:p>
            <a:pPr marL="1314450" lvl="2" indent="-457200">
              <a:buNone/>
            </a:pPr>
            <a:endParaRPr lang="en-US" altLang="zh-TW" sz="1800" b="1" dirty="0" smtClean="0">
              <a:solidFill>
                <a:schemeClr val="accent3"/>
              </a:solidFill>
            </a:endParaRPr>
          </a:p>
          <a:p>
            <a:pPr marL="1314450" lvl="2" indent="-457200">
              <a:buNone/>
            </a:pPr>
            <a:endParaRPr lang="en-US" altLang="zh-TW" sz="1600" b="1" dirty="0" smtClean="0"/>
          </a:p>
          <a:p>
            <a:pPr marL="914400" lvl="1" indent="-457200">
              <a:buFont typeface="Wingdings" pitchFamily="2" charset="2"/>
              <a:buAutoNum type="circleNumWdWhitePlain"/>
            </a:pPr>
            <a:r>
              <a:rPr lang="en-US" altLang="zh-TW" sz="2000" dirty="0" smtClean="0"/>
              <a:t>Local feature extraction</a:t>
            </a:r>
          </a:p>
          <a:p>
            <a:pPr marL="914400" lvl="1" indent="-457200">
              <a:buFont typeface="Wingdings" pitchFamily="2" charset="2"/>
              <a:buAutoNum type="circleNumWdWhitePlain"/>
            </a:pPr>
            <a:r>
              <a:rPr lang="en-US" altLang="zh-TW" sz="2000" dirty="0" smtClean="0"/>
              <a:t>Vector quantization and histogram generation</a:t>
            </a:r>
          </a:p>
          <a:p>
            <a:pPr marL="914400" lvl="1" indent="-457200">
              <a:buFont typeface="Wingdings" pitchFamily="2" charset="2"/>
              <a:buAutoNum type="circleNumWdWhitePlain"/>
            </a:pPr>
            <a:r>
              <a:rPr lang="en-US" altLang="zh-TW" sz="2000" dirty="0" smtClean="0"/>
              <a:t>Histogram generation</a:t>
            </a:r>
          </a:p>
          <a:p>
            <a:pPr marL="914400" lvl="1" indent="-457200">
              <a:buFont typeface="Wingdings" pitchFamily="2" charset="2"/>
              <a:buAutoNum type="circleNumWdWhitePlain"/>
            </a:pPr>
            <a:r>
              <a:rPr lang="en-US" altLang="zh-TW" sz="2000" dirty="0" smtClean="0"/>
              <a:t>Distance computation</a:t>
            </a:r>
            <a:endParaRPr lang="zh-TW" altLang="en-US" sz="2000" dirty="0"/>
          </a:p>
        </p:txBody>
      </p:sp>
      <p:sp>
        <p:nvSpPr>
          <p:cNvPr id="6" name="日期版面配置區 5"/>
          <p:cNvSpPr>
            <a:spLocks noGrp="1"/>
          </p:cNvSpPr>
          <p:nvPr>
            <p:ph type="dt" sz="half" idx="10"/>
          </p:nvPr>
        </p:nvSpPr>
        <p:spPr/>
        <p:txBody>
          <a:bodyPr/>
          <a:lstStyle/>
          <a:p>
            <a:fld id="{DA9AB482-5AEF-4B87-8964-FFD7A87AF64A}" type="datetime1">
              <a:rPr lang="zh-TW" altLang="en-US" smtClean="0"/>
              <a:pPr/>
              <a:t>10/15/2014</a:t>
            </a:fld>
            <a:endParaRPr lang="zh-TW" altLang="en-US"/>
          </a:p>
        </p:txBody>
      </p:sp>
      <p:sp>
        <p:nvSpPr>
          <p:cNvPr id="7" name="投影片編號版面配置區 6"/>
          <p:cNvSpPr>
            <a:spLocks noGrp="1"/>
          </p:cNvSpPr>
          <p:nvPr>
            <p:ph type="sldNum" sz="quarter" idx="12"/>
          </p:nvPr>
        </p:nvSpPr>
        <p:spPr/>
        <p:txBody>
          <a:bodyPr/>
          <a:lstStyle/>
          <a:p>
            <a:fld id="{66DB7623-B652-4654-BD85-85E3140334F6}" type="slidenum">
              <a:rPr lang="zh-TW" altLang="en-US" smtClean="0"/>
              <a:pPr/>
              <a:t>7</a:t>
            </a:fld>
            <a:endParaRPr lang="zh-TW" altLang="en-US"/>
          </a:p>
        </p:txBody>
      </p:sp>
      <p:grpSp>
        <p:nvGrpSpPr>
          <p:cNvPr id="12" name="群組 11"/>
          <p:cNvGrpSpPr/>
          <p:nvPr/>
        </p:nvGrpSpPr>
        <p:grpSpPr>
          <a:xfrm>
            <a:off x="4757332" y="3429000"/>
            <a:ext cx="3487078" cy="1377444"/>
            <a:chOff x="4757332" y="3429000"/>
            <a:chExt cx="3487078" cy="1377444"/>
          </a:xfrm>
        </p:grpSpPr>
        <p:pic>
          <p:nvPicPr>
            <p:cNvPr id="5123" name="Picture 3"/>
            <p:cNvPicPr>
              <a:picLocks noChangeAspect="1" noChangeArrowheads="1"/>
            </p:cNvPicPr>
            <p:nvPr/>
          </p:nvPicPr>
          <p:blipFill>
            <a:blip r:embed="rId3" cstate="print"/>
            <a:srcRect/>
            <a:stretch>
              <a:fillRect/>
            </a:stretch>
          </p:blipFill>
          <p:spPr bwMode="auto">
            <a:xfrm>
              <a:off x="4757332" y="3429000"/>
              <a:ext cx="3487078" cy="1008112"/>
            </a:xfrm>
            <a:prstGeom prst="rect">
              <a:avLst/>
            </a:prstGeom>
            <a:noFill/>
            <a:ln w="9525">
              <a:noFill/>
              <a:miter lim="800000"/>
              <a:headEnd/>
              <a:tailEnd/>
            </a:ln>
          </p:spPr>
        </p:pic>
        <p:sp>
          <p:nvSpPr>
            <p:cNvPr id="8" name="文字方塊 7"/>
            <p:cNvSpPr txBox="1"/>
            <p:nvPr/>
          </p:nvSpPr>
          <p:spPr>
            <a:xfrm>
              <a:off x="5148064" y="4437112"/>
              <a:ext cx="301686" cy="369332"/>
            </a:xfrm>
            <a:prstGeom prst="rect">
              <a:avLst/>
            </a:prstGeom>
            <a:noFill/>
          </p:spPr>
          <p:txBody>
            <a:bodyPr wrap="none" rtlCol="0">
              <a:spAutoFit/>
            </a:bodyPr>
            <a:lstStyle/>
            <a:p>
              <a:r>
                <a:rPr lang="en-US" altLang="zh-TW" dirty="0" smtClean="0">
                  <a:solidFill>
                    <a:schemeClr val="accent3"/>
                  </a:solidFill>
                </a:rPr>
                <a:t>6</a:t>
              </a:r>
              <a:endParaRPr lang="zh-TW" altLang="en-US" dirty="0">
                <a:solidFill>
                  <a:schemeClr val="accent3"/>
                </a:solidFill>
              </a:endParaRPr>
            </a:p>
          </p:txBody>
        </p:sp>
        <p:sp>
          <p:nvSpPr>
            <p:cNvPr id="9" name="文字方塊 8"/>
            <p:cNvSpPr txBox="1"/>
            <p:nvPr/>
          </p:nvSpPr>
          <p:spPr>
            <a:xfrm>
              <a:off x="6300192" y="4437112"/>
              <a:ext cx="418704" cy="369332"/>
            </a:xfrm>
            <a:prstGeom prst="rect">
              <a:avLst/>
            </a:prstGeom>
            <a:noFill/>
          </p:spPr>
          <p:txBody>
            <a:bodyPr wrap="none" rtlCol="0">
              <a:spAutoFit/>
            </a:bodyPr>
            <a:lstStyle/>
            <a:p>
              <a:r>
                <a:rPr lang="en-US" altLang="zh-TW" dirty="0" smtClean="0">
                  <a:solidFill>
                    <a:schemeClr val="accent3"/>
                  </a:solidFill>
                </a:rPr>
                <a:t>12</a:t>
              </a:r>
              <a:endParaRPr lang="zh-TW" altLang="en-US" dirty="0">
                <a:solidFill>
                  <a:schemeClr val="accent3"/>
                </a:solidFill>
              </a:endParaRPr>
            </a:p>
          </p:txBody>
        </p:sp>
        <p:sp>
          <p:nvSpPr>
            <p:cNvPr id="10" name="文字方塊 9"/>
            <p:cNvSpPr txBox="1"/>
            <p:nvPr/>
          </p:nvSpPr>
          <p:spPr>
            <a:xfrm>
              <a:off x="7524328" y="4437112"/>
              <a:ext cx="418704" cy="369332"/>
            </a:xfrm>
            <a:prstGeom prst="rect">
              <a:avLst/>
            </a:prstGeom>
            <a:noFill/>
          </p:spPr>
          <p:txBody>
            <a:bodyPr wrap="none" rtlCol="0">
              <a:spAutoFit/>
            </a:bodyPr>
            <a:lstStyle/>
            <a:p>
              <a:r>
                <a:rPr lang="en-US" altLang="zh-TW" dirty="0" smtClean="0">
                  <a:solidFill>
                    <a:schemeClr val="accent3"/>
                  </a:solidFill>
                </a:rPr>
                <a:t>42</a:t>
              </a:r>
              <a:endParaRPr lang="zh-TW" altLang="en-US" dirty="0">
                <a:solidFill>
                  <a:schemeClr val="accent3"/>
                </a:solidFill>
              </a:endParaRPr>
            </a:p>
          </p:txBody>
        </p:sp>
      </p:grpSp>
      <p:sp>
        <p:nvSpPr>
          <p:cNvPr id="15" name="文字方塊 14"/>
          <p:cNvSpPr txBox="1"/>
          <p:nvPr/>
        </p:nvSpPr>
        <p:spPr>
          <a:xfrm>
            <a:off x="5508104"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Evaluation/ Results</a:t>
            </a:r>
            <a:endParaRPr lang="zh-TW" altLang="en-US" sz="1600" dirty="0">
              <a:solidFill>
                <a:srgbClr val="7E6300"/>
              </a:solidFill>
              <a:latin typeface="Aharoni" pitchFamily="2" charset="-79"/>
              <a:ea typeface="+mj-ea"/>
              <a:cs typeface="Aharoni" pitchFamily="2" charset="-79"/>
            </a:endParaRPr>
          </a:p>
        </p:txBody>
      </p:sp>
      <p:pic>
        <p:nvPicPr>
          <p:cNvPr id="11" name="Picture 3"/>
          <p:cNvPicPr>
            <a:picLocks noChangeAspect="1" noChangeArrowheads="1"/>
          </p:cNvPicPr>
          <p:nvPr/>
        </p:nvPicPr>
        <p:blipFill>
          <a:blip r:embed="rId4" cstate="print"/>
          <a:srcRect l="1964" t="23700" r="68098" b="2829"/>
          <a:stretch>
            <a:fillRect/>
          </a:stretch>
        </p:blipFill>
        <p:spPr bwMode="auto">
          <a:xfrm>
            <a:off x="6407696" y="393638"/>
            <a:ext cx="2736304" cy="2232248"/>
          </a:xfrm>
          <a:prstGeom prst="rect">
            <a:avLst/>
          </a:prstGeom>
          <a:noFill/>
          <a:ln w="9525">
            <a:noFill/>
            <a:miter lim="800000"/>
            <a:headEnd/>
            <a:tailEnd/>
          </a:ln>
        </p:spPr>
      </p:pic>
      <p:sp>
        <p:nvSpPr>
          <p:cNvPr id="16" name="矩形 15"/>
          <p:cNvSpPr/>
          <p:nvPr/>
        </p:nvSpPr>
        <p:spPr>
          <a:xfrm>
            <a:off x="2195736" y="780822"/>
            <a:ext cx="1423788" cy="338554"/>
          </a:xfrm>
          <a:prstGeom prst="rect">
            <a:avLst/>
          </a:prstGeom>
        </p:spPr>
        <p:txBody>
          <a:bodyPr wrap="none">
            <a:spAutoFit/>
          </a:bodyPr>
          <a:lstStyle/>
          <a:p>
            <a:r>
              <a:rPr lang="en-US" altLang="zh-TW" sz="1600" dirty="0">
                <a:solidFill>
                  <a:srgbClr val="7E6300"/>
                </a:solidFill>
                <a:latin typeface="Aharoni" pitchFamily="2" charset="-79"/>
                <a:ea typeface="+mj-ea"/>
                <a:cs typeface="Aharoni" pitchFamily="2" charset="-79"/>
              </a:rPr>
              <a:t>Introduction/</a:t>
            </a:r>
            <a:endParaRPr lang="zh-TW" altLang="en-US" sz="1600" dirty="0">
              <a:solidFill>
                <a:srgbClr val="7E6300"/>
              </a:solidFill>
              <a:latin typeface="Aharoni" pitchFamily="2" charset="-79"/>
              <a:ea typeface="+mj-ea"/>
              <a:cs typeface="Aharoni"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a:t>
            </a:r>
            <a:endParaRPr lang="zh-TW" altLang="en-US" dirty="0"/>
          </a:p>
        </p:txBody>
      </p:sp>
      <p:sp>
        <p:nvSpPr>
          <p:cNvPr id="3" name="內容版面配置區 2"/>
          <p:cNvSpPr>
            <a:spLocks noGrp="1"/>
          </p:cNvSpPr>
          <p:nvPr>
            <p:ph idx="1"/>
          </p:nvPr>
        </p:nvSpPr>
        <p:spPr>
          <a:xfrm>
            <a:off x="457200" y="1600200"/>
            <a:ext cx="8229600" cy="4133055"/>
          </a:xfrm>
        </p:spPr>
        <p:txBody>
          <a:bodyPr>
            <a:normAutofit/>
          </a:bodyPr>
          <a:lstStyle/>
          <a:p>
            <a:r>
              <a:rPr lang="en-US" altLang="zh-TW" sz="2400" dirty="0" smtClean="0"/>
              <a:t>Bag-of-features SIFT algorithm</a:t>
            </a:r>
          </a:p>
          <a:p>
            <a:pPr marL="914400" lvl="1" indent="-457200">
              <a:buFont typeface="Wingdings" pitchFamily="2" charset="2"/>
              <a:buAutoNum type="circleNumWdWhitePlain"/>
            </a:pPr>
            <a:r>
              <a:rPr lang="en-US" altLang="zh-TW" sz="2000" dirty="0" smtClean="0"/>
              <a:t>Pose normalization</a:t>
            </a:r>
          </a:p>
          <a:p>
            <a:pPr marL="914400" lvl="1" indent="-457200">
              <a:buFont typeface="Wingdings" pitchFamily="2" charset="2"/>
              <a:buAutoNum type="circleNumWdWhitePlain"/>
            </a:pPr>
            <a:r>
              <a:rPr lang="en-US" altLang="zh-TW" sz="2000" dirty="0" smtClean="0"/>
              <a:t>Multi-view rendering</a:t>
            </a:r>
          </a:p>
          <a:p>
            <a:pPr marL="914400" lvl="1" indent="-457200">
              <a:buFont typeface="Wingdings" pitchFamily="2" charset="2"/>
              <a:buAutoNum type="circleNumWdWhitePlain"/>
            </a:pPr>
            <a:r>
              <a:rPr lang="en-US" altLang="zh-TW" sz="2000" b="1" dirty="0" smtClean="0"/>
              <a:t>Local feature extraction</a:t>
            </a:r>
          </a:p>
          <a:p>
            <a:pPr marL="1314450" lvl="2" indent="-457200">
              <a:buNone/>
            </a:pPr>
            <a:r>
              <a:rPr lang="en-US" altLang="zh-TW" sz="1600" b="1" dirty="0" smtClean="0"/>
              <a:t>	</a:t>
            </a:r>
            <a:r>
              <a:rPr lang="en-US" altLang="zh-TW" sz="1800" dirty="0" smtClean="0">
                <a:solidFill>
                  <a:schemeClr val="accent3"/>
                </a:solidFill>
              </a:rPr>
              <a:t>from the range images, extract local, multi-scale, multi-orientation, visual features by using SIFT algorithm.</a:t>
            </a:r>
          </a:p>
          <a:p>
            <a:pPr marL="914400" lvl="1" indent="-457200">
              <a:buFont typeface="Wingdings" pitchFamily="2" charset="2"/>
              <a:buAutoNum type="circleNumWdWhitePlain"/>
            </a:pPr>
            <a:r>
              <a:rPr lang="en-US" altLang="zh-TW" sz="2000" dirty="0" smtClean="0"/>
              <a:t>Vector quantization and histogram generation</a:t>
            </a:r>
          </a:p>
          <a:p>
            <a:pPr marL="914400" lvl="1" indent="-457200">
              <a:buFont typeface="Wingdings" pitchFamily="2" charset="2"/>
              <a:buAutoNum type="circleNumWdWhitePlain"/>
            </a:pPr>
            <a:r>
              <a:rPr lang="en-US" altLang="zh-TW" sz="2000" dirty="0" smtClean="0"/>
              <a:t>Histogram generation</a:t>
            </a:r>
          </a:p>
          <a:p>
            <a:pPr marL="914400" lvl="1" indent="-457200">
              <a:buFont typeface="Wingdings" pitchFamily="2" charset="2"/>
              <a:buAutoNum type="circleNumWdWhitePlain"/>
            </a:pPr>
            <a:r>
              <a:rPr lang="en-US" altLang="zh-TW" sz="2000" dirty="0" smtClean="0"/>
              <a:t>Distance computation</a:t>
            </a:r>
            <a:endParaRPr lang="zh-TW" altLang="en-US" sz="2000" dirty="0"/>
          </a:p>
        </p:txBody>
      </p:sp>
      <p:sp>
        <p:nvSpPr>
          <p:cNvPr id="6" name="日期版面配置區 5"/>
          <p:cNvSpPr>
            <a:spLocks noGrp="1"/>
          </p:cNvSpPr>
          <p:nvPr>
            <p:ph type="dt" sz="half" idx="10"/>
          </p:nvPr>
        </p:nvSpPr>
        <p:spPr/>
        <p:txBody>
          <a:bodyPr/>
          <a:lstStyle/>
          <a:p>
            <a:fld id="{DA9AB482-5AEF-4B87-8964-FFD7A87AF64A}" type="datetime1">
              <a:rPr lang="zh-TW" altLang="en-US" smtClean="0"/>
              <a:pPr/>
              <a:t>10/15/2014</a:t>
            </a:fld>
            <a:endParaRPr lang="zh-TW" altLang="en-US"/>
          </a:p>
        </p:txBody>
      </p:sp>
      <p:sp>
        <p:nvSpPr>
          <p:cNvPr id="7" name="投影片編號版面配置區 6"/>
          <p:cNvSpPr>
            <a:spLocks noGrp="1"/>
          </p:cNvSpPr>
          <p:nvPr>
            <p:ph type="sldNum" sz="quarter" idx="12"/>
          </p:nvPr>
        </p:nvSpPr>
        <p:spPr/>
        <p:txBody>
          <a:bodyPr/>
          <a:lstStyle/>
          <a:p>
            <a:fld id="{66DB7623-B652-4654-BD85-85E3140334F6}" type="slidenum">
              <a:rPr lang="zh-TW" altLang="en-US" smtClean="0"/>
              <a:pPr/>
              <a:t>8</a:t>
            </a:fld>
            <a:endParaRPr lang="zh-TW" altLang="en-US"/>
          </a:p>
        </p:txBody>
      </p:sp>
      <p:pic>
        <p:nvPicPr>
          <p:cNvPr id="6147" name="Picture 3"/>
          <p:cNvPicPr>
            <a:picLocks noChangeAspect="1" noChangeArrowheads="1"/>
          </p:cNvPicPr>
          <p:nvPr/>
        </p:nvPicPr>
        <p:blipFill>
          <a:blip r:embed="rId3" cstate="print"/>
          <a:srcRect b="9501"/>
          <a:stretch>
            <a:fillRect/>
          </a:stretch>
        </p:blipFill>
        <p:spPr bwMode="auto">
          <a:xfrm>
            <a:off x="4896359" y="4221088"/>
            <a:ext cx="3951371" cy="1944216"/>
          </a:xfrm>
          <a:prstGeom prst="rect">
            <a:avLst/>
          </a:prstGeom>
          <a:noFill/>
          <a:ln w="9525">
            <a:noFill/>
            <a:miter lim="800000"/>
            <a:headEnd/>
            <a:tailEnd/>
          </a:ln>
        </p:spPr>
      </p:pic>
      <p:sp>
        <p:nvSpPr>
          <p:cNvPr id="11" name="文字方塊 10"/>
          <p:cNvSpPr txBox="1"/>
          <p:nvPr/>
        </p:nvSpPr>
        <p:spPr>
          <a:xfrm>
            <a:off x="5508104"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evaluation/ results</a:t>
            </a:r>
            <a:endParaRPr lang="zh-TW" altLang="en-US" sz="1600" dirty="0">
              <a:solidFill>
                <a:srgbClr val="7E6300"/>
              </a:solidFill>
              <a:latin typeface="Aharoni" pitchFamily="2" charset="-79"/>
              <a:ea typeface="+mj-ea"/>
              <a:cs typeface="Aharoni" pitchFamily="2" charset="-79"/>
            </a:endParaRPr>
          </a:p>
        </p:txBody>
      </p:sp>
      <p:pic>
        <p:nvPicPr>
          <p:cNvPr id="9" name="Picture 3"/>
          <p:cNvPicPr>
            <a:picLocks noChangeAspect="1" noChangeArrowheads="1"/>
          </p:cNvPicPr>
          <p:nvPr/>
        </p:nvPicPr>
        <p:blipFill>
          <a:blip r:embed="rId4" cstate="print"/>
          <a:srcRect l="1964" r="53917" b="2829"/>
          <a:stretch>
            <a:fillRect/>
          </a:stretch>
        </p:blipFill>
        <p:spPr bwMode="auto">
          <a:xfrm>
            <a:off x="5724128" y="332656"/>
            <a:ext cx="3419872" cy="2503835"/>
          </a:xfrm>
          <a:prstGeom prst="rect">
            <a:avLst/>
          </a:prstGeom>
          <a:noFill/>
          <a:ln w="9525">
            <a:noFill/>
            <a:miter lim="800000"/>
            <a:headEnd/>
            <a:tailEnd/>
          </a:ln>
        </p:spPr>
      </p:pic>
      <p:sp>
        <p:nvSpPr>
          <p:cNvPr id="12" name="矩形 11"/>
          <p:cNvSpPr/>
          <p:nvPr/>
        </p:nvSpPr>
        <p:spPr>
          <a:xfrm>
            <a:off x="2195736" y="780822"/>
            <a:ext cx="1423788" cy="338554"/>
          </a:xfrm>
          <a:prstGeom prst="rect">
            <a:avLst/>
          </a:prstGeom>
        </p:spPr>
        <p:txBody>
          <a:bodyPr wrap="none">
            <a:spAutoFit/>
          </a:bodyPr>
          <a:lstStyle/>
          <a:p>
            <a:r>
              <a:rPr lang="en-US" altLang="zh-TW" sz="1600" dirty="0">
                <a:solidFill>
                  <a:srgbClr val="7E6300"/>
                </a:solidFill>
                <a:latin typeface="Aharoni" pitchFamily="2" charset="-79"/>
                <a:ea typeface="+mj-ea"/>
                <a:cs typeface="Aharoni" pitchFamily="2" charset="-79"/>
              </a:rPr>
              <a:t>Introduction/</a:t>
            </a:r>
            <a:endParaRPr lang="zh-TW" altLang="en-US" sz="1600" dirty="0">
              <a:solidFill>
                <a:srgbClr val="7E6300"/>
              </a:solidFill>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a:t>
            </a:r>
            <a:endParaRPr lang="zh-TW" altLang="en-US" dirty="0"/>
          </a:p>
        </p:txBody>
      </p:sp>
      <p:sp>
        <p:nvSpPr>
          <p:cNvPr id="3" name="內容版面配置區 2"/>
          <p:cNvSpPr>
            <a:spLocks noGrp="1"/>
          </p:cNvSpPr>
          <p:nvPr>
            <p:ph idx="1"/>
          </p:nvPr>
        </p:nvSpPr>
        <p:spPr>
          <a:xfrm>
            <a:off x="457200" y="1600200"/>
            <a:ext cx="8229600" cy="4133055"/>
          </a:xfrm>
        </p:spPr>
        <p:txBody>
          <a:bodyPr>
            <a:normAutofit/>
          </a:bodyPr>
          <a:lstStyle/>
          <a:p>
            <a:r>
              <a:rPr lang="en-US" altLang="zh-TW" sz="2400" dirty="0" smtClean="0"/>
              <a:t>Bag-of-features SIFT algorithm</a:t>
            </a:r>
          </a:p>
          <a:p>
            <a:pPr marL="914400" lvl="1" indent="-457200">
              <a:buFont typeface="Wingdings" pitchFamily="2" charset="2"/>
              <a:buAutoNum type="circleNumWdWhitePlain"/>
            </a:pPr>
            <a:r>
              <a:rPr lang="en-US" altLang="zh-TW" sz="2000" dirty="0" smtClean="0"/>
              <a:t>Pose normalization</a:t>
            </a:r>
          </a:p>
          <a:p>
            <a:pPr marL="914400" lvl="1" indent="-457200">
              <a:buFont typeface="Wingdings" pitchFamily="2" charset="2"/>
              <a:buAutoNum type="circleNumWdWhitePlain"/>
            </a:pPr>
            <a:r>
              <a:rPr lang="en-US" altLang="zh-TW" sz="2000" dirty="0" smtClean="0"/>
              <a:t>Multi-view rendering</a:t>
            </a:r>
          </a:p>
          <a:p>
            <a:pPr marL="914400" lvl="1" indent="-457200">
              <a:buFont typeface="Wingdings" pitchFamily="2" charset="2"/>
              <a:buAutoNum type="circleNumWdWhitePlain"/>
            </a:pPr>
            <a:r>
              <a:rPr lang="en-US" altLang="zh-TW" sz="2000" dirty="0" smtClean="0"/>
              <a:t>Local feature extraction</a:t>
            </a:r>
            <a:r>
              <a:rPr lang="en-US" altLang="zh-TW" sz="1600" dirty="0" smtClean="0"/>
              <a:t>	</a:t>
            </a:r>
            <a:endParaRPr lang="en-US" altLang="zh-TW" sz="1800" dirty="0" smtClean="0">
              <a:solidFill>
                <a:schemeClr val="accent3"/>
              </a:solidFill>
            </a:endParaRPr>
          </a:p>
          <a:p>
            <a:pPr marL="914400" lvl="1" indent="-457200">
              <a:buFont typeface="Wingdings" pitchFamily="2" charset="2"/>
              <a:buAutoNum type="circleNumWdWhitePlain"/>
            </a:pPr>
            <a:r>
              <a:rPr lang="en-US" altLang="zh-TW" sz="2000" b="1" dirty="0" smtClean="0"/>
              <a:t>Vector quantization</a:t>
            </a:r>
          </a:p>
          <a:p>
            <a:pPr marL="1314450" lvl="2" indent="-457200">
              <a:buNone/>
            </a:pPr>
            <a:r>
              <a:rPr lang="en-US" altLang="zh-TW" sz="1400" dirty="0" smtClean="0">
                <a:solidFill>
                  <a:schemeClr val="accent3"/>
                </a:solidFill>
              </a:rPr>
              <a:t>	</a:t>
            </a:r>
            <a:r>
              <a:rPr lang="en-US" altLang="zh-TW" sz="1800" dirty="0" smtClean="0">
                <a:solidFill>
                  <a:schemeClr val="accent3"/>
                </a:solidFill>
              </a:rPr>
              <a:t>vector quantize a local feature into visual word in a vocabulary of size </a:t>
            </a:r>
            <a:r>
              <a:rPr lang="en-US" altLang="zh-TW" sz="1800" dirty="0" err="1" smtClean="0">
                <a:solidFill>
                  <a:schemeClr val="accent3"/>
                </a:solidFill>
              </a:rPr>
              <a:t>N</a:t>
            </a:r>
            <a:r>
              <a:rPr lang="en-US" altLang="zh-TW" sz="1000" dirty="0" err="1" smtClean="0">
                <a:solidFill>
                  <a:schemeClr val="accent3"/>
                </a:solidFill>
              </a:rPr>
              <a:t>v</a:t>
            </a:r>
            <a:r>
              <a:rPr lang="en-US" altLang="zh-TW" sz="1000" dirty="0" smtClean="0">
                <a:solidFill>
                  <a:schemeClr val="accent3"/>
                </a:solidFill>
              </a:rPr>
              <a:t>  </a:t>
            </a:r>
            <a:r>
              <a:rPr lang="en-US" altLang="zh-TW" sz="1800" dirty="0" smtClean="0">
                <a:solidFill>
                  <a:schemeClr val="accent3"/>
                </a:solidFill>
              </a:rPr>
              <a:t>by using a visual codebook. </a:t>
            </a:r>
            <a:endParaRPr lang="en-US" altLang="zh-TW" sz="1400" dirty="0" smtClean="0">
              <a:solidFill>
                <a:schemeClr val="accent3"/>
              </a:solidFill>
            </a:endParaRPr>
          </a:p>
          <a:p>
            <a:pPr marL="914400" lvl="1" indent="-457200">
              <a:buFont typeface="Wingdings" pitchFamily="2" charset="2"/>
              <a:buAutoNum type="circleNumWdWhitePlain"/>
            </a:pPr>
            <a:r>
              <a:rPr lang="en-US" altLang="zh-TW" sz="2000" dirty="0" smtClean="0"/>
              <a:t>Histogram generation</a:t>
            </a:r>
          </a:p>
          <a:p>
            <a:pPr marL="914400" lvl="1" indent="-457200">
              <a:buFont typeface="Wingdings" pitchFamily="2" charset="2"/>
              <a:buAutoNum type="circleNumWdWhitePlain"/>
            </a:pPr>
            <a:r>
              <a:rPr lang="en-US" altLang="zh-TW" sz="2000" dirty="0" smtClean="0"/>
              <a:t>Distance computation</a:t>
            </a:r>
            <a:endParaRPr lang="zh-TW" altLang="en-US" sz="2000" dirty="0"/>
          </a:p>
        </p:txBody>
      </p:sp>
      <p:sp>
        <p:nvSpPr>
          <p:cNvPr id="6" name="日期版面配置區 5"/>
          <p:cNvSpPr>
            <a:spLocks noGrp="1"/>
          </p:cNvSpPr>
          <p:nvPr>
            <p:ph type="dt" sz="half" idx="10"/>
          </p:nvPr>
        </p:nvSpPr>
        <p:spPr/>
        <p:txBody>
          <a:bodyPr/>
          <a:lstStyle/>
          <a:p>
            <a:fld id="{DA9AB482-5AEF-4B87-8964-FFD7A87AF64A}" type="datetime1">
              <a:rPr lang="zh-TW" altLang="en-US" smtClean="0"/>
              <a:pPr/>
              <a:t>10/15/2014</a:t>
            </a:fld>
            <a:endParaRPr lang="zh-TW" altLang="en-US"/>
          </a:p>
        </p:txBody>
      </p:sp>
      <p:sp>
        <p:nvSpPr>
          <p:cNvPr id="7" name="投影片編號版面配置區 6"/>
          <p:cNvSpPr>
            <a:spLocks noGrp="1"/>
          </p:cNvSpPr>
          <p:nvPr>
            <p:ph type="sldNum" sz="quarter" idx="12"/>
          </p:nvPr>
        </p:nvSpPr>
        <p:spPr/>
        <p:txBody>
          <a:bodyPr/>
          <a:lstStyle/>
          <a:p>
            <a:fld id="{66DB7623-B652-4654-BD85-85E3140334F6}" type="slidenum">
              <a:rPr lang="zh-TW" altLang="en-US" smtClean="0"/>
              <a:pPr/>
              <a:t>9</a:t>
            </a:fld>
            <a:endParaRPr lang="zh-TW" altLang="en-US"/>
          </a:p>
        </p:txBody>
      </p:sp>
      <p:pic>
        <p:nvPicPr>
          <p:cNvPr id="8" name="Picture 3"/>
          <p:cNvPicPr>
            <a:picLocks noChangeAspect="1" noChangeArrowheads="1"/>
          </p:cNvPicPr>
          <p:nvPr/>
        </p:nvPicPr>
        <p:blipFill>
          <a:blip r:embed="rId3" cstate="print"/>
          <a:srcRect l="1105" r="21503"/>
          <a:stretch>
            <a:fillRect/>
          </a:stretch>
        </p:blipFill>
        <p:spPr bwMode="auto">
          <a:xfrm>
            <a:off x="4151819" y="4165047"/>
            <a:ext cx="4992181" cy="2144273"/>
          </a:xfrm>
          <a:prstGeom prst="rect">
            <a:avLst/>
          </a:prstGeom>
          <a:noFill/>
          <a:ln w="9525">
            <a:noFill/>
            <a:miter lim="800000"/>
            <a:headEnd/>
            <a:tailEnd/>
          </a:ln>
        </p:spPr>
      </p:pic>
      <p:sp>
        <p:nvSpPr>
          <p:cNvPr id="10" name="矩形 9"/>
          <p:cNvSpPr/>
          <p:nvPr/>
        </p:nvSpPr>
        <p:spPr>
          <a:xfrm>
            <a:off x="2195736" y="780822"/>
            <a:ext cx="1423788" cy="338554"/>
          </a:xfrm>
          <a:prstGeom prst="rect">
            <a:avLst/>
          </a:prstGeom>
        </p:spPr>
        <p:txBody>
          <a:bodyPr wrap="none">
            <a:spAutoFit/>
          </a:bodyPr>
          <a:lstStyle/>
          <a:p>
            <a:r>
              <a:rPr lang="en-US" altLang="zh-TW" sz="1600" dirty="0">
                <a:solidFill>
                  <a:srgbClr val="7E6300"/>
                </a:solidFill>
                <a:latin typeface="Aharoni" pitchFamily="2" charset="-79"/>
                <a:ea typeface="+mj-ea"/>
                <a:cs typeface="Aharoni" pitchFamily="2" charset="-79"/>
              </a:rPr>
              <a:t>Introduction/</a:t>
            </a:r>
            <a:endParaRPr lang="zh-TW" altLang="en-US" sz="1600" dirty="0">
              <a:solidFill>
                <a:srgbClr val="7E6300"/>
              </a:solidFill>
              <a:latin typeface="Aharoni" pitchFamily="2" charset="-79"/>
              <a:ea typeface="+mj-ea"/>
              <a:cs typeface="Aharoni" pitchFamily="2" charset="-79"/>
            </a:endParaRPr>
          </a:p>
        </p:txBody>
      </p:sp>
      <p:sp>
        <p:nvSpPr>
          <p:cNvPr id="11" name="文字方塊 10"/>
          <p:cNvSpPr txBox="1"/>
          <p:nvPr/>
        </p:nvSpPr>
        <p:spPr>
          <a:xfrm>
            <a:off x="5508104" y="786190"/>
            <a:ext cx="2987824" cy="338554"/>
          </a:xfrm>
          <a:prstGeom prst="rect">
            <a:avLst/>
          </a:prstGeom>
          <a:noFill/>
        </p:spPr>
        <p:txBody>
          <a:bodyPr wrap="square" rtlCol="0">
            <a:spAutoFit/>
          </a:bodyPr>
          <a:lstStyle/>
          <a:p>
            <a:r>
              <a:rPr lang="en-US" altLang="zh-TW" sz="1600" dirty="0" smtClean="0">
                <a:solidFill>
                  <a:srgbClr val="7E6300"/>
                </a:solidFill>
                <a:latin typeface="Aharoni" pitchFamily="2" charset="-79"/>
                <a:ea typeface="+mj-ea"/>
                <a:cs typeface="Aharoni" pitchFamily="2" charset="-79"/>
              </a:rPr>
              <a:t>/ Evaluation/ Results</a:t>
            </a:r>
            <a:endParaRPr lang="zh-TW" altLang="en-US" sz="1600" dirty="0">
              <a:solidFill>
                <a:srgbClr val="7E6300"/>
              </a:solidFill>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9738</TotalTime>
  <Words>4737</Words>
  <Application>Microsoft Office PowerPoint</Application>
  <PresentationFormat>如螢幕大小 (4:3)</PresentationFormat>
  <Paragraphs>579</Paragraphs>
  <Slides>51</Slides>
  <Notes>48</Notes>
  <HiddenSlides>1</HiddenSlides>
  <MMClips>1</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51</vt:i4>
      </vt:variant>
    </vt:vector>
  </HeadingPairs>
  <TitlesOfParts>
    <vt:vector size="58" baseType="lpstr">
      <vt:lpstr>新細明體</vt:lpstr>
      <vt:lpstr>Aharoni</vt:lpstr>
      <vt:lpstr>Arial</vt:lpstr>
      <vt:lpstr>Calibri</vt:lpstr>
      <vt:lpstr>Times New Roman</vt:lpstr>
      <vt:lpstr>Wingdings</vt:lpstr>
      <vt:lpstr>Office 佈景主題</vt:lpstr>
      <vt:lpstr>Salient Local Visual Features for Shape-Based 3D Model Retrieval</vt:lpstr>
      <vt:lpstr>Introduction</vt:lpstr>
      <vt:lpstr>Introduction</vt:lpstr>
      <vt:lpstr>Introduction</vt:lpstr>
      <vt:lpstr>Method</vt:lpstr>
      <vt:lpstr>Method</vt:lpstr>
      <vt:lpstr>Method</vt:lpstr>
      <vt:lpstr>Method</vt:lpstr>
      <vt:lpstr>Method</vt:lpstr>
      <vt:lpstr>Method</vt:lpstr>
      <vt:lpstr>Method</vt:lpstr>
      <vt:lpstr>Evaluation</vt:lpstr>
      <vt:lpstr>Result</vt:lpstr>
      <vt:lpstr>Consistent Mesh Partitioning and Skeletonisation using the Shape Diameter Function</vt:lpstr>
      <vt:lpstr>Introduction</vt:lpstr>
      <vt:lpstr>Introduction</vt:lpstr>
      <vt:lpstr>Introduction</vt:lpstr>
      <vt:lpstr>Method</vt:lpstr>
      <vt:lpstr>Method</vt:lpstr>
      <vt:lpstr>Results</vt:lpstr>
      <vt:lpstr>Results</vt:lpstr>
      <vt:lpstr>Results</vt:lpstr>
      <vt:lpstr>Results</vt:lpstr>
      <vt:lpstr>A Part-aware Surface Metric  for Shape Analysis</vt:lpstr>
      <vt:lpstr>Introduction</vt:lpstr>
      <vt:lpstr>Introduction</vt:lpstr>
      <vt:lpstr>Introduction</vt:lpstr>
      <vt:lpstr>Method</vt:lpstr>
      <vt:lpstr>Method</vt:lpstr>
      <vt:lpstr>Method</vt:lpstr>
      <vt:lpstr>Method</vt:lpstr>
      <vt:lpstr>Method</vt:lpstr>
      <vt:lpstr>Results</vt:lpstr>
      <vt:lpstr>Results</vt:lpstr>
      <vt:lpstr>Bag of Words and Local Spectral Descriptor for 3D Partial Shape Retrieval</vt:lpstr>
      <vt:lpstr>Introduction</vt:lpstr>
      <vt:lpstr>Introduction</vt:lpstr>
      <vt:lpstr>Overview</vt:lpstr>
      <vt:lpstr>Overview</vt:lpstr>
      <vt:lpstr>Overview</vt:lpstr>
      <vt:lpstr>Overview</vt:lpstr>
      <vt:lpstr>Overview</vt:lpstr>
      <vt:lpstr>Result</vt:lpstr>
      <vt:lpstr>Topology-Varying 3D Shape Creation via Structural Blending</vt:lpstr>
      <vt:lpstr>Video </vt:lpstr>
      <vt:lpstr>Introduction</vt:lpstr>
      <vt:lpstr>Introduction</vt:lpstr>
      <vt:lpstr>Overview</vt:lpstr>
      <vt:lpstr>Results</vt:lpstr>
      <vt:lpstr>Results</vt:lpstr>
      <vt:lpstr>Results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Typography</dc:title>
  <dc:creator>user</dc:creator>
  <cp:lastModifiedBy>mengru</cp:lastModifiedBy>
  <cp:revision>369</cp:revision>
  <cp:lastPrinted>2014-10-15T14:08:08Z</cp:lastPrinted>
  <dcterms:created xsi:type="dcterms:W3CDTF">2014-08-22T18:44:27Z</dcterms:created>
  <dcterms:modified xsi:type="dcterms:W3CDTF">2014-10-15T14:08:53Z</dcterms:modified>
</cp:coreProperties>
</file>