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42"/>
  </p:notesMasterIdLst>
  <p:handoutMasterIdLst>
    <p:handoutMasterId r:id="rId43"/>
  </p:handoutMasterIdLst>
  <p:sldIdLst>
    <p:sldId id="278" r:id="rId2"/>
    <p:sldId id="280" r:id="rId3"/>
    <p:sldId id="281" r:id="rId4"/>
    <p:sldId id="284" r:id="rId5"/>
    <p:sldId id="285" r:id="rId6"/>
    <p:sldId id="282" r:id="rId7"/>
    <p:sldId id="286" r:id="rId8"/>
    <p:sldId id="283" r:id="rId9"/>
    <p:sldId id="287" r:id="rId10"/>
    <p:sldId id="289" r:id="rId11"/>
    <p:sldId id="292" r:id="rId12"/>
    <p:sldId id="293" r:id="rId13"/>
    <p:sldId id="294" r:id="rId14"/>
    <p:sldId id="295" r:id="rId15"/>
    <p:sldId id="300" r:id="rId16"/>
    <p:sldId id="301" r:id="rId17"/>
    <p:sldId id="313" r:id="rId18"/>
    <p:sldId id="309" r:id="rId19"/>
    <p:sldId id="310" r:id="rId20"/>
    <p:sldId id="314" r:id="rId21"/>
    <p:sldId id="315" r:id="rId22"/>
    <p:sldId id="269" r:id="rId23"/>
    <p:sldId id="276" r:id="rId24"/>
    <p:sldId id="302" r:id="rId25"/>
    <p:sldId id="311" r:id="rId26"/>
    <p:sldId id="312" r:id="rId27"/>
    <p:sldId id="296" r:id="rId28"/>
    <p:sldId id="306" r:id="rId29"/>
    <p:sldId id="256" r:id="rId30"/>
    <p:sldId id="265" r:id="rId31"/>
    <p:sldId id="266" r:id="rId32"/>
    <p:sldId id="260" r:id="rId33"/>
    <p:sldId id="267" r:id="rId34"/>
    <p:sldId id="271" r:id="rId35"/>
    <p:sldId id="272" r:id="rId36"/>
    <p:sldId id="273" r:id="rId37"/>
    <p:sldId id="274" r:id="rId38"/>
    <p:sldId id="270" r:id="rId39"/>
    <p:sldId id="268" r:id="rId40"/>
    <p:sldId id="275" r:id="rId41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3EB"/>
    <a:srgbClr val="ED49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5569" autoAdjust="0"/>
  </p:normalViewPr>
  <p:slideViewPr>
    <p:cSldViewPr snapToGrid="0">
      <p:cViewPr varScale="1">
        <p:scale>
          <a:sx n="65" d="100"/>
          <a:sy n="65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EBD1-2049-4916-AA28-C5C28883A43C}" type="datetimeFigureOut">
              <a:rPr lang="zh-TW" altLang="en-US" smtClean="0"/>
              <a:pPr/>
              <a:t>11/4/2013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CC69-84D1-4001-9DC9-C36797CB4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121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E5B8-4798-41CB-B25F-303E86C7EB9E}" type="datetimeFigureOut">
              <a:rPr lang="zh-TW" altLang="en-US" smtClean="0"/>
              <a:pPr/>
              <a:t>11/4/2013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6472-0011-42C0-9228-9683701202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487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/>
              <a:t>Compute good viewing positions automatically.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263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sz="1200" b="0" dirty="0" smtClean="0"/>
              <a:t>使用貝式網路</a:t>
            </a:r>
            <a:r>
              <a:rPr lang="en-US" altLang="zh-TW" sz="1200" b="0" dirty="0" smtClean="0"/>
              <a:t>B(S)</a:t>
            </a:r>
            <a:r>
              <a:rPr lang="zh-TW" altLang="en-US" sz="1200" b="0" dirty="0" smtClean="0"/>
              <a:t>來組成</a:t>
            </a:r>
            <a:r>
              <a:rPr lang="zh-TW" altLang="en-US" sz="1200" b="1" dirty="0" smtClean="0"/>
              <a:t>物件的分佈模型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Bayesian network B(S) to model the distribution over the set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objects that occur in a scene.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定義一個靜態連結的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parent-child</a:t>
            </a:r>
            <a:r>
              <a:rPr lang="zh-TW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機率模型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 probabilistic model over possible parent-child static support connections. The probability of the parent-child support hierarchy given the set of objects in the scene.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251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Compare the results</a:t>
            </a:r>
            <a:r>
              <a:rPr lang="en-US" altLang="zh-TW" baseline="0" dirty="0" smtClean="0"/>
              <a:t> of synthesizing using basic and contextual categories.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74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2D050"/>
              </a:buClr>
              <a:buSzPct val="100000"/>
              <a:buFont typeface="Wingdings" pitchFamily="2" charset="2"/>
              <a:buChar char="u"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n-US" altLang="zh-TW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participant was shown 51 scene images.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095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/>
              <a:t>Tailored for orientation discrimination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517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1200" dirty="0" smtClean="0"/>
              <a:t>Assume the information is visibility. 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1200" dirty="0" smtClean="0"/>
              <a:t> Incorporates both the </a:t>
            </a:r>
            <a:r>
              <a:rPr lang="en-US" altLang="zh-TW" sz="1200" b="1" dirty="0" smtClean="0"/>
              <a:t>projected area</a:t>
            </a:r>
            <a:r>
              <a:rPr lang="en-US" altLang="zh-TW" sz="1200" dirty="0" smtClean="0"/>
              <a:t> and the </a:t>
            </a:r>
            <a:r>
              <a:rPr lang="en-US" altLang="zh-TW" sz="1200" b="1" dirty="0" smtClean="0"/>
              <a:t>number of faces</a:t>
            </a:r>
            <a:r>
              <a:rPr lang="en-US" altLang="zh-TW" sz="1200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252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term “shape” refer to a projection of a 3D shape to a 2D image.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584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Present a </a:t>
            </a:r>
            <a:r>
              <a:rPr lang="en-US" altLang="zh-TW" b="1" dirty="0" smtClean="0"/>
              <a:t>example based</a:t>
            </a:r>
            <a:r>
              <a:rPr lang="en-US" altLang="zh-TW" dirty="0" smtClean="0"/>
              <a:t> method to correct the orientation of a shape in a query image.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27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Iberian Conference on Pattern Recognition and Image Analysis 2005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967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COL, EDH, HCH and PHS vectors are normalized within each block.</a:t>
            </a:r>
            <a:endParaRPr lang="en-US" altLang="zh-TW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zh-TW" sz="1200" dirty="0" err="1" smtClean="0"/>
              <a:t>Karhunen-Lòeve</a:t>
            </a:r>
            <a:r>
              <a:rPr lang="en-US" altLang="zh-TW" sz="1200" dirty="0" smtClean="0"/>
              <a:t> transformation (KL) to reduce the feature set to a lower dimensionality, maintaining only the most discriminant features.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 the features extracted are reduced by KL to 100-dimensional vector.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TW" sz="1200" dirty="0" smtClean="0"/>
              <a:t>Multiclassifier system: </a:t>
            </a:r>
            <a:endParaRPr lang="zh-TW" altLang="en-US" sz="1200" dirty="0" smtClean="0"/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73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461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input</a:t>
            </a:r>
            <a:r>
              <a:rPr lang="zh-TW" altLang="en-US" baseline="0" dirty="0" smtClean="0"/>
              <a:t>和資料庫的相關場景混合訓練機率模型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323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sz="1200" b="0" dirty="0" smtClean="0"/>
              <a:t>使用貝式網路</a:t>
            </a:r>
            <a:r>
              <a:rPr lang="en-US" altLang="zh-TW" sz="1200" b="0" dirty="0" smtClean="0"/>
              <a:t>B(S)</a:t>
            </a:r>
            <a:r>
              <a:rPr lang="zh-TW" altLang="en-US" sz="1200" b="0" dirty="0" smtClean="0"/>
              <a:t>來組成</a:t>
            </a:r>
            <a:r>
              <a:rPr lang="zh-TW" altLang="en-US" sz="1200" b="1" dirty="0" smtClean="0"/>
              <a:t>物件的分佈模型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Bayesian network B(S) to model the distribution over the set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objects that occur in a scene.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定義一個靜態連結的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parent-child</a:t>
            </a:r>
            <a:r>
              <a:rPr lang="zh-TW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機率模型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a probabilistic model over possible parent-child static support connections. The probability of the parent-child support hierarchy given the set of objects in the scene.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472-0011-42C0-9228-96837012025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251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237-7514-4688-AE37-EB2E3CD98DB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79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A3E1-875C-4169-9A98-3BE4CA6B97B5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0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8AAE-AA7E-4917-8925-D12D93817E37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78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1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9FD-EC54-41BA-97E7-FDB13EA07BC5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17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60F7-876A-4B63-B94F-770B945D8FA2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68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8BD8-2ECF-46AD-8C17-EDEA67E93495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2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C53D-6521-4168-8A05-0012286BB162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2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854-DF80-40B7-91D5-884429368942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82EE2C-9000-4F45-A05D-64281A7102A8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99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558E-B399-4EBE-A26C-D7E5189B0E75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67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973AE4-2BE4-4977-90E7-466AD24A5686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462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237-7514-4688-AE37-EB2E3CD98DB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44789" y="3373821"/>
            <a:ext cx="9792666" cy="847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TW" sz="3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Viewpoint Selection using Viewpoint Entropy</a:t>
            </a:r>
            <a:endParaRPr lang="zh-TW" altLang="en-US" sz="3600" b="1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3247408"/>
              </p:ext>
            </p:extLst>
          </p:nvPr>
        </p:nvGraphicFramePr>
        <p:xfrm>
          <a:off x="1104405" y="4501055"/>
          <a:ext cx="10117777" cy="677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4601"/>
                <a:gridCol w="2354288"/>
                <a:gridCol w="2429923"/>
                <a:gridCol w="2628965"/>
              </a:tblGrid>
              <a:tr h="4177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Pere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-Pau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V`azquez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Miquel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Feixas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Mateu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Sbert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</a:t>
                      </a:r>
                      <a:endParaRPr lang="zh-TW" altLang="en-US" sz="8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Wolfgang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Heidrich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(2)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0131">
                <a:tc gridSpan="4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d’Inform`atica</a:t>
                      </a: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Aplicacions</a:t>
                      </a: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, University of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Girona</a:t>
                      </a:r>
                      <a:r>
                        <a:rPr lang="zh-TW" altLang="en-US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2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(2) University of British Columbia, Vancouver, Canada</a:t>
                      </a:r>
                      <a:endParaRPr lang="zh-TW" altLang="en-US" sz="12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200" kern="1200" cap="all" spc="5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 (標題)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386297" y="5992251"/>
            <a:ext cx="360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Vision, Modeling and Visualization (VMV) 2001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None of the methods consider shape </a:t>
            </a:r>
            <a:r>
              <a:rPr lang="en-US" altLang="zh-TW" sz="2400" dirty="0" smtClean="0"/>
              <a:t>orientation.</a:t>
            </a:r>
            <a:endParaRPr lang="en-US" altLang="zh-TW" sz="2400" dirty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Consider give </a:t>
            </a:r>
            <a:r>
              <a:rPr lang="en-US" altLang="zh-TW" sz="2400" dirty="0"/>
              <a:t>a view of a 3D shape, </a:t>
            </a:r>
            <a:r>
              <a:rPr lang="en-US" altLang="zh-TW" sz="2400" dirty="0" smtClean="0"/>
              <a:t>automatically find  </a:t>
            </a:r>
            <a:r>
              <a:rPr lang="en-US" altLang="zh-TW" sz="2400" dirty="0"/>
              <a:t>the correct orientation of the </a:t>
            </a:r>
            <a:r>
              <a:rPr lang="en-US" altLang="zh-TW" sz="2400" dirty="0" smtClean="0"/>
              <a:t>shape.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Propose  an </a:t>
            </a:r>
            <a:r>
              <a:rPr lang="en-US" altLang="zh-TW" sz="2400" b="1" dirty="0" smtClean="0"/>
              <a:t>example based </a:t>
            </a:r>
            <a:r>
              <a:rPr lang="en-US" altLang="zh-TW" sz="2400" dirty="0" smtClean="0"/>
              <a:t>approach to shape orientation.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A shape can be represented by its </a:t>
            </a:r>
            <a:r>
              <a:rPr lang="en-US" altLang="zh-TW" sz="2400" b="1" dirty="0" smtClean="0"/>
              <a:t>binary image</a:t>
            </a:r>
            <a:r>
              <a:rPr lang="en-US" altLang="zh-TW" sz="2400" dirty="0" smtClean="0"/>
              <a:t>. 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Orientation correction takes place in two steps:</a:t>
            </a:r>
            <a:endParaRPr lang="en-US" altLang="zh-TW" dirty="0" smtClean="0"/>
          </a:p>
          <a:p>
            <a:pPr marL="749808" lvl="1" indent="-457200" algn="just" defTabSz="457200">
              <a:buClr>
                <a:srgbClr val="92D05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 smtClean="0"/>
              <a:t>Find </a:t>
            </a:r>
            <a:r>
              <a:rPr lang="en-US" altLang="zh-TW" dirty="0"/>
              <a:t>for the query shape a candidate class from database.</a:t>
            </a:r>
          </a:p>
          <a:p>
            <a:pPr marL="749808" lvl="1" indent="-457200" algn="just" defTabSz="457200">
              <a:buClr>
                <a:srgbClr val="92D05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/>
              <a:t>Align the query shape to target shape from the candidate class.</a:t>
            </a:r>
            <a:endParaRPr lang="zh-TW" altLang="en-US" dirty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en-US" altLang="zh-TW" dirty="0" smtClean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en-US" altLang="zh-TW" dirty="0" smtClean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99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Setting up the Database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760733"/>
          </a:xfrm>
        </p:spPr>
        <p:txBody>
          <a:bodyPr>
            <a:normAutofit lnSpcReduction="10000"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Use the MPEG-7 dataset, which contain 1400 </a:t>
            </a:r>
            <a:r>
              <a:rPr lang="en-US" altLang="zh-TW" sz="2400" b="1" dirty="0"/>
              <a:t>binary images </a:t>
            </a:r>
            <a:r>
              <a:rPr lang="en-US" altLang="zh-TW" sz="2400" dirty="0"/>
              <a:t>organized into 70 classes with 20 members per class, where each image contain a single shape.</a:t>
            </a:r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9" r="7475"/>
          <a:stretch/>
        </p:blipFill>
        <p:spPr>
          <a:xfrm>
            <a:off x="1413473" y="2527953"/>
            <a:ext cx="3637091" cy="2756634"/>
          </a:xfrm>
          <a:prstGeom prst="rect">
            <a:avLst/>
          </a:prstGeom>
        </p:spPr>
      </p:pic>
      <p:sp>
        <p:nvSpPr>
          <p:cNvPr id="7" name="內容版面配置區 5"/>
          <p:cNvSpPr txBox="1">
            <a:spLocks/>
          </p:cNvSpPr>
          <p:nvPr/>
        </p:nvSpPr>
        <p:spPr>
          <a:xfrm>
            <a:off x="1097280" y="5320205"/>
            <a:ext cx="10058400" cy="76073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After filtering, database contains 237 images in 56 classes, the smallest and largest members are 1 and 4 respectively.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50536" y="2907662"/>
            <a:ext cx="590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Manually remove:</a:t>
            </a:r>
          </a:p>
          <a:p>
            <a:pPr marL="8001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incorrectly oriented images (top row) </a:t>
            </a:r>
          </a:p>
          <a:p>
            <a:pPr marL="8001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images containing non-Orientale shapes (mid row)</a:t>
            </a:r>
          </a:p>
          <a:p>
            <a:endParaRPr lang="en-US" altLang="zh-TW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Automatically remove:</a:t>
            </a:r>
          </a:p>
          <a:p>
            <a:pPr marL="8001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Redundantly oriented images (bottom row)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23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5400" dirty="0" smtClean="0"/>
              <a:t>Example based Shape Orientation</a:t>
            </a:r>
            <a:endParaRPr lang="zh-TW" altLang="en-US" sz="54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Using a </a:t>
            </a:r>
            <a:r>
              <a:rPr lang="en-US" altLang="zh-TW" sz="2400" dirty="0" smtClean="0"/>
              <a:t>shape similarity technique, </a:t>
            </a:r>
            <a:r>
              <a:rPr lang="en-US" altLang="zh-TW" sz="2400" dirty="0"/>
              <a:t>retrieve a list of database images sorted according to their similarity distance from the query image.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The candidate class is then chosen as the class containing the best match.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Choose </a:t>
            </a:r>
            <a:r>
              <a:rPr lang="en-US" altLang="zh-TW" sz="2400" dirty="0"/>
              <a:t>the shape most similar to the query shape, that is target shape.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Using PCA to align the query shape to the target shape.</a:t>
            </a:r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7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Result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76526" y="5939799"/>
            <a:ext cx="382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 few result for user-drawn queries.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460" y="1789768"/>
            <a:ext cx="3007504" cy="41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Result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21014" y="5939799"/>
            <a:ext cx="553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 few result for common Computer Graphics models.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109" y="1882476"/>
            <a:ext cx="3470204" cy="40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8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44789" y="3350172"/>
            <a:ext cx="9791073" cy="870846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TW" sz="3600" b="1" dirty="0"/>
              <a:t>Detector of Image Orientation Based on </a:t>
            </a:r>
            <a:r>
              <a:rPr lang="en-US" altLang="zh-TW" sz="3600" b="1" dirty="0" err="1"/>
              <a:t>Borda</a:t>
            </a:r>
            <a:r>
              <a:rPr lang="en-US" altLang="zh-TW" sz="3600" b="1" dirty="0"/>
              <a:t>-Count</a:t>
            </a:r>
            <a:endParaRPr lang="zh-TW" altLang="en-US" sz="36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406551"/>
              </p:ext>
            </p:extLst>
          </p:nvPr>
        </p:nvGraphicFramePr>
        <p:xfrm>
          <a:off x="1221141" y="4501055"/>
          <a:ext cx="9869900" cy="70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4182"/>
                <a:gridCol w="632389"/>
                <a:gridCol w="4613329"/>
              </a:tblGrid>
              <a:tr h="417786">
                <a:tc>
                  <a:txBody>
                    <a:bodyPr/>
                    <a:lstStyle/>
                    <a:p>
                      <a:pPr algn="r"/>
                      <a:r>
                        <a:rPr lang="it-IT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Loris Nanni 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Alessandra Lumini</a:t>
                      </a:r>
                      <a:endParaRPr lang="zh-TW" altLang="en-US" sz="1600" kern="1200" cap="none" spc="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0131"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4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Università</a:t>
                      </a: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di Bologna</a:t>
                      </a:r>
                      <a:endParaRPr lang="zh-TW" altLang="en-US" sz="14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4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311569" y="5992251"/>
            <a:ext cx="5753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Iberian Conference on Pattern Recognition and Image Analysis (</a:t>
            </a:r>
            <a:r>
              <a:rPr lang="en-US" altLang="zh-TW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IbPRIA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2005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D6DA-DB4B-40AC-B16F-14724A0E3875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Automatic image orientation detection algorithms based on features.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Use </a:t>
            </a:r>
            <a:r>
              <a:rPr lang="en-US" altLang="zh-TW" sz="2400" b="1" dirty="0" err="1" smtClean="0"/>
              <a:t>Borda</a:t>
            </a:r>
            <a:r>
              <a:rPr lang="en-US" altLang="zh-TW" sz="2400" b="1" dirty="0" smtClean="0"/>
              <a:t> Count </a:t>
            </a:r>
            <a:r>
              <a:rPr lang="en-US" altLang="zh-TW" sz="2400" dirty="0" smtClean="0"/>
              <a:t>combination rule for classifiers.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348" y="2900621"/>
            <a:ext cx="5157852" cy="32563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8039" y="4866968"/>
            <a:ext cx="140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accent2">
                    <a:lumMod val="50000"/>
                  </a:schemeClr>
                </a:solidFill>
              </a:rPr>
              <a:t>Rule: 4-n (n:rank)</a:t>
            </a:r>
            <a:endParaRPr lang="zh-TW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25214" y="5176685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51*3 + 5*0 + 23*0 + 21*0 = 153</a:t>
            </a:r>
            <a:endParaRPr lang="zh-TW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66103" y="5417575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51*2 + 5*3 + 23*2 + 21*2 = 205</a:t>
            </a:r>
            <a:endParaRPr lang="zh-TW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Automatic image orientation detection algorithms based on features.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Use </a:t>
            </a:r>
            <a:r>
              <a:rPr lang="en-US" altLang="zh-TW" sz="2400" b="1" dirty="0" err="1" smtClean="0"/>
              <a:t>Borda</a:t>
            </a:r>
            <a:r>
              <a:rPr lang="en-US" altLang="zh-TW" sz="2400" b="1" dirty="0" smtClean="0"/>
              <a:t> Count </a:t>
            </a:r>
            <a:r>
              <a:rPr lang="en-US" altLang="zh-TW" sz="2400" dirty="0" smtClean="0"/>
              <a:t>combination rule for classifiers.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The orientation detection problem as a four-class classification problem (0  ͦ</a:t>
            </a:r>
            <a:r>
              <a:rPr lang="en-US" altLang="zh-TW" sz="2400" dirty="0"/>
              <a:t>,</a:t>
            </a:r>
            <a:r>
              <a:rPr lang="en-US" altLang="zh-TW" sz="2400" dirty="0" smtClean="0"/>
              <a:t>90  ͦ,180  ͦ,270  ͦ)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Show combination of different classifiers trained in different feature spaces obtains a higher performance than a stand-alone classifier.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29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4051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Feature extraction</a:t>
            </a:r>
          </a:p>
          <a:p>
            <a:pPr lvl="1" algn="just" defTabSz="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an image divided in </a:t>
            </a:r>
            <a:r>
              <a:rPr lang="en-US" altLang="zh-TW" dirty="0"/>
              <a:t>blocks </a:t>
            </a:r>
            <a:r>
              <a:rPr lang="en-US" altLang="zh-TW" dirty="0" smtClean="0"/>
              <a:t>(regular </a:t>
            </a:r>
            <a:r>
              <a:rPr lang="en-US" altLang="zh-TW" dirty="0"/>
              <a:t>subdivision in </a:t>
            </a:r>
            <a:r>
              <a:rPr lang="en-US" altLang="zh-TW" dirty="0" smtClean="0"/>
              <a:t>N*N </a:t>
            </a:r>
            <a:r>
              <a:rPr lang="en-US" altLang="zh-TW" dirty="0"/>
              <a:t>non overlapping </a:t>
            </a:r>
            <a:r>
              <a:rPr lang="en-US" altLang="zh-TW" dirty="0" smtClean="0"/>
              <a:t>blocks)</a:t>
            </a:r>
          </a:p>
          <a:p>
            <a:pPr lvl="1" algn="just" defTabSz="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Selected features are extracted from each block (the features are extracted from local regions)</a:t>
            </a:r>
          </a:p>
          <a:p>
            <a:pPr lvl="1" algn="just" defTabSz="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zh-TW" dirty="0"/>
              <a:t>Features: Color Moments(COL), Edge direction histogram(EDH), Harris corner histogram(HCH), Phase symmetry(PHS)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Feature transformation: </a:t>
            </a:r>
            <a:r>
              <a:rPr lang="en-US" altLang="zh-TW" sz="2400" dirty="0" err="1" smtClean="0"/>
              <a:t>Karhunen-Lòeve</a:t>
            </a:r>
            <a:r>
              <a:rPr lang="en-US" altLang="zh-TW" sz="2400" dirty="0" smtClean="0"/>
              <a:t> transformation (KL) to reduce the feature set to a lower dimensionality.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Classifiers: </a:t>
            </a:r>
            <a:r>
              <a:rPr lang="en-US" altLang="zh-TW" sz="2400" dirty="0" err="1" smtClean="0"/>
              <a:t>AdaBoost</a:t>
            </a:r>
            <a:r>
              <a:rPr lang="en-US" altLang="zh-TW" sz="2400" dirty="0" smtClean="0"/>
              <a:t>, P-SVM, R-SVM, Subspace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Multiclassifier system: different approaches are combined to resolve the same problem, used </a:t>
            </a:r>
            <a:r>
              <a:rPr lang="en-US" altLang="zh-TW" sz="2400" dirty="0" err="1" smtClean="0"/>
              <a:t>Borda</a:t>
            </a:r>
            <a:r>
              <a:rPr lang="en-US" altLang="zh-TW" sz="2400" dirty="0" smtClean="0"/>
              <a:t> Count to determine the final class from an ensemble of classifier.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161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Experimental Comparison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374" y="1774797"/>
            <a:ext cx="5575693" cy="4172619"/>
          </a:xfrm>
        </p:spPr>
      </p:pic>
      <p:sp>
        <p:nvSpPr>
          <p:cNvPr id="10" name="文字方塊 9"/>
          <p:cNvSpPr txBox="1"/>
          <p:nvPr/>
        </p:nvSpPr>
        <p:spPr>
          <a:xfrm>
            <a:off x="2740158" y="5947909"/>
            <a:ext cx="677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Accuracy rate using different feature spaces and R-SVM as classifier.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67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2215628"/>
          </a:xfrm>
        </p:spPr>
        <p:txBody>
          <a:bodyPr numCol="1"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2400" dirty="0" smtClean="0"/>
              <a:t> A viewpoint to be good if it provides a high amount of information for a scene.</a:t>
            </a:r>
          </a:p>
          <a:p>
            <a:pPr eaLnBrk="0">
              <a:buFont typeface="Wingdings" pitchFamily="2" charset="2"/>
              <a:buChar char="u"/>
            </a:pPr>
            <a:r>
              <a:rPr lang="en-US" altLang="zh-TW" sz="2400" dirty="0" smtClean="0"/>
              <a:t> Define a new measure: Viewpoint entropy.</a:t>
            </a:r>
          </a:p>
          <a:p>
            <a:pPr eaLnBrk="0">
              <a:buFont typeface="Wingdings" pitchFamily="2" charset="2"/>
              <a:buChar char="u"/>
            </a:pPr>
            <a:r>
              <a:rPr lang="en-US" altLang="zh-TW" sz="2400" dirty="0" smtClean="0"/>
              <a:t> Can be used to select a set of N good views of scene for scene understanding.</a:t>
            </a:r>
          </a:p>
          <a:p>
            <a:pPr eaLnBrk="0">
              <a:buFont typeface="Wingdings" pitchFamily="2" charset="2"/>
              <a:buChar char="u"/>
            </a:pPr>
            <a:endParaRPr lang="en-US" altLang="zh-TW" sz="2400" dirty="0" smtClean="0"/>
          </a:p>
          <a:p>
            <a:pPr eaLnBrk="0">
              <a:buFont typeface="Wingdings" pitchFamily="2" charset="2"/>
              <a:buChar char="u"/>
            </a:pPr>
            <a:endParaRPr lang="zh-TW" alt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504411" y="3966361"/>
            <a:ext cx="5183179" cy="1940551"/>
            <a:chOff x="3504411" y="4073236"/>
            <a:chExt cx="5183179" cy="1940551"/>
          </a:xfrm>
        </p:grpSpPr>
        <p:pic>
          <p:nvPicPr>
            <p:cNvPr id="1026" name="Picture 2" descr="C:\Users\user\Desktop\1.PNG"/>
            <p:cNvPicPr>
              <a:picLocks noChangeAspect="1" noChangeArrowheads="1"/>
            </p:cNvPicPr>
            <p:nvPr/>
          </p:nvPicPr>
          <p:blipFill>
            <a:blip r:embed="rId3"/>
            <a:srcRect t="11593" b="39227"/>
            <a:stretch>
              <a:fillRect/>
            </a:stretch>
          </p:blipFill>
          <p:spPr bwMode="auto">
            <a:xfrm>
              <a:off x="3504411" y="4073236"/>
              <a:ext cx="5183179" cy="1601489"/>
            </a:xfrm>
            <a:prstGeom prst="rect">
              <a:avLst/>
            </a:prstGeom>
            <a:noFill/>
          </p:spPr>
        </p:pic>
        <p:sp>
          <p:nvSpPr>
            <p:cNvPr id="7" name="文字方塊 6"/>
            <p:cNvSpPr txBox="1"/>
            <p:nvPr/>
          </p:nvSpPr>
          <p:spPr>
            <a:xfrm>
              <a:off x="4389221" y="5644455"/>
              <a:ext cx="321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(a)						(b)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92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Experimental Comparison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88" y="1773899"/>
            <a:ext cx="6199662" cy="4155943"/>
          </a:xfrm>
        </p:spPr>
      </p:pic>
      <p:sp>
        <p:nvSpPr>
          <p:cNvPr id="6" name="文字方塊 5"/>
          <p:cNvSpPr txBox="1"/>
          <p:nvPr/>
        </p:nvSpPr>
        <p:spPr>
          <a:xfrm>
            <a:off x="4257964" y="5947909"/>
            <a:ext cx="416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Accuracy rate using different classifiers.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099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Experimental Comparison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628" y="1805496"/>
            <a:ext cx="5321282" cy="4147600"/>
          </a:xfrm>
        </p:spPr>
      </p:pic>
      <p:sp>
        <p:nvSpPr>
          <p:cNvPr id="7" name="文字方塊 6"/>
          <p:cNvSpPr txBox="1"/>
          <p:nvPr/>
        </p:nvSpPr>
        <p:spPr>
          <a:xfrm>
            <a:off x="2838904" y="5947909"/>
            <a:ext cx="673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 smtClean="0"/>
              <a:t>Accuracy rate using several classifiers at different level of rejection.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262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44789" y="3350172"/>
            <a:ext cx="9791073" cy="870846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TW" sz="3600" b="1" dirty="0"/>
              <a:t>Example-based Synthesis of 3D </a:t>
            </a:r>
            <a:r>
              <a:rPr lang="en-US" altLang="zh-TW" sz="3600" b="1" dirty="0" smtClean="0"/>
              <a:t>Object Arrangements</a:t>
            </a:r>
            <a:endParaRPr lang="zh-TW" altLang="en-US" sz="36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472944"/>
              </p:ext>
            </p:extLst>
          </p:nvPr>
        </p:nvGraphicFramePr>
        <p:xfrm>
          <a:off x="1221141" y="4501055"/>
          <a:ext cx="9869900" cy="70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980"/>
                <a:gridCol w="1973980"/>
                <a:gridCol w="986990"/>
                <a:gridCol w="897852"/>
                <a:gridCol w="2161309"/>
                <a:gridCol w="1875789"/>
              </a:tblGrid>
              <a:tr h="4177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Matthew Fisher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</a:t>
                      </a:r>
                      <a:r>
                        <a:rPr lang="en-US" altLang="zh-TW" sz="14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4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Daniel Ritchie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en-US" altLang="zh-TW" sz="14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4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Manolis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Savva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zh-TW" altLang="en-US" sz="8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Thomas </a:t>
                      </a:r>
                      <a:r>
                        <a:rPr lang="en-US" altLang="zh-TW" sz="12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Funkhouser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n-US" altLang="zh-TW" sz="105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05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Pat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Hanrahan</a:t>
                      </a:r>
                      <a:r>
                        <a:rPr lang="en-US" altLang="zh-TW" sz="8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zh-TW" altLang="en-US" sz="8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0131">
                <a:tc gridSpan="3"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(1)Stanford University</a:t>
                      </a:r>
                      <a:endParaRPr lang="zh-TW" altLang="en-US" sz="14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(2)Princeton University</a:t>
                      </a:r>
                      <a:endParaRPr lang="zh-TW" altLang="en-US" sz="14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340971" y="5992251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SIGGRAPH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Asia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D6DA-DB4B-40AC-B16F-14724A0E3875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2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84320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Large-scale games and </a:t>
            </a:r>
            <a:r>
              <a:rPr lang="en-US" altLang="zh-TW" sz="2400" dirty="0" smtClean="0"/>
              <a:t>virtual worlds </a:t>
            </a:r>
            <a:r>
              <a:rPr lang="en-US" altLang="zh-TW" sz="2400" dirty="0"/>
              <a:t>demand detail 3D environments.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Using example-based synthesis to generate new scenes similar to a set of input examples.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sz="2400" dirty="0"/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70"/>
          <a:stretch/>
        </p:blipFill>
        <p:spPr>
          <a:xfrm>
            <a:off x="1151560" y="3149254"/>
            <a:ext cx="9998660" cy="31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Introduction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21F-4B03-4AB7-BE94-8520B5F05944}" type="datetime1">
              <a:rPr lang="en-US" altLang="zh-TW" smtClean="0"/>
              <a:pPr/>
              <a:t>11/4/2013</a:t>
            </a:fld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Large-scale games and </a:t>
            </a:r>
            <a:r>
              <a:rPr lang="en-US" altLang="zh-TW" sz="2400" dirty="0" smtClean="0"/>
              <a:t>virtual worlds </a:t>
            </a:r>
            <a:r>
              <a:rPr lang="en-US" altLang="zh-TW" sz="2400" dirty="0"/>
              <a:t>demand detail 3D environments.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Using example-based synthesis to generate new scenes similar to a set of input examples.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Three main contributions:</a:t>
            </a:r>
          </a:p>
          <a:p>
            <a:pPr marL="749808" lvl="1" indent="-457200" algn="just" defTabSz="457200">
              <a:buClr>
                <a:srgbClr val="92D050"/>
              </a:buClr>
              <a:buFont typeface="Wingdings" pitchFamily="2" charset="2"/>
              <a:buAutoNum type="circleNumWdWhitePlain"/>
            </a:pPr>
            <a:r>
              <a:rPr lang="en-US" altLang="zh-TW" sz="2000" dirty="0" smtClean="0"/>
              <a:t>Probabilistic model – consists of an </a:t>
            </a:r>
            <a:r>
              <a:rPr lang="en-US" altLang="zh-TW" sz="2000" b="1" dirty="0" smtClean="0"/>
              <a:t>occurrence model</a:t>
            </a:r>
            <a:r>
              <a:rPr lang="en-US" altLang="zh-TW" sz="2000" dirty="0" smtClean="0"/>
              <a:t> and </a:t>
            </a:r>
            <a:r>
              <a:rPr lang="en-US" altLang="zh-TW" sz="2000" b="1" dirty="0" smtClean="0"/>
              <a:t>arrangement model</a:t>
            </a:r>
          </a:p>
          <a:p>
            <a:pPr marL="749808" lvl="1" indent="-457200" algn="just" defTabSz="457200">
              <a:buClr>
                <a:srgbClr val="92D050"/>
              </a:buClr>
              <a:buFont typeface="Wingdings" pitchFamily="2" charset="2"/>
              <a:buAutoNum type="circleNumWdWhitePlain"/>
            </a:pPr>
            <a:r>
              <a:rPr lang="en-US" altLang="zh-TW" sz="2000" dirty="0" smtClean="0"/>
              <a:t>Clustering algorithm – </a:t>
            </a:r>
            <a:r>
              <a:rPr lang="en-US" altLang="zh-TW" sz="2000" b="1" dirty="0" smtClean="0"/>
              <a:t>contextual categories</a:t>
            </a:r>
            <a:endParaRPr lang="en-US" altLang="zh-TW" sz="2200" b="1" dirty="0" smtClean="0"/>
          </a:p>
          <a:p>
            <a:pPr marL="749808" lvl="1" indent="-457200" algn="just" defTabSz="457200">
              <a:buClr>
                <a:srgbClr val="92D050"/>
              </a:buClr>
              <a:buFont typeface="Wingdings" pitchFamily="2" charset="2"/>
              <a:buAutoNum type="circleNumWdWhitePlain"/>
            </a:pPr>
            <a:r>
              <a:rPr lang="en-US" altLang="zh-TW" sz="2200" dirty="0" smtClean="0"/>
              <a:t>Train the probabilistic model on a mix of user-provided examples and relevant scenes retrieved from database.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92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Probabilistic model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08119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Occurrence model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200" dirty="0" smtClean="0"/>
              <a:t>Use a </a:t>
            </a:r>
            <a:r>
              <a:rPr lang="en-US" altLang="zh-TW" sz="2200" b="1" dirty="0" smtClean="0"/>
              <a:t>Bayesian network </a:t>
            </a:r>
            <a:r>
              <a:rPr lang="en-US" altLang="zh-TW" sz="2200" dirty="0" smtClean="0"/>
              <a:t>to model the distribution over the set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of objects that occur in a scene. 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200" dirty="0" smtClean="0"/>
              <a:t>Use a simple parent probability table to define a function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that gives the probability of the parent-child connections between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objects in a scene.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58"/>
          <a:stretch/>
        </p:blipFill>
        <p:spPr>
          <a:xfrm>
            <a:off x="2104305" y="3753853"/>
            <a:ext cx="8224397" cy="242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Probabilistic model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Arrangement model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200" dirty="0" smtClean="0"/>
              <a:t>Position and orientation relationships between all pairs of object categories using </a:t>
            </a:r>
            <a:r>
              <a:rPr lang="en-US" altLang="zh-TW" sz="2200" b="1" dirty="0" smtClean="0"/>
              <a:t>Gaussian mixture models</a:t>
            </a:r>
            <a:r>
              <a:rPr lang="en-US" altLang="zh-TW" sz="2200" dirty="0" smtClean="0"/>
              <a:t>.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200" dirty="0" smtClean="0"/>
              <a:t>Placement surfaces for objects using a simple </a:t>
            </a:r>
            <a:r>
              <a:rPr lang="en-US" altLang="zh-TW" sz="2200" b="1" dirty="0" smtClean="0"/>
              <a:t>Gaussian kernel </a:t>
            </a:r>
            <a:r>
              <a:rPr lang="en-US" altLang="zh-TW" sz="2200" dirty="0" smtClean="0"/>
              <a:t>density estimation approach.</a:t>
            </a:r>
            <a:endParaRPr lang="zh-TW" altLang="en-US" sz="2200" dirty="0" smtClean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97"/>
          <a:stretch/>
        </p:blipFill>
        <p:spPr>
          <a:xfrm>
            <a:off x="1997819" y="3767357"/>
            <a:ext cx="8445592" cy="246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Contextual categories</a:t>
            </a:r>
            <a:endParaRPr lang="zh-TW" altLang="en-US" sz="6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06"/>
          <a:stretch/>
        </p:blipFill>
        <p:spPr>
          <a:xfrm>
            <a:off x="2459459" y="1927829"/>
            <a:ext cx="7566857" cy="436876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4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altLang="zh-TW" sz="6000" kern="1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Human Evaluation</a:t>
            </a:r>
            <a:endParaRPr lang="zh-TW" altLang="en-US" sz="6000" kern="12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525" y="3479800"/>
            <a:ext cx="3826853" cy="2820509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2D050"/>
              </a:buClr>
              <a:buSzPct val="100000"/>
              <a:buFont typeface="Wingdings" pitchFamily="2" charset="2"/>
              <a:buChar char="u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97280" y="1845734"/>
            <a:ext cx="10058400" cy="182033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Clr>
                <a:srgbClr val="92D050"/>
              </a:buClr>
              <a:buFont typeface="Wingdings" pitchFamily="2" charset="2"/>
              <a:buChar char="u"/>
              <a:defRPr/>
            </a:pPr>
            <a:r>
              <a:rPr lang="en-US" altLang="zh-TW" sz="2400" dirty="0"/>
              <a:t>Online judgment study on three types of scenes: gamer desks, study desks, dining tables.</a:t>
            </a:r>
          </a:p>
          <a:p>
            <a:pPr marL="342900" lvl="0" indent="-342900" algn="just" defTabSz="457200">
              <a:buClr>
                <a:srgbClr val="92D050"/>
              </a:buClr>
              <a:buFont typeface="Wingdings" pitchFamily="2" charset="2"/>
              <a:buChar char="u"/>
              <a:defRPr/>
            </a:pPr>
            <a:r>
              <a:rPr lang="en-US" altLang="zh-TW" sz="2400" dirty="0"/>
              <a:t>Recruited 30 participants via Amazon Mechanical Turk.</a:t>
            </a:r>
          </a:p>
          <a:p>
            <a:pPr marL="342900" lvl="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/>
              <a:t>5-point liker scale (1=completely random, 5=very plausible)</a:t>
            </a:r>
          </a:p>
          <a:p>
            <a:pPr marL="342900" lvl="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About 80</a:t>
            </a:r>
            <a:r>
              <a:rPr lang="en-US" altLang="zh-TW" sz="2400" dirty="0"/>
              <a:t>% of </a:t>
            </a:r>
            <a:r>
              <a:rPr lang="en-US" altLang="zh-TW" sz="2400" dirty="0" err="1"/>
              <a:t>systh</a:t>
            </a:r>
            <a:r>
              <a:rPr lang="en-US" altLang="zh-TW" sz="2400" dirty="0"/>
              <a:t> scenes are not distinguishable from hand-created scenes by a casual observer.</a:t>
            </a:r>
            <a:endParaRPr lang="zh-TW" altLang="en-US" sz="2400" dirty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20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44789" y="3373821"/>
            <a:ext cx="9792666" cy="84719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3600" b="1" dirty="0"/>
              <a:t>Upright Orientation of Man-Made Objects</a:t>
            </a:r>
            <a:endParaRPr lang="zh-TW" altLang="en-US" sz="36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66825" y="4414982"/>
            <a:ext cx="9772650" cy="88976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Hongbo</a:t>
            </a:r>
            <a:r>
              <a:rPr lang="en-US" altLang="zh-TW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</a:t>
            </a:r>
            <a:r>
              <a:rPr lang="en-US" altLang="zh-TW" sz="9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en-US" altLang="zh-TW" sz="1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altLang="zh-TW" sz="1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Daniel Cohen-Or</a:t>
            </a:r>
            <a:r>
              <a:rPr lang="en-US" altLang="zh-TW" sz="9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en-US" altLang="zh-TW" sz="1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altLang="zh-TW" sz="1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Gideon </a:t>
            </a:r>
            <a:r>
              <a:rPr lang="en-US" altLang="zh-TW" sz="1600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Dror</a:t>
            </a:r>
            <a:r>
              <a:rPr lang="en-US" altLang="zh-TW" sz="9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en-US" altLang="zh-TW" sz="1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altLang="zh-TW" sz="1600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altLang="zh-TW" sz="16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Sheffer</a:t>
            </a:r>
            <a:r>
              <a:rPr lang="en-US" altLang="zh-TW" sz="9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</a:p>
          <a:p>
            <a:pPr algn="ctr"/>
            <a:r>
              <a:rPr lang="en-US" altLang="zh-TW" sz="1400" cap="none" dirty="0" smtClean="0">
                <a:solidFill>
                  <a:schemeClr val="bg1">
                    <a:lumMod val="50000"/>
                  </a:schemeClr>
                </a:solidFill>
              </a:rPr>
              <a:t>(1)University </a:t>
            </a:r>
            <a:r>
              <a:rPr lang="en-US" altLang="zh-TW" sz="1400" cap="none" dirty="0">
                <a:solidFill>
                  <a:schemeClr val="bg1">
                    <a:lumMod val="50000"/>
                  </a:schemeClr>
                </a:solidFill>
              </a:rPr>
              <a:t>of British </a:t>
            </a:r>
            <a:r>
              <a:rPr lang="en-US" altLang="zh-TW" sz="1400" cap="none" dirty="0" smtClean="0">
                <a:solidFill>
                  <a:schemeClr val="bg1">
                    <a:lumMod val="50000"/>
                  </a:schemeClr>
                </a:solidFill>
              </a:rPr>
              <a:t>Columbia   (2)Tel </a:t>
            </a:r>
            <a:r>
              <a:rPr lang="en-US" altLang="zh-TW" sz="1400" cap="none" dirty="0">
                <a:solidFill>
                  <a:schemeClr val="bg1">
                    <a:lumMod val="50000"/>
                  </a:schemeClr>
                </a:solidFill>
              </a:rPr>
              <a:t>Aviv </a:t>
            </a:r>
            <a:r>
              <a:rPr lang="en-US" altLang="zh-TW" sz="1400" cap="none" dirty="0" smtClean="0">
                <a:solidFill>
                  <a:schemeClr val="bg1">
                    <a:lumMod val="50000"/>
                  </a:schemeClr>
                </a:solidFill>
              </a:rPr>
              <a:t>University   (3)The </a:t>
            </a:r>
            <a:r>
              <a:rPr lang="en-US" altLang="zh-TW" sz="1400" cap="none" dirty="0">
                <a:solidFill>
                  <a:schemeClr val="bg1">
                    <a:lumMod val="50000"/>
                  </a:schemeClr>
                </a:solidFill>
              </a:rPr>
              <a:t>Academic College of Tel-Aviv-</a:t>
            </a:r>
            <a:r>
              <a:rPr lang="en-US" altLang="zh-TW" sz="1400" cap="none" dirty="0" err="1">
                <a:solidFill>
                  <a:schemeClr val="bg1">
                    <a:lumMod val="50000"/>
                  </a:schemeClr>
                </a:solidFill>
              </a:rPr>
              <a:t>Yaffo</a:t>
            </a:r>
            <a:endParaRPr lang="zh-TW" altLang="en-US" sz="14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20367" y="5992251"/>
            <a:ext cx="1351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SIGGRAPH 2008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BD7-928A-4FCA-9B05-0EF986F3F8C5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3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Viewpoint Entropy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1693114"/>
          </a:xfrm>
        </p:spPr>
        <p:txBody>
          <a:bodyPr>
            <a:norm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Base on </a:t>
            </a:r>
            <a:r>
              <a:rPr lang="en-US" altLang="zh-TW" sz="2400" dirty="0"/>
              <a:t>Shannon entropy.</a:t>
            </a:r>
            <a:endParaRPr lang="en-US" altLang="zh-TW" sz="2400" dirty="0" smtClean="0"/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Use as probability distribution the relative area of the projected face over the sphere of directions centered in the viewpoint. 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2050" name="Picture 2" descr="C:\Users\user\Desktop\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419" y="3602820"/>
            <a:ext cx="3096350" cy="930997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674419" y="4738253"/>
            <a:ext cx="546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zh-TW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the number of faces of the scene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zh-TW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the projected area of face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over the sphere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zh-TW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the total area of the sphere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C:\Users\user\Desktop\f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1705" y="1803095"/>
            <a:ext cx="1843495" cy="61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Infer objects upright orientation by analyzing geometry.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94" y="3183040"/>
            <a:ext cx="5468570" cy="20452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027" y="2420332"/>
            <a:ext cx="5359181" cy="2808005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8A9B-1473-42EB-9532-B6C0D53AD3AB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3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The objects are stand on a flat surface, each of them has a </a:t>
            </a:r>
            <a:r>
              <a:rPr lang="en-US" altLang="zh-TW" sz="2400" b="1" dirty="0" smtClean="0"/>
              <a:t>natural base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5" t="2124" r="9651" b="2260"/>
          <a:stretch/>
        </p:blipFill>
        <p:spPr>
          <a:xfrm>
            <a:off x="4632960" y="2615872"/>
            <a:ext cx="2097024" cy="325322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A0F-6CB6-488C-9022-2013BC3859E7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7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Extract a set of </a:t>
            </a:r>
            <a:r>
              <a:rPr lang="en-US" altLang="zh-TW" sz="2400" b="1" dirty="0" smtClean="0"/>
              <a:t>candidate bases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by analyzing the object’s convex hull.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007"/>
          <a:stretch/>
        </p:blipFill>
        <p:spPr>
          <a:xfrm>
            <a:off x="2872091" y="2574777"/>
            <a:ext cx="2772805" cy="35489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865" y="2776808"/>
            <a:ext cx="2277191" cy="32006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46597" y="5977468"/>
            <a:ext cx="152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</a:rPr>
              <a:t>7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candidate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</a:rPr>
              <a:t>bases 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5A10-8B4E-40F4-9E87-D2E0BD6AAE31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0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Per-Candidate Features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Function-related geometric attributes</a:t>
            </a:r>
          </a:p>
          <a:p>
            <a:pPr lvl="1"/>
            <a:r>
              <a:rPr lang="en-US" altLang="zh-TW" sz="2000" dirty="0" smtClean="0"/>
              <a:t>Four categories</a:t>
            </a:r>
            <a:r>
              <a:rPr lang="en-US" altLang="zh-TW" sz="2000" dirty="0" smtClean="0">
                <a:sym typeface="Wingdings" panose="05000000000000000000" pitchFamily="2" charset="2"/>
              </a:rPr>
              <a:t>: </a:t>
            </a:r>
          </a:p>
          <a:p>
            <a:pPr marL="909828" lvl="3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Stability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Symmetry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Parallelism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Visibility</a:t>
            </a:r>
          </a:p>
          <a:p>
            <a:pPr marL="566928" lvl="3" indent="0">
              <a:buNone/>
            </a:pPr>
            <a:endParaRPr lang="en-US" altLang="zh-TW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CE2-54A5-4D1E-9360-0DDF3131FBD5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7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Per-Candidate Features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Function-related geometric attributes</a:t>
            </a:r>
          </a:p>
          <a:p>
            <a:pPr lvl="1"/>
            <a:r>
              <a:rPr lang="en-US" altLang="zh-TW" sz="2000" dirty="0" smtClean="0"/>
              <a:t>Four categories</a:t>
            </a:r>
            <a:r>
              <a:rPr lang="en-US" altLang="zh-TW" sz="2000" dirty="0" smtClean="0">
                <a:sym typeface="Wingdings" panose="05000000000000000000" pitchFamily="2" charset="2"/>
              </a:rPr>
              <a:t>: </a:t>
            </a:r>
          </a:p>
          <a:p>
            <a:pPr marL="909828" lvl="3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zh-TW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Stability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Symmetry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Parallelism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Visibility</a:t>
            </a:r>
          </a:p>
          <a:p>
            <a:pPr marL="566928" lvl="3" indent="0">
              <a:buNone/>
            </a:pPr>
            <a:endParaRPr lang="en-US" altLang="zh-TW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703" y="3048000"/>
            <a:ext cx="6112080" cy="3112348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3EF7-635E-45C6-909A-FB591615658A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Per-Candidate Features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Function-related geometric attributes</a:t>
            </a:r>
          </a:p>
          <a:p>
            <a:pPr lvl="1"/>
            <a:r>
              <a:rPr lang="en-US" altLang="zh-TW" sz="2000" dirty="0" smtClean="0"/>
              <a:t>Four categories</a:t>
            </a:r>
            <a:r>
              <a:rPr lang="en-US" altLang="zh-TW" sz="2000" dirty="0" smtClean="0">
                <a:sym typeface="Wingdings" panose="05000000000000000000" pitchFamily="2" charset="2"/>
              </a:rPr>
              <a:t>: </a:t>
            </a:r>
          </a:p>
          <a:p>
            <a:pPr marL="909828" lvl="3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Stability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Symmetry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Parallelism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Visibility</a:t>
            </a:r>
          </a:p>
          <a:p>
            <a:pPr marL="566928" lvl="3" indent="0">
              <a:buNone/>
            </a:pPr>
            <a:endParaRPr lang="en-US" altLang="zh-TW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168" y="3117540"/>
            <a:ext cx="5067840" cy="3018409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4A0-0DBE-4B92-B37C-8D422741F636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4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Per-Candidate Features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Function-related geometric attributes</a:t>
            </a:r>
          </a:p>
          <a:p>
            <a:pPr lvl="1"/>
            <a:r>
              <a:rPr lang="en-US" altLang="zh-TW" sz="2000" dirty="0" smtClean="0"/>
              <a:t>Four categories</a:t>
            </a:r>
            <a:r>
              <a:rPr lang="en-US" altLang="zh-TW" sz="2000" dirty="0" smtClean="0">
                <a:sym typeface="Wingdings" panose="05000000000000000000" pitchFamily="2" charset="2"/>
              </a:rPr>
              <a:t>: </a:t>
            </a:r>
          </a:p>
          <a:p>
            <a:pPr marL="909828" lvl="3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Stability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Symmetry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Parallelism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Visibility</a:t>
            </a:r>
          </a:p>
          <a:p>
            <a:pPr marL="566928" lvl="3" indent="0">
              <a:buNone/>
            </a:pPr>
            <a:endParaRPr lang="en-US" altLang="zh-TW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604" y="3080578"/>
            <a:ext cx="6393852" cy="289689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ABA-D151-4FC0-B709-23EBEC8C8E6B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1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Per-Candidate Features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Function-related geometric attributes</a:t>
            </a:r>
          </a:p>
          <a:p>
            <a:pPr lvl="1"/>
            <a:r>
              <a:rPr lang="en-US" altLang="zh-TW" sz="2000" dirty="0" smtClean="0"/>
              <a:t>Four categories</a:t>
            </a:r>
            <a:r>
              <a:rPr lang="en-US" altLang="zh-TW" sz="2000" dirty="0" smtClean="0">
                <a:sym typeface="Wingdings" panose="05000000000000000000" pitchFamily="2" charset="2"/>
              </a:rPr>
              <a:t>: </a:t>
            </a:r>
          </a:p>
          <a:p>
            <a:pPr marL="909828" lvl="3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Stability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Symmetry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dirty="0" smtClean="0">
                <a:sym typeface="Wingdings" panose="05000000000000000000" pitchFamily="2" charset="2"/>
              </a:rPr>
              <a:t>Parallelism</a:t>
            </a:r>
          </a:p>
          <a:p>
            <a:pPr marL="909828" lvl="3" indent="-342900">
              <a:buFont typeface="+mj-lt"/>
              <a:buAutoNum type="arabicParenR"/>
            </a:pPr>
            <a:r>
              <a:rPr lang="en-US" altLang="zh-TW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Visibility</a:t>
            </a:r>
          </a:p>
          <a:p>
            <a:pPr marL="566928" lvl="3" indent="0">
              <a:buNone/>
            </a:pPr>
            <a:endParaRPr lang="en-US" altLang="zh-TW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548" y="3258833"/>
            <a:ext cx="5327796" cy="271863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B1C0-3EBF-4C17-B7F6-809597F3ECC1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8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 </a:t>
            </a:r>
            <a:r>
              <a:rPr lang="en-US" altLang="zh-TW" sz="2400" dirty="0" smtClean="0"/>
              <a:t>Assessment </a:t>
            </a:r>
            <a:r>
              <a:rPr lang="en-US" altLang="zh-TW" sz="2400" dirty="0"/>
              <a:t>f</a:t>
            </a:r>
            <a:r>
              <a:rPr lang="en-US" altLang="zh-TW" sz="2400" dirty="0" smtClean="0"/>
              <a:t>unction learning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9702" y="2231137"/>
            <a:ext cx="6393556" cy="4020268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B4FB-1BAB-4AE4-898E-9DAC0867F242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3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System Overview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  <a:tabLst>
                <a:tab pos="468000" algn="l"/>
              </a:tabLst>
            </a:pPr>
            <a:r>
              <a:rPr lang="en-US" altLang="zh-TW" sz="2400" dirty="0" smtClean="0"/>
              <a:t>Predicting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52"/>
          <a:stretch/>
        </p:blipFill>
        <p:spPr>
          <a:xfrm>
            <a:off x="2905689" y="2108830"/>
            <a:ext cx="6441582" cy="4115669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DFE1-4FB4-42C3-A92D-14DE6A5BD6A6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7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Implementation</a:t>
            </a:r>
            <a:endParaRPr lang="zh-TW" altLang="en-US" sz="6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3074" name="Picture 2" descr="C:\Users\user\Desktop\3.PNG"/>
          <p:cNvPicPr>
            <a:picLocks noChangeAspect="1" noChangeArrowheads="1"/>
          </p:cNvPicPr>
          <p:nvPr/>
        </p:nvPicPr>
        <p:blipFill>
          <a:blip r:embed="rId2"/>
          <a:srcRect l="6174" r="9523" b="48808"/>
          <a:stretch>
            <a:fillRect/>
          </a:stretch>
        </p:blipFill>
        <p:spPr bwMode="auto">
          <a:xfrm>
            <a:off x="1175656" y="1935677"/>
            <a:ext cx="4367775" cy="2323523"/>
          </a:xfrm>
          <a:prstGeom prst="rect">
            <a:avLst/>
          </a:prstGeom>
          <a:noFill/>
        </p:spPr>
      </p:pic>
      <p:pic>
        <p:nvPicPr>
          <p:cNvPr id="3075" name="Picture 3" descr="C:\Users\user\Desktop\4.PNG"/>
          <p:cNvPicPr>
            <a:picLocks noChangeAspect="1" noChangeArrowheads="1"/>
          </p:cNvPicPr>
          <p:nvPr/>
        </p:nvPicPr>
        <p:blipFill>
          <a:blip r:embed="rId3"/>
          <a:srcRect t="49917" r="4855" b="13358"/>
          <a:stretch>
            <a:fillRect/>
          </a:stretch>
        </p:blipFill>
        <p:spPr bwMode="auto">
          <a:xfrm>
            <a:off x="3904977" y="4296225"/>
            <a:ext cx="1854556" cy="798289"/>
          </a:xfrm>
          <a:prstGeom prst="rect">
            <a:avLst/>
          </a:prstGeom>
          <a:noFill/>
        </p:spPr>
      </p:pic>
      <p:pic>
        <p:nvPicPr>
          <p:cNvPr id="7" name="Picture 3" descr="C:\Users\user\Desktop\4.PNG"/>
          <p:cNvPicPr>
            <a:picLocks noChangeAspect="1" noChangeArrowheads="1"/>
          </p:cNvPicPr>
          <p:nvPr/>
        </p:nvPicPr>
        <p:blipFill>
          <a:blip r:embed="rId3"/>
          <a:srcRect l="4029" r="7326" b="65475"/>
          <a:stretch>
            <a:fillRect/>
          </a:stretch>
        </p:blipFill>
        <p:spPr bwMode="auto">
          <a:xfrm>
            <a:off x="1306284" y="4293470"/>
            <a:ext cx="1816928" cy="789167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223156" y="5237019"/>
            <a:ext cx="992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dirty="0" smtClean="0"/>
              <a:t>(a) and (b) show two capture paths of a camera around a cube. 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dirty="0" smtClean="0"/>
              <a:t>(c) and (d) plot the viewpoint entropy and the projected area respectively in the Y axis against the rotation angle.</a:t>
            </a:r>
            <a:endParaRPr lang="zh-TW" altLang="en-US" dirty="0"/>
          </a:p>
        </p:txBody>
      </p:sp>
      <p:pic>
        <p:nvPicPr>
          <p:cNvPr id="9" name="Picture 2" descr="C:\Users\user\Desktop\3.PNG"/>
          <p:cNvPicPr>
            <a:picLocks noChangeAspect="1" noChangeArrowheads="1"/>
          </p:cNvPicPr>
          <p:nvPr/>
        </p:nvPicPr>
        <p:blipFill>
          <a:blip r:embed="rId2"/>
          <a:srcRect t="50424"/>
          <a:stretch>
            <a:fillRect/>
          </a:stretch>
        </p:blipFill>
        <p:spPr bwMode="auto">
          <a:xfrm>
            <a:off x="6056335" y="1953622"/>
            <a:ext cx="5372714" cy="233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Validation Results</a:t>
            </a:r>
            <a:endParaRPr lang="zh-TW" altLang="en-US" sz="60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371A-C7F8-4BA2-96E2-E535F06BA8CA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1026" name="Picture 2" descr="C:\Users\user\Desktop\擷取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495" y="3322777"/>
            <a:ext cx="7251780" cy="127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65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Implementation</a:t>
            </a:r>
            <a:endParaRPr lang="zh-TW" altLang="en-US" sz="6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pic>
        <p:nvPicPr>
          <p:cNvPr id="4098" name="Picture 2" descr="C:\Users\user\Desktop\6.PNG"/>
          <p:cNvPicPr>
            <a:picLocks noChangeAspect="1" noChangeArrowheads="1"/>
          </p:cNvPicPr>
          <p:nvPr/>
        </p:nvPicPr>
        <p:blipFill>
          <a:blip r:embed="rId2"/>
          <a:srcRect b="11978"/>
          <a:stretch>
            <a:fillRect/>
          </a:stretch>
        </p:blipFill>
        <p:spPr bwMode="auto">
          <a:xfrm>
            <a:off x="2938632" y="2261616"/>
            <a:ext cx="6560578" cy="314165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2695701" y="5640778"/>
            <a:ext cx="700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000" dirty="0" smtClean="0"/>
              <a:t> The points of maximum viewpoint entropy of a torus and a desk.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5400" dirty="0" smtClean="0"/>
              <a:t>Selection of good views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2488886"/>
          </a:xfr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The scene understanding is to select </a:t>
            </a:r>
            <a:r>
              <a:rPr lang="en-US" altLang="zh-TW" sz="2400" b="1" dirty="0" smtClean="0"/>
              <a:t>a minimal set of views </a:t>
            </a:r>
            <a:r>
              <a:rPr lang="en-US" altLang="zh-TW" sz="2400" dirty="0" smtClean="0"/>
              <a:t>that gives a good representation of the scene to the user.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Following restrictions on the views: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000" dirty="0" smtClean="0"/>
              <a:t>They should contain a high level of information about the scene.</a:t>
            </a:r>
          </a:p>
          <a:p>
            <a:pPr marL="635508" lvl="1" indent="-342900" algn="just" defTabSz="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sz="2000" dirty="0" smtClean="0"/>
              <a:t>They should cover all the visible faces.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5400" dirty="0" smtClean="0"/>
              <a:t>Selection of good views</a:t>
            </a:r>
            <a:endParaRPr lang="zh-TW" altLang="en-US" sz="5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8108781" y="2054247"/>
            <a:ext cx="3208401" cy="3337149"/>
            <a:chOff x="7681271" y="2067533"/>
            <a:chExt cx="3321218" cy="3454493"/>
          </a:xfrm>
        </p:grpSpPr>
        <p:pic>
          <p:nvPicPr>
            <p:cNvPr id="5122" name="Picture 2" descr="C:\Users\user\Desktop\8.PNG"/>
            <p:cNvPicPr>
              <a:picLocks noChangeAspect="1" noChangeArrowheads="1"/>
            </p:cNvPicPr>
            <p:nvPr/>
          </p:nvPicPr>
          <p:blipFill>
            <a:blip r:embed="rId2"/>
            <a:srcRect r="50222" b="24605"/>
            <a:stretch>
              <a:fillRect/>
            </a:stretch>
          </p:blipFill>
          <p:spPr bwMode="auto">
            <a:xfrm>
              <a:off x="7681271" y="2067533"/>
              <a:ext cx="3315279" cy="1744446"/>
            </a:xfrm>
            <a:prstGeom prst="rect">
              <a:avLst/>
            </a:prstGeom>
            <a:noFill/>
          </p:spPr>
        </p:pic>
        <p:pic>
          <p:nvPicPr>
            <p:cNvPr id="7" name="Picture 2" descr="C:\Users\user\Desktop\8.PNG"/>
            <p:cNvPicPr>
              <a:picLocks noChangeAspect="1" noChangeArrowheads="1"/>
            </p:cNvPicPr>
            <p:nvPr/>
          </p:nvPicPr>
          <p:blipFill>
            <a:blip r:embed="rId2"/>
            <a:srcRect l="50164" b="25034"/>
            <a:stretch>
              <a:fillRect/>
            </a:stretch>
          </p:blipFill>
          <p:spPr bwMode="auto">
            <a:xfrm>
              <a:off x="7683335" y="3787477"/>
              <a:ext cx="3319154" cy="1734549"/>
            </a:xfrm>
            <a:prstGeom prst="rect">
              <a:avLst/>
            </a:prstGeom>
            <a:noFill/>
          </p:spPr>
        </p:pic>
      </p:grpSp>
      <p:grpSp>
        <p:nvGrpSpPr>
          <p:cNvPr id="11" name="群組 10"/>
          <p:cNvGrpSpPr/>
          <p:nvPr/>
        </p:nvGrpSpPr>
        <p:grpSpPr>
          <a:xfrm>
            <a:off x="1138050" y="2124464"/>
            <a:ext cx="6711540" cy="3231307"/>
            <a:chOff x="1043049" y="2195716"/>
            <a:chExt cx="6711540" cy="3231307"/>
          </a:xfrm>
        </p:grpSpPr>
        <p:pic>
          <p:nvPicPr>
            <p:cNvPr id="5123" name="Picture 3" descr="C:\Users\user\Desktop\9.PNG"/>
            <p:cNvPicPr>
              <a:picLocks noChangeAspect="1" noChangeArrowheads="1"/>
            </p:cNvPicPr>
            <p:nvPr/>
          </p:nvPicPr>
          <p:blipFill>
            <a:blip r:embed="rId3"/>
            <a:srcRect t="45728" b="13744"/>
            <a:stretch>
              <a:fillRect/>
            </a:stretch>
          </p:blipFill>
          <p:spPr bwMode="auto">
            <a:xfrm>
              <a:off x="1045028" y="3859481"/>
              <a:ext cx="6709561" cy="1567542"/>
            </a:xfrm>
            <a:prstGeom prst="rect">
              <a:avLst/>
            </a:prstGeom>
            <a:noFill/>
          </p:spPr>
        </p:pic>
        <p:pic>
          <p:nvPicPr>
            <p:cNvPr id="10" name="Picture 3" descr="C:\Users\user\Desktop\9.PNG"/>
            <p:cNvPicPr>
              <a:picLocks noChangeAspect="1" noChangeArrowheads="1"/>
            </p:cNvPicPr>
            <p:nvPr/>
          </p:nvPicPr>
          <p:blipFill>
            <a:blip r:embed="rId3"/>
            <a:srcRect b="58826"/>
            <a:stretch>
              <a:fillRect/>
            </a:stretch>
          </p:blipFill>
          <p:spPr bwMode="auto">
            <a:xfrm>
              <a:off x="1043049" y="2195716"/>
              <a:ext cx="6709561" cy="1592513"/>
            </a:xfrm>
            <a:prstGeom prst="rect">
              <a:avLst/>
            </a:prstGeom>
            <a:noFill/>
          </p:spPr>
        </p:pic>
      </p:grpSp>
      <p:sp>
        <p:nvSpPr>
          <p:cNvPr id="13" name="文字方塊 12"/>
          <p:cNvSpPr txBox="1"/>
          <p:nvPr/>
        </p:nvSpPr>
        <p:spPr>
          <a:xfrm>
            <a:off x="1116279" y="5569528"/>
            <a:ext cx="1012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dirty="0" smtClean="0"/>
              <a:t> Left: The eight view points obtained with the bitmap method for desk.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zh-TW" dirty="0" smtClean="0"/>
              <a:t> Right: The four view points of a molecule of isobutanolamine obtained with the bitmap method.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13399"/>
          </a:xfrm>
          <a:noFill/>
        </p:spPr>
        <p:txBody>
          <a:bodyPr vert="horz" wrap="square" lIns="0" tIns="45720" rIns="0" bIns="45720" rtlCol="0">
            <a:spAutoFit/>
          </a:bodyPr>
          <a:lstStyle/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This measure is based on Information Theory and can be interpreted as the amount of information seen from a point.</a:t>
            </a:r>
          </a:p>
          <a:p>
            <a:pPr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The best viewpoint has been defined as the one that has maximum entropy.</a:t>
            </a:r>
          </a:p>
          <a:p>
            <a:pPr marL="342900" indent="-342900" algn="just" defTabSz="457200">
              <a:buClr>
                <a:srgbClr val="92D050"/>
              </a:buClr>
              <a:buFont typeface="Wingdings" pitchFamily="2" charset="2"/>
              <a:buChar char="u"/>
            </a:pPr>
            <a:r>
              <a:rPr lang="en-US" altLang="zh-TW" sz="2400" dirty="0" smtClean="0"/>
              <a:t>Furthermore, viewpoint entropy is used to compute the minimal set of N good views which gives a good representation of the scene.</a:t>
            </a:r>
            <a:endParaRPr lang="zh-TW" altLang="en-US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4A8D-FB8B-4A7B-9B84-621D9CB5A9D3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44789" y="3350172"/>
            <a:ext cx="9791073" cy="870846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TW" sz="3600" b="1" dirty="0"/>
              <a:t>Automatic 2D Shape Orientation by Example</a:t>
            </a:r>
            <a:endParaRPr lang="zh-TW" altLang="en-US" sz="36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448208"/>
              </p:ext>
            </p:extLst>
          </p:nvPr>
        </p:nvGraphicFramePr>
        <p:xfrm>
          <a:off x="1221141" y="4501055"/>
          <a:ext cx="9869900" cy="893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2720"/>
                <a:gridCol w="2451652"/>
                <a:gridCol w="2438400"/>
                <a:gridCol w="2477128"/>
              </a:tblGrid>
              <a:tr h="417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Waqar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Saleem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Danyi</a:t>
                      </a: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Wang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cap="none" spc="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Alexander </a:t>
                      </a:r>
                      <a:r>
                        <a:rPr lang="en-US" altLang="zh-TW" sz="1600" kern="1200" cap="none" spc="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Belyaev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cap="none" spc="2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Hans-Peter Seidel</a:t>
                      </a:r>
                      <a:endParaRPr lang="zh-TW" altLang="en-US" sz="1600" kern="1200" cap="none" spc="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0131">
                <a:tc gridSpan="4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Max Planck </a:t>
                      </a:r>
                      <a:r>
                        <a:rPr lang="en-US" altLang="zh-TW" sz="14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kern="1200" cap="none" spc="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Informatik</a:t>
                      </a:r>
                      <a:endParaRPr lang="en-US" altLang="zh-TW" sz="1400" kern="1200" cap="none" spc="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r>
                        <a:rPr lang="en-US" altLang="zh-TW" sz="1400" kern="1200" cap="none" spc="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Computer Graphics group</a:t>
                      </a:r>
                      <a:endParaRPr lang="zh-TW" altLang="en-US" sz="1400" kern="1200" cap="none" spc="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buNone/>
                      </a:pPr>
                      <a:endParaRPr lang="zh-TW" altLang="en-US" sz="1000" kern="1200" cap="all" spc="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41441" y="5992251"/>
            <a:ext cx="5467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TW" dirty="0"/>
              <a:t>IEEE International Conference on Shape Modeling and Applications 2007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D6DA-DB4B-40AC-B16F-14724A0E3875}" type="datetime1">
              <a:rPr lang="en-US" altLang="zh-TW" smtClean="0"/>
              <a:pPr/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7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5339</TotalTime>
  <Words>1675</Words>
  <Application>Microsoft Office PowerPoint</Application>
  <PresentationFormat>自訂</PresentationFormat>
  <Paragraphs>260</Paragraphs>
  <Slides>40</Slides>
  <Notes>13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回顧</vt:lpstr>
      <vt:lpstr>投影片 1</vt:lpstr>
      <vt:lpstr>Introduction</vt:lpstr>
      <vt:lpstr>Viewpoint Entropy</vt:lpstr>
      <vt:lpstr>Implementation</vt:lpstr>
      <vt:lpstr>Implementation</vt:lpstr>
      <vt:lpstr>Selection of good views</vt:lpstr>
      <vt:lpstr>Selection of good views</vt:lpstr>
      <vt:lpstr>Conclusions</vt:lpstr>
      <vt:lpstr>Automatic 2D Shape Orientation by Example</vt:lpstr>
      <vt:lpstr>Introduction</vt:lpstr>
      <vt:lpstr>Setting up the Database</vt:lpstr>
      <vt:lpstr>Example based Shape Orientation</vt:lpstr>
      <vt:lpstr>Result</vt:lpstr>
      <vt:lpstr>Result</vt:lpstr>
      <vt:lpstr>Detector of Image Orientation Based on Borda-Count</vt:lpstr>
      <vt:lpstr>Introduction</vt:lpstr>
      <vt:lpstr>Introduction</vt:lpstr>
      <vt:lpstr>System Overview</vt:lpstr>
      <vt:lpstr>Experimental Comparison</vt:lpstr>
      <vt:lpstr>Experimental Comparison</vt:lpstr>
      <vt:lpstr>Experimental Comparison</vt:lpstr>
      <vt:lpstr>Example-based Synthesis of 3D Object Arrangements</vt:lpstr>
      <vt:lpstr>Introduction</vt:lpstr>
      <vt:lpstr>Introduction</vt:lpstr>
      <vt:lpstr>Probabilistic model</vt:lpstr>
      <vt:lpstr>Probabilistic model</vt:lpstr>
      <vt:lpstr>Contextual categories</vt:lpstr>
      <vt:lpstr>Human Evaluation</vt:lpstr>
      <vt:lpstr>Upright Orientation of Man-Made Objects</vt:lpstr>
      <vt:lpstr>Introduction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Validation Results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mengru</dc:creator>
  <cp:lastModifiedBy>user</cp:lastModifiedBy>
  <cp:revision>258</cp:revision>
  <cp:lastPrinted>2013-11-03T12:16:27Z</cp:lastPrinted>
  <dcterms:created xsi:type="dcterms:W3CDTF">2013-10-05T02:54:43Z</dcterms:created>
  <dcterms:modified xsi:type="dcterms:W3CDTF">2013-11-04T01:28:32Z</dcterms:modified>
</cp:coreProperties>
</file>