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65" r:id="rId6"/>
    <p:sldId id="264" r:id="rId7"/>
    <p:sldId id="258" r:id="rId8"/>
    <p:sldId id="260" r:id="rId9"/>
    <p:sldId id="261" r:id="rId10"/>
    <p:sldId id="259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79" autoAdjust="0"/>
  </p:normalViewPr>
  <p:slideViewPr>
    <p:cSldViewPr>
      <p:cViewPr varScale="1">
        <p:scale>
          <a:sx n="77" d="100"/>
          <a:sy n="77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BAC73-7853-40F3-BA51-552E27C8D791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26113-9635-4F45-9CBD-CB66261127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 = Correlation-Weight</a:t>
            </a:r>
          </a:p>
          <a:p>
            <a:r>
              <a:rPr lang="en-US" altLang="zh-TW" dirty="0" smtClean="0"/>
              <a:t>F = Online Familiarity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6113-9635-4F45-9CBD-CB66261127A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N(Social Activity) = is the number of social activity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6113-9635-4F45-9CBD-CB66261127A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50 participants(35 males and 15 females)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6113-9635-4F45-9CBD-CB66261127A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Set</a:t>
            </a:r>
            <a:r>
              <a:rPr lang="en-US" altLang="zh-TW" baseline="0" dirty="0" smtClean="0"/>
              <a:t> 1      the average </a:t>
            </a:r>
            <a:r>
              <a:rPr lang="en-US" altLang="zh-TW" b="1" baseline="0" dirty="0" smtClean="0"/>
              <a:t>precision(recall)</a:t>
            </a:r>
            <a:r>
              <a:rPr lang="en-US" altLang="zh-TW" baseline="0" dirty="0" smtClean="0"/>
              <a:t> from all participants</a:t>
            </a:r>
          </a:p>
          <a:p>
            <a:r>
              <a:rPr lang="en-US" altLang="zh-TW" baseline="0" dirty="0" smtClean="0"/>
              <a:t>Set 2      from 12 participants</a:t>
            </a:r>
          </a:p>
          <a:p>
            <a:r>
              <a:rPr lang="en-US" altLang="zh-TW" baseline="0" dirty="0" smtClean="0"/>
              <a:t>Set 3      from 4 participants</a:t>
            </a:r>
          </a:p>
          <a:p>
            <a:r>
              <a:rPr lang="en-US" altLang="zh-TW" baseline="0" dirty="0" smtClean="0"/>
              <a:t>Set 4      from 24 participants</a:t>
            </a:r>
          </a:p>
          <a:p>
            <a:r>
              <a:rPr lang="en-US" altLang="zh-TW" baseline="0" dirty="0" smtClean="0"/>
              <a:t>#for the remaining 10 participants, they have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not specified any their interests in Facebook.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26113-9635-4F45-9CBD-CB66261127A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73C-65BA-4745-B004-594F4DF32B2F}" type="datetimeFigureOut">
              <a:rPr lang="zh-TW" altLang="en-US" smtClean="0"/>
              <a:pPr/>
              <a:t>2013/8/6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4B09-CEB9-4FA2-A5B1-2531598D8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altLang="zh-TW" sz="3800" b="1" dirty="0" smtClean="0"/>
              <a:t>Inferring User Interest Familiarity and Topic Similarity with Social Neighbors in Facebook</a:t>
            </a:r>
            <a:endParaRPr lang="zh-TW" altLang="en-US" sz="38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99592" y="3886200"/>
            <a:ext cx="6944816" cy="1752600"/>
          </a:xfrm>
        </p:spPr>
        <p:txBody>
          <a:bodyPr>
            <a:normAutofit fontScale="92500"/>
          </a:bodyPr>
          <a:lstStyle/>
          <a:p>
            <a:r>
              <a:rPr lang="en-US" altLang="zh-TW" b="1" dirty="0" smtClean="0"/>
              <a:t>Department of Computer Science, KAIST</a:t>
            </a:r>
          </a:p>
          <a:p>
            <a:r>
              <a:rPr lang="en-US" altLang="zh-TW" dirty="0" smtClean="0"/>
              <a:t>Dabi Ahn, Taehun Kim, </a:t>
            </a:r>
          </a:p>
          <a:p>
            <a:r>
              <a:rPr lang="en-US" altLang="zh-TW" dirty="0" smtClean="0"/>
              <a:t>Soon J. Hyun, Dongman Lee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483768" y="6453336"/>
            <a:ext cx="6661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000" b="1" dirty="0" smtClean="0"/>
              <a:t>IEEE 2012 </a:t>
            </a:r>
            <a:r>
              <a:rPr lang="en-US" altLang="zh-TW" sz="2000" b="1" dirty="0"/>
              <a:t>Web Intelligence and Intelligent Agent Technology</a:t>
            </a:r>
            <a:endParaRPr lang="zh-TW" altLang="en-US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Result</a:t>
            </a:r>
            <a:endParaRPr lang="zh-TW" alt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684" y="1340768"/>
            <a:ext cx="5688632" cy="520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Conclusion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8356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We consider topic similarity between communication contents and interest descriptions as well as the degree of familiarity</a:t>
            </a:r>
          </a:p>
          <a:p>
            <a:r>
              <a:rPr lang="en-US" altLang="zh-TW" sz="2800" dirty="0" smtClean="0"/>
              <a:t>We plan to extend the proposed scheme by using not only spatial aspects such as a user’s location, trace history or characteristics of a place, but also temporal context like time slots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System Workflow</a:t>
            </a:r>
            <a:endParaRPr lang="zh-TW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802" y="1988840"/>
            <a:ext cx="8864396" cy="369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400" b="1" dirty="0" smtClean="0"/>
              <a:t>Inferring User Interest Using Topic Structure</a:t>
            </a:r>
            <a:endParaRPr lang="zh-TW" altLang="en-US" sz="3400" b="1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formally define Interest-Score for interest i</a:t>
            </a:r>
            <a:r>
              <a:rPr lang="en-US" altLang="zh-TW" baseline="-25000" dirty="0" smtClean="0"/>
              <a:t>k</a:t>
            </a:r>
            <a:r>
              <a:rPr lang="en-US" altLang="zh-TW" dirty="0" smtClean="0"/>
              <a:t> of user u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 as: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Correlation</a:t>
            </a:r>
            <a:r>
              <a:rPr lang="en-US" altLang="zh-TW" baseline="-25000" dirty="0" smtClean="0"/>
              <a:t>i,j,k</a:t>
            </a:r>
            <a:r>
              <a:rPr lang="zh-TW" altLang="en-US" dirty="0" smtClean="0"/>
              <a:t>，</a:t>
            </a:r>
            <a:r>
              <a:rPr lang="en-US" altLang="zh-TW" dirty="0" smtClean="0"/>
              <a:t>the strength of correlation between u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 and u</a:t>
            </a:r>
            <a:r>
              <a:rPr lang="en-US" altLang="zh-TW" baseline="-25000" dirty="0" smtClean="0"/>
              <a:t>j</a:t>
            </a:r>
            <a:r>
              <a:rPr lang="en-US" altLang="zh-TW" dirty="0" smtClean="0"/>
              <a:t> for i</a:t>
            </a:r>
            <a:r>
              <a:rPr lang="en-US" altLang="zh-TW" baseline="-25000" dirty="0" smtClean="0"/>
              <a:t>k</a:t>
            </a:r>
            <a:r>
              <a:rPr lang="en-US" altLang="zh-TW" dirty="0" smtClean="0"/>
              <a:t>, is defined as:</a:t>
            </a:r>
            <a:endParaRPr lang="zh-TW" altLang="en-US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017661" y="2852936"/>
          <a:ext cx="5108678" cy="1080120"/>
        </p:xfrm>
        <a:graphic>
          <a:graphicData uri="http://schemas.openxmlformats.org/presentationml/2006/ole">
            <p:oleObj spid="_x0000_s6146" name="方程式" r:id="rId4" imgW="2222280" imgH="46980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327850" y="5445224"/>
          <a:ext cx="6488300" cy="576064"/>
        </p:xfrm>
        <a:graphic>
          <a:graphicData uri="http://schemas.openxmlformats.org/presentationml/2006/ole">
            <p:oleObj spid="_x0000_s6147" name="方程式" r:id="rId5" imgW="2717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Correlation-Weight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18356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We compute Correlation-Weight w</a:t>
            </a:r>
            <a:r>
              <a:rPr lang="en-US" altLang="zh-TW" sz="2400" baseline="-25000" dirty="0" smtClean="0"/>
              <a:t>i,j,k</a:t>
            </a:r>
            <a:r>
              <a:rPr lang="en-US" altLang="zh-TW" sz="2400" dirty="0" smtClean="0"/>
              <a:t> by estimating similarity between the two topic distribution vectors and averaging them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h = 1 to H(the number of total social activities between u</a:t>
            </a:r>
            <a:r>
              <a:rPr lang="en-US" altLang="zh-TW" sz="2400" baseline="-25000" dirty="0" smtClean="0"/>
              <a:t>i</a:t>
            </a:r>
            <a:r>
              <a:rPr lang="en-US" altLang="zh-TW" sz="2400" dirty="0" smtClean="0"/>
              <a:t> and u</a:t>
            </a:r>
            <a:r>
              <a:rPr lang="en-US" altLang="zh-TW" sz="2400" baseline="-25000" dirty="0" smtClean="0"/>
              <a:t>j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             = a topic distribution vector of each social content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     = a topic distribution vector of each interest content</a:t>
            </a:r>
          </a:p>
        </p:txBody>
      </p:sp>
      <p:graphicFrame>
        <p:nvGraphicFramePr>
          <p:cNvPr id="8195" name="內容版面配置區 3"/>
          <p:cNvGraphicFramePr>
            <a:graphicFrameLocks noChangeAspect="1"/>
          </p:cNvGraphicFramePr>
          <p:nvPr/>
        </p:nvGraphicFramePr>
        <p:xfrm>
          <a:off x="2015716" y="2852936"/>
          <a:ext cx="5112568" cy="1496491"/>
        </p:xfrm>
        <a:graphic>
          <a:graphicData uri="http://schemas.openxmlformats.org/presentationml/2006/ole">
            <p:oleObj spid="_x0000_s8195" name="方程式" r:id="rId3" imgW="2082600" imgH="609480" progId="Equation.3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741174" y="5013176"/>
          <a:ext cx="806490" cy="504056"/>
        </p:xfrm>
        <a:graphic>
          <a:graphicData uri="http://schemas.openxmlformats.org/presentationml/2006/ole">
            <p:oleObj spid="_x0000_s8196" name="方程式" r:id="rId4" imgW="507960" imgH="317160" progId="Equation.3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683568" y="5488429"/>
          <a:ext cx="576064" cy="460851"/>
        </p:xfrm>
        <a:graphic>
          <a:graphicData uri="http://schemas.openxmlformats.org/presentationml/2006/ole">
            <p:oleObj spid="_x0000_s8197" name="方程式" r:id="rId5" imgW="38088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Latent Dirichlet Allocation(LDA)</a:t>
            </a:r>
            <a:endParaRPr lang="zh-TW" altLang="en-US" b="1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853" y="1484783"/>
            <a:ext cx="7604295" cy="352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群組 9"/>
          <p:cNvGrpSpPr/>
          <p:nvPr/>
        </p:nvGrpSpPr>
        <p:grpSpPr>
          <a:xfrm>
            <a:off x="401438" y="5157192"/>
            <a:ext cx="8491042" cy="1253287"/>
            <a:chOff x="683568" y="5310966"/>
            <a:chExt cx="8491042" cy="1253287"/>
          </a:xfrm>
        </p:grpSpPr>
        <p:grpSp>
          <p:nvGrpSpPr>
            <p:cNvPr id="8" name="群組 7"/>
            <p:cNvGrpSpPr/>
            <p:nvPr/>
          </p:nvGrpSpPr>
          <p:grpSpPr>
            <a:xfrm>
              <a:off x="683568" y="5310966"/>
              <a:ext cx="8491042" cy="1253287"/>
              <a:chOff x="683568" y="5824314"/>
              <a:chExt cx="8491042" cy="1253287"/>
            </a:xfrm>
          </p:grpSpPr>
          <p:graphicFrame>
            <p:nvGraphicFramePr>
              <p:cNvPr id="5" name="物件 4"/>
              <p:cNvGraphicFramePr>
                <a:graphicFrameLocks noChangeAspect="1"/>
              </p:cNvGraphicFramePr>
              <p:nvPr/>
            </p:nvGraphicFramePr>
            <p:xfrm>
              <a:off x="2267744" y="5877272"/>
              <a:ext cx="360040" cy="330037"/>
            </p:xfrm>
            <a:graphic>
              <a:graphicData uri="http://schemas.openxmlformats.org/presentationml/2006/ole">
                <p:oleObj spid="_x0000_s24578" name="方程式" r:id="rId4" imgW="152280" imgH="139680" progId="Equation.3">
                  <p:embed/>
                </p:oleObj>
              </a:graphicData>
            </a:graphic>
          </p:graphicFrame>
          <p:graphicFrame>
            <p:nvGraphicFramePr>
              <p:cNvPr id="6" name="物件 5"/>
              <p:cNvGraphicFramePr>
                <a:graphicFrameLocks noChangeAspect="1"/>
              </p:cNvGraphicFramePr>
              <p:nvPr/>
            </p:nvGraphicFramePr>
            <p:xfrm>
              <a:off x="3006874" y="5824314"/>
              <a:ext cx="306034" cy="408046"/>
            </p:xfrm>
            <a:graphic>
              <a:graphicData uri="http://schemas.openxmlformats.org/presentationml/2006/ole">
                <p:oleObj spid="_x0000_s24579" name="方程式" r:id="rId5" imgW="152280" imgH="203040" progId="Equation.3">
                  <p:embed/>
                </p:oleObj>
              </a:graphicData>
            </a:graphic>
          </p:graphicFrame>
          <p:sp>
            <p:nvSpPr>
              <p:cNvPr id="7" name="文字方塊 6"/>
              <p:cNvSpPr txBox="1"/>
              <p:nvPr/>
            </p:nvSpPr>
            <p:spPr>
              <a:xfrm>
                <a:off x="683568" y="5877272"/>
                <a:ext cx="849104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The parameters        and       are corpus-level parameters.</a:t>
                </a:r>
              </a:p>
              <a:p>
                <a:r>
                  <a:rPr lang="en-US" altLang="zh-TW" dirty="0" smtClean="0"/>
                  <a:t>The variables         are document-level variables</a:t>
                </a:r>
              </a:p>
              <a:p>
                <a:r>
                  <a:rPr lang="en-US" altLang="zh-TW" dirty="0" smtClean="0"/>
                  <a:t>The variables z</a:t>
                </a:r>
                <a:r>
                  <a:rPr lang="en-US" altLang="zh-TW" baseline="-25000" dirty="0" smtClean="0"/>
                  <a:t>dn</a:t>
                </a:r>
                <a:r>
                  <a:rPr lang="en-US" altLang="zh-TW" dirty="0" smtClean="0"/>
                  <a:t> and w</a:t>
                </a:r>
                <a:r>
                  <a:rPr lang="en-US" altLang="zh-TW" baseline="-25000" dirty="0" smtClean="0"/>
                  <a:t>dn</a:t>
                </a:r>
                <a:r>
                  <a:rPr lang="en-US" altLang="zh-TW" dirty="0" smtClean="0"/>
                  <a:t> are word-level variables and are sampled once for each word </a:t>
                </a:r>
              </a:p>
              <a:p>
                <a:r>
                  <a:rPr lang="en-US" altLang="zh-TW" dirty="0" smtClean="0"/>
                  <a:t>in each document</a:t>
                </a:r>
              </a:p>
            </p:txBody>
          </p:sp>
        </p:grpSp>
        <p:graphicFrame>
          <p:nvGraphicFramePr>
            <p:cNvPr id="9" name="物件 8"/>
            <p:cNvGraphicFramePr>
              <a:graphicFrameLocks noChangeAspect="1"/>
            </p:cNvGraphicFramePr>
            <p:nvPr/>
          </p:nvGraphicFramePr>
          <p:xfrm>
            <a:off x="2050830" y="5589240"/>
            <a:ext cx="360930" cy="464054"/>
          </p:xfrm>
          <a:graphic>
            <a:graphicData uri="http://schemas.openxmlformats.org/presentationml/2006/ole">
              <p:oleObj spid="_x0000_s24580" name="方程式" r:id="rId6" imgW="17748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Online Familiarity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We formulate Online Familiarity f</a:t>
            </a:r>
            <a:r>
              <a:rPr lang="en-US" altLang="zh-TW" sz="2800" baseline="-25000" dirty="0" smtClean="0"/>
              <a:t>i,j</a:t>
            </a:r>
            <a:r>
              <a:rPr lang="en-US" altLang="zh-TW" sz="2800" dirty="0" smtClean="0"/>
              <a:t> as:</a:t>
            </a:r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altLang="zh-TW" sz="2800" dirty="0" smtClean="0"/>
              <a:t>Freq(</a:t>
            </a:r>
            <a:r>
              <a:rPr lang="en-US" altLang="zh-TW" sz="2800" dirty="0"/>
              <a:t>i</a:t>
            </a:r>
            <a:r>
              <a:rPr lang="en-US" altLang="zh-TW" sz="2800" dirty="0" smtClean="0"/>
              <a:t>,j) is defined as:</a:t>
            </a:r>
            <a:endParaRPr lang="en-US" altLang="zh-TW" sz="2800" dirty="0"/>
          </a:p>
          <a:p>
            <a:endParaRPr lang="en-US" altLang="zh-TW" sz="28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i,j</a:t>
            </a:r>
            <a:r>
              <a:rPr lang="en-US" altLang="zh-TW" sz="2400" dirty="0" smtClean="0"/>
              <a:t> = u</a:t>
            </a:r>
            <a:r>
              <a:rPr lang="en-US" altLang="zh-TW" sz="2400" baseline="-25000" dirty="0" smtClean="0"/>
              <a:t>i</a:t>
            </a:r>
            <a:r>
              <a:rPr lang="en-US" altLang="zh-TW" sz="2400" dirty="0" smtClean="0"/>
              <a:t> writes a posting into u</a:t>
            </a:r>
            <a:r>
              <a:rPr lang="en-US" altLang="zh-TW" sz="2400" baseline="-25000" dirty="0"/>
              <a:t>j</a:t>
            </a:r>
            <a:r>
              <a:rPr lang="en-US" altLang="zh-TW" sz="2400" dirty="0" smtClean="0"/>
              <a:t>’s wall</a:t>
            </a:r>
          </a:p>
          <a:p>
            <a:r>
              <a:rPr lang="en-US" altLang="zh-TW" sz="2400" dirty="0" smtClean="0"/>
              <a:t>C</a:t>
            </a:r>
            <a:r>
              <a:rPr lang="en-US" altLang="zh-TW" sz="2400" baseline="-25000" dirty="0" smtClean="0"/>
              <a:t>i,j</a:t>
            </a:r>
            <a:r>
              <a:rPr lang="en-US" altLang="zh-TW" sz="2400" dirty="0" smtClean="0"/>
              <a:t> = u</a:t>
            </a:r>
            <a:r>
              <a:rPr lang="en-US" altLang="zh-TW" sz="2400" baseline="-25000" dirty="0" smtClean="0"/>
              <a:t>i</a:t>
            </a:r>
            <a:r>
              <a:rPr lang="en-US" altLang="zh-TW" sz="2400" dirty="0" smtClean="0"/>
              <a:t> writes comment(s) in u</a:t>
            </a:r>
            <a:r>
              <a:rPr lang="en-US" altLang="zh-TW" sz="2400" baseline="-25000" dirty="0" smtClean="0"/>
              <a:t>j</a:t>
            </a:r>
            <a:r>
              <a:rPr lang="en-US" altLang="zh-TW" sz="2400" dirty="0" smtClean="0"/>
              <a:t>’s posting</a:t>
            </a:r>
          </a:p>
          <a:p>
            <a:r>
              <a:rPr lang="en-US" altLang="zh-TW" sz="2400" dirty="0" smtClean="0"/>
              <a:t>L</a:t>
            </a:r>
            <a:r>
              <a:rPr lang="en-US" altLang="zh-TW" sz="2400" baseline="-25000" dirty="0" smtClean="0"/>
              <a:t>i,j</a:t>
            </a:r>
            <a:r>
              <a:rPr lang="en-US" altLang="zh-TW" sz="2400" dirty="0" smtClean="0"/>
              <a:t> = u</a:t>
            </a:r>
            <a:r>
              <a:rPr lang="en-US" altLang="zh-TW" sz="2400" baseline="-25000" dirty="0" smtClean="0"/>
              <a:t>i</a:t>
            </a:r>
            <a:r>
              <a:rPr lang="en-US" altLang="zh-TW" sz="2400" dirty="0" smtClean="0"/>
              <a:t> likes u</a:t>
            </a:r>
            <a:r>
              <a:rPr lang="en-US" altLang="zh-TW" sz="2400" baseline="-25000" dirty="0" smtClean="0"/>
              <a:t>j</a:t>
            </a:r>
            <a:r>
              <a:rPr lang="en-US" altLang="zh-TW" sz="2400" dirty="0" smtClean="0"/>
              <a:t>’s posting.</a:t>
            </a:r>
          </a:p>
        </p:txBody>
      </p:sp>
      <p:graphicFrame>
        <p:nvGraphicFramePr>
          <p:cNvPr id="7171" name="內容版面配置區 3"/>
          <p:cNvGraphicFramePr>
            <a:graphicFrameLocks noChangeAspect="1"/>
          </p:cNvGraphicFramePr>
          <p:nvPr/>
        </p:nvGraphicFramePr>
        <p:xfrm>
          <a:off x="2600325" y="2468563"/>
          <a:ext cx="3943350" cy="960437"/>
        </p:xfrm>
        <a:graphic>
          <a:graphicData uri="http://schemas.openxmlformats.org/presentationml/2006/ole">
            <p:oleObj spid="_x0000_s7171" name="方程式" r:id="rId4" imgW="1981080" imgH="48240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611962" y="4460478"/>
          <a:ext cx="5920077" cy="480690"/>
        </p:xfrm>
        <a:graphic>
          <a:graphicData uri="http://schemas.openxmlformats.org/presentationml/2006/ole">
            <p:oleObj spid="_x0000_s7172" name="方程式" r:id="rId5" imgW="2971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Dataset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365104"/>
            <a:ext cx="8229600" cy="2492896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A user writes a posting on his social neighbor’s wall or a posting is written in his wall by the social neighbor.</a:t>
            </a:r>
          </a:p>
          <a:p>
            <a:r>
              <a:rPr lang="en-US" altLang="zh-TW" sz="2000" dirty="0" smtClean="0"/>
              <a:t>A user writes comment(s) in his social neighbor’s posting or comment(s) is written in his posting by the social neighbor.</a:t>
            </a:r>
          </a:p>
          <a:p>
            <a:r>
              <a:rPr lang="en-US" altLang="zh-TW" sz="2000" dirty="0" smtClean="0"/>
              <a:t>A user </a:t>
            </a:r>
            <a:r>
              <a:rPr lang="en-US" altLang="zh-TW" sz="2000" i="1" dirty="0" smtClean="0"/>
              <a:t>likes</a:t>
            </a:r>
            <a:r>
              <a:rPr lang="en-US" altLang="zh-TW" sz="2000" dirty="0" smtClean="0"/>
              <a:t> his social neighbor’s posting or his posting is </a:t>
            </a:r>
            <a:r>
              <a:rPr lang="en-US" altLang="zh-TW" sz="2000" i="1" dirty="0" smtClean="0"/>
              <a:t>liked</a:t>
            </a:r>
            <a:r>
              <a:rPr lang="en-US" altLang="zh-TW" sz="2000" dirty="0" smtClean="0"/>
              <a:t> by the social neighbor.(In Facebook, a user expresses his/her preference about a post by pressing the “Like” button.)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1363588"/>
            <a:ext cx="67437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Based on User Explicit Interest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lvl="1"/>
            <a:r>
              <a:rPr lang="en-US" altLang="zh-TW" sz="2000" dirty="0" smtClean="0"/>
              <a:t>EXP is set of the user’s explicit interests</a:t>
            </a:r>
          </a:p>
          <a:p>
            <a:pPr lvl="1"/>
            <a:r>
              <a:rPr lang="en-US" altLang="zh-TW" sz="2000" dirty="0" smtClean="0"/>
              <a:t>INF</a:t>
            </a:r>
            <a:r>
              <a:rPr lang="en-US" altLang="zh-TW" sz="2000" baseline="-25000" dirty="0" smtClean="0"/>
              <a:t>N</a:t>
            </a:r>
            <a:r>
              <a:rPr lang="en-US" altLang="zh-TW" sz="2000" dirty="0" smtClean="0"/>
              <a:t> is a set of top-N inferred interests ordered by Interest-Score</a:t>
            </a:r>
            <a:endParaRPr lang="en-US" altLang="zh-TW" sz="2000" dirty="0"/>
          </a:p>
          <a:p>
            <a:r>
              <a:rPr lang="en-US" altLang="zh-TW" dirty="0" smtClean="0"/>
              <a:t>Based on Questionnaire</a:t>
            </a:r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457558" y="2636912"/>
          <a:ext cx="6228885" cy="883022"/>
        </p:xfrm>
        <a:graphic>
          <a:graphicData uri="http://schemas.openxmlformats.org/presentationml/2006/ole">
            <p:oleObj spid="_x0000_s4098" name="方程式" r:id="rId3" imgW="33145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Result</a:t>
            </a:r>
            <a:endParaRPr lang="zh-TW" alt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506" y="1484784"/>
            <a:ext cx="8828988" cy="3895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436</Words>
  <Application>Microsoft Office PowerPoint</Application>
  <PresentationFormat>如螢幕大小 (4:3)</PresentationFormat>
  <Paragraphs>67</Paragraphs>
  <Slides>11</Slides>
  <Notes>4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4" baseType="lpstr">
      <vt:lpstr>Office 佈景主題</vt:lpstr>
      <vt:lpstr>方程式</vt:lpstr>
      <vt:lpstr>Microsoft 方程式編輯器 3.0</vt:lpstr>
      <vt:lpstr>Inferring User Interest Familiarity and Topic Similarity with Social Neighbors in Facebook</vt:lpstr>
      <vt:lpstr>System Workflow</vt:lpstr>
      <vt:lpstr>Inferring User Interest Using Topic Structure</vt:lpstr>
      <vt:lpstr>Correlation-Weight</vt:lpstr>
      <vt:lpstr>Latent Dirichlet Allocation(LDA)</vt:lpstr>
      <vt:lpstr>Online Familiarity</vt:lpstr>
      <vt:lpstr>Dataset</vt:lpstr>
      <vt:lpstr>Evaluation</vt:lpstr>
      <vt:lpstr>Result</vt:lpstr>
      <vt:lpstr>Result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Inferring User Interest Familiarity and Topic Similarity with Social Neighbors in Facebook</dc:title>
  <dc:creator>MA301</dc:creator>
  <cp:lastModifiedBy>MA301</cp:lastModifiedBy>
  <cp:revision>29</cp:revision>
  <dcterms:created xsi:type="dcterms:W3CDTF">2013-07-15T08:19:59Z</dcterms:created>
  <dcterms:modified xsi:type="dcterms:W3CDTF">2013-08-06T06:43:56Z</dcterms:modified>
</cp:coreProperties>
</file>