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80" r:id="rId11"/>
    <p:sldId id="281" r:id="rId12"/>
    <p:sldId id="282" r:id="rId13"/>
    <p:sldId id="262" r:id="rId14"/>
    <p:sldId id="263" r:id="rId15"/>
    <p:sldId id="264" r:id="rId16"/>
    <p:sldId id="273" r:id="rId17"/>
    <p:sldId id="274" r:id="rId18"/>
    <p:sldId id="275" r:id="rId19"/>
    <p:sldId id="276" r:id="rId20"/>
    <p:sldId id="265" r:id="rId21"/>
    <p:sldId id="266" r:id="rId22"/>
    <p:sldId id="269" r:id="rId23"/>
    <p:sldId id="270" r:id="rId24"/>
    <p:sldId id="271" r:id="rId25"/>
    <p:sldId id="272" r:id="rId26"/>
    <p:sldId id="267" r:id="rId27"/>
    <p:sldId id="268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82" autoAdjust="0"/>
  </p:normalViewPr>
  <p:slideViewPr>
    <p:cSldViewPr>
      <p:cViewPr varScale="1">
        <p:scale>
          <a:sx n="87" d="100"/>
          <a:sy n="87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09812-225B-4DC5-96F4-45E1C18B99B1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D6B23-0B68-4315-AF4E-18778D18D3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38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umulative_distribution_functio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youtube/?hl=zh-tw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%E5%88%86%E9%85%8D%E4%B8%8D%E5%85%AC&amp;action=edit&amp;redlink=1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hemove-conferences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40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Alan Mislove</a:t>
            </a:r>
          </a:p>
          <a:p>
            <a:r>
              <a:rPr lang="en-US" altLang="zh-TW" dirty="0" smtClean="0"/>
              <a:t>	Rice</a:t>
            </a:r>
            <a:r>
              <a:rPr lang="en-US" altLang="zh-TW" baseline="0" dirty="0" smtClean="0"/>
              <a:t> University</a:t>
            </a:r>
          </a:p>
          <a:p>
            <a:r>
              <a:rPr lang="en-US" altLang="zh-TW" baseline="0" dirty="0" smtClean="0"/>
              <a:t>	Houston, Texas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4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71513" indent="-671513" algn="just">
              <a:buFont typeface="Wingdings" pitchFamily="2" charset="2"/>
              <a:buNone/>
            </a:pPr>
            <a:r>
              <a:rPr lang="zh-TW" altLang="en-US" sz="1400" b="1" dirty="0" smtClean="0"/>
              <a:t>累積分配函數 </a:t>
            </a:r>
            <a:r>
              <a:rPr lang="en-US" altLang="zh-TW" sz="1400" b="1" dirty="0" smtClean="0"/>
              <a:t>(Cumulative distribution function)</a:t>
            </a:r>
            <a:endParaRPr lang="en-US" altLang="zh-TW" sz="1200" dirty="0" smtClean="0"/>
          </a:p>
          <a:p>
            <a:pPr marL="671513" indent="-671513" algn="just">
              <a:buFont typeface="Wingdings" pitchFamily="2" charset="2"/>
              <a:buNone/>
            </a:pPr>
            <a:r>
              <a:rPr lang="en-US" altLang="zh-TW" sz="1200" dirty="0" smtClean="0"/>
              <a:t>   </a:t>
            </a:r>
            <a:r>
              <a:rPr lang="zh-TW" altLang="en-US" sz="1200" dirty="0" smtClean="0"/>
              <a:t>設</a:t>
            </a:r>
            <a:r>
              <a:rPr lang="en-US" altLang="zh-TW" sz="1200" i="1" dirty="0" smtClean="0"/>
              <a:t>X</a:t>
            </a:r>
            <a:r>
              <a:rPr lang="zh-TW" altLang="en-US" sz="1200" dirty="0" smtClean="0"/>
              <a:t>為一隨機變數，</a:t>
            </a:r>
            <a:r>
              <a:rPr lang="en-US" altLang="zh-TW" sz="1200" i="1" dirty="0" smtClean="0"/>
              <a:t>x</a:t>
            </a:r>
            <a:r>
              <a:rPr lang="zh-TW" altLang="en-US" sz="1200" dirty="0" smtClean="0"/>
              <a:t>為一實數，且設 </a:t>
            </a:r>
            <a:r>
              <a:rPr lang="en-US" altLang="zh-TW" sz="1200" i="1" dirty="0" smtClean="0"/>
              <a:t>F(x) = P(</a:t>
            </a:r>
            <a:r>
              <a:rPr lang="en-US" altLang="zh-TW" sz="1200" i="1" dirty="0" err="1" smtClean="0"/>
              <a:t>X≦x</a:t>
            </a:r>
            <a:r>
              <a:rPr lang="en-US" altLang="zh-TW" sz="1200" i="1" dirty="0" smtClean="0"/>
              <a:t>)</a:t>
            </a:r>
            <a:r>
              <a:rPr lang="zh-TW" altLang="en-US" sz="1200" dirty="0" smtClean="0"/>
              <a:t>，</a:t>
            </a:r>
          </a:p>
          <a:p>
            <a:pPr marL="671513" indent="-671513" algn="just">
              <a:buFont typeface="Wingdings" pitchFamily="2" charset="2"/>
              <a:buNone/>
            </a:pPr>
            <a:r>
              <a:rPr lang="zh-TW" altLang="en-US" sz="1200" dirty="0" smtClean="0"/>
              <a:t>   則稱</a:t>
            </a:r>
            <a:r>
              <a:rPr lang="en-US" altLang="zh-TW" sz="1200" i="1" dirty="0" smtClean="0"/>
              <a:t>F</a:t>
            </a:r>
            <a:r>
              <a:rPr lang="zh-TW" altLang="en-US" sz="1200" dirty="0" smtClean="0"/>
              <a:t>為隨機變數</a:t>
            </a:r>
            <a:r>
              <a:rPr lang="en-US" altLang="zh-TW" sz="1200" i="1" dirty="0" smtClean="0"/>
              <a:t>X</a:t>
            </a:r>
            <a:r>
              <a:rPr lang="zh-TW" altLang="en-US" sz="1200" dirty="0" smtClean="0"/>
              <a:t>的累積分配函數，以</a:t>
            </a:r>
            <a:r>
              <a:rPr lang="en-US" altLang="zh-TW" sz="1200" dirty="0" smtClean="0"/>
              <a:t>C.D.F</a:t>
            </a:r>
            <a:r>
              <a:rPr lang="zh-TW" altLang="en-US" sz="1200" dirty="0" smtClean="0"/>
              <a:t>表示。</a:t>
            </a:r>
            <a:endParaRPr lang="en-US" altLang="zh-TW" sz="1200" dirty="0" smtClean="0"/>
          </a:p>
          <a:p>
            <a:pPr marL="671513" indent="-671513" algn="just">
              <a:buFont typeface="Wingdings" pitchFamily="2" charset="2"/>
              <a:buNone/>
            </a:pPr>
            <a:endParaRPr lang="en-US" altLang="zh-TW" sz="1200" dirty="0" smtClean="0"/>
          </a:p>
          <a:p>
            <a:pPr marL="671513" indent="-671513" algn="just">
              <a:buFont typeface="Wingdings" pitchFamily="2" charset="2"/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定義：累積分配函數係用以求算特定變量之以下累加機率之函數。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71513" indent="-671513" algn="just">
              <a:buFont typeface="Wingdings" pitchFamily="2" charset="2"/>
              <a:buNone/>
            </a:pP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71513" indent="-671513" algn="just">
              <a:buFont typeface="Wingdings" pitchFamily="2" charset="2"/>
              <a:buNone/>
            </a:pPr>
            <a:r>
              <a:rPr lang="en-US" altLang="zh-TW" dirty="0" smtClean="0">
                <a:hlinkClick r:id="rId3"/>
              </a:rPr>
              <a:t>http://en.wikipedia.org/wiki/Cumulative_distribution_function</a:t>
            </a:r>
            <a:endParaRPr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705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CDF =&gt; Cumulative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distribution function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定義：累積分配函數係用以求算特定變量之以下累加機率之函數。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748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Msg</a:t>
            </a:r>
            <a:r>
              <a:rPr lang="en-US" altLang="zh-TW" dirty="0" smtClean="0"/>
              <a:t> = wall posts.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13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測量使用者保持活躍度</a:t>
            </a:r>
            <a:endParaRPr lang="en-US" altLang="zh-TW" dirty="0" smtClean="0"/>
          </a:p>
          <a:p>
            <a:r>
              <a:rPr lang="en-US" altLang="zh-TW" dirty="0" smtClean="0"/>
              <a:t>0.45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=&gt;</a:t>
            </a:r>
            <a:r>
              <a:rPr lang="zh-TW" altLang="en-US" baseline="0" dirty="0" smtClean="0"/>
              <a:t> 說明使用者保持活躍的數量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792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我們的分析表明，有一個顯著歪斜的活動分佈在整個鏈接：</a:t>
            </a:r>
            <a:endParaRPr lang="en-US" altLang="zh-TW" dirty="0" smtClean="0"/>
          </a:p>
          <a:p>
            <a:r>
              <a:rPr lang="zh-TW" altLang="en-US" dirty="0" smtClean="0"/>
              <a:t>少數用戶對生成的大部分活動。</a:t>
            </a:r>
            <a:endParaRPr lang="en-US" altLang="zh-TW" dirty="0" smtClean="0"/>
          </a:p>
          <a:p>
            <a:r>
              <a:rPr lang="zh-TW" altLang="en-US" smtClean="0"/>
              <a:t>我們</a:t>
            </a:r>
            <a:r>
              <a:rPr lang="zh-TW" altLang="en-US" dirty="0" smtClean="0"/>
              <a:t>觀察到一般對用戶之間的相互作用的量</a:t>
            </a:r>
            <a:r>
              <a:rPr lang="zh-TW" altLang="en-US" smtClean="0"/>
              <a:t>衰減，這</a:t>
            </a:r>
            <a:r>
              <a:rPr lang="zh-TW" altLang="en-US" dirty="0" smtClean="0"/>
              <a:t>表明活性的網絡迅速地隨時間而改變。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818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https://developers.google.com/youtube/?hl=zh-tw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9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沒有顯示出來在</a:t>
            </a:r>
            <a:r>
              <a:rPr lang="zh-TW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哪裡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存在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分配不公 (頁面不存在)"/>
              </a:rPr>
              <a:t>分配不公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國際間並無制定堅尼係數的準則，一些問題（如應否除稅項，應否剔除公共援助受益者，應否剔除非本地居民，或應否加入政府的福利）並沒有一致性，以至缺乏比較的準則。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053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從上表中​​，我們發現，基尼係數為每個之間的間隙的情況是相當高的，這意味著熱門影片欣賞和特殊視頻是巨大的。這是證實由洛倫茲曲線，它顯示了在</a:t>
            </a:r>
            <a:r>
              <a:rPr lang="en-US" altLang="zh-TW" dirty="0" smtClean="0"/>
              <a:t>90</a:t>
            </a:r>
            <a:r>
              <a:rPr lang="zh-TW" altLang="en-US" dirty="0" smtClean="0"/>
              <a:t>％以上的意見是從</a:t>
            </a:r>
            <a:r>
              <a:rPr lang="en-US" altLang="zh-TW" dirty="0" smtClean="0"/>
              <a:t>20</a:t>
            </a:r>
            <a:r>
              <a:rPr lang="zh-TW" altLang="en-US" dirty="0" smtClean="0"/>
              <a:t>％的影片。此外，當我們刪除的意見，從推薦系統，基尼係數變得更高。這表明推薦系統的存在有助於減少基尼係數，換句話說，增加</a:t>
            </a:r>
            <a:r>
              <a:rPr lang="zh-TW" altLang="en-US" smtClean="0"/>
              <a:t>的觀點多樣性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549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50 participants(35 males and 15 females)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6113-9635-4F45-9CBD-CB66261127A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94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#syn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同義詞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#2 matches 2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trem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 is the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萬用字元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#1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準確的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matches</a:t>
            </a:r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uw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無限無序的只要有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matches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就極可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85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44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http://www.onthemove-conferences.org/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63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20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912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University of North Texas(UNT)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77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Distance</a:t>
            </a:r>
            <a:r>
              <a:rPr lang="en-US" altLang="zh-TW" baseline="0" dirty="0" smtClean="0"/>
              <a:t> =  Euclidian distance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不加權平均重法為使用樣本距離矩陣和原始資料為依據進行分析。此方法屬於層次具類方法</a:t>
            </a:r>
            <a:r>
              <a:rPr lang="en-US" altLang="zh-TW" dirty="0" smtClean="0"/>
              <a:t>(hierarchical</a:t>
            </a:r>
            <a:r>
              <a:rPr lang="en-US" altLang="zh-TW" baseline="0" dirty="0" smtClean="0"/>
              <a:t> clustering)</a:t>
            </a:r>
            <a:r>
              <a:rPr lang="zh-TW" altLang="en-US" baseline="0" dirty="0" smtClean="0"/>
              <a:t>之一，為一種常用的群集方法。此方法是由一系列的梯次分析為多步驟完成的分群分類法。此方法梯次分析分群方法是不可逆的，也就是說，當通過此方法將兩群分群組合合併後，無法通過再將其分離到合併的狀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91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Average accuracy without </a:t>
            </a:r>
            <a:r>
              <a:rPr lang="en-US" altLang="zh-TW" dirty="0" err="1" smtClean="0"/>
              <a:t>clus</a:t>
            </a:r>
            <a:r>
              <a:rPr lang="en-US" altLang="zh-TW" dirty="0" smtClean="0"/>
              <a:t>- </a:t>
            </a:r>
            <a:r>
              <a:rPr lang="en-US" altLang="zh-TW" dirty="0" err="1" smtClean="0"/>
              <a:t>tering</a:t>
            </a:r>
            <a:r>
              <a:rPr lang="en-US" altLang="zh-TW" dirty="0" smtClean="0"/>
              <a:t> was 64%. Meanwhile, after removing noise from each group using clustering coefficient method, average accuracy improved to 73%. In other words, average </a:t>
            </a:r>
            <a:r>
              <a:rPr lang="en-US" altLang="zh-TW" dirty="0" err="1" smtClean="0"/>
              <a:t>accu</a:t>
            </a:r>
            <a:r>
              <a:rPr lang="en-US" altLang="zh-TW" smtClean="0"/>
              <a:t>- racy improved by 9%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6B23-0B68-4315-AF4E-18778D18D3F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99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29F81-372F-475A-8966-A5703E871BD4}" type="datetimeFigureOut">
              <a:rPr lang="zh-TW" altLang="en-US" smtClean="0"/>
              <a:pPr/>
              <a:t>2013/8/5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6FF6-4F8E-4EB1-94E0-D41F360EA4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An Online News Recommender System for Social Networks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43608" y="3886200"/>
            <a:ext cx="6656784" cy="1752600"/>
          </a:xfrm>
        </p:spPr>
        <p:txBody>
          <a:bodyPr>
            <a:normAutofit lnSpcReduction="10000"/>
          </a:bodyPr>
          <a:lstStyle/>
          <a:p>
            <a:r>
              <a:rPr lang="en-US" altLang="zh-TW" sz="2800" b="1" dirty="0" smtClean="0"/>
              <a:t>Department of Computer Science University of </a:t>
            </a:r>
            <a:r>
              <a:rPr lang="en-US" altLang="zh-TW" sz="2800" b="1" dirty="0"/>
              <a:t>I</a:t>
            </a:r>
            <a:r>
              <a:rPr lang="en-US" altLang="zh-TW" sz="2800" b="1" dirty="0" smtClean="0"/>
              <a:t>llinois at Urbana-Champaign</a:t>
            </a:r>
          </a:p>
          <a:p>
            <a:r>
              <a:rPr lang="en-US" altLang="zh-TW" sz="2800" dirty="0" smtClean="0"/>
              <a:t>Manish Agrawal, Maryam Karimzadehgan, ChengXiang Zhai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63580" y="6341258"/>
            <a:ext cx="378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SIGIR Search in Social Media 2009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Profile Features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1124744"/>
            <a:ext cx="79914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Similarity Inference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Clustering takes place in the following steps for each group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Normalizing data</a:t>
            </a:r>
          </a:p>
          <a:p>
            <a:pPr lvl="1"/>
            <a:r>
              <a:rPr lang="en-US" altLang="zh-TW" dirty="0"/>
              <a:t>Computing a distance matrix to calculate </a:t>
            </a:r>
            <a:r>
              <a:rPr lang="en-US" altLang="zh-TW" dirty="0" smtClean="0"/>
              <a:t>similarities </a:t>
            </a:r>
            <a:r>
              <a:rPr lang="en-US" altLang="zh-TW" dirty="0"/>
              <a:t>among all pairs of </a:t>
            </a:r>
            <a:r>
              <a:rPr lang="en-US" altLang="zh-TW" dirty="0" smtClean="0"/>
              <a:t>members</a:t>
            </a:r>
          </a:p>
          <a:p>
            <a:pPr lvl="1"/>
            <a:r>
              <a:rPr lang="en-US" altLang="zh-TW" dirty="0"/>
              <a:t>using </a:t>
            </a:r>
            <a:r>
              <a:rPr lang="en-US" altLang="zh-TW" dirty="0" err="1"/>
              <a:t>unweighted</a:t>
            </a:r>
            <a:r>
              <a:rPr lang="en-US" altLang="zh-TW" dirty="0"/>
              <a:t> pair-group method using </a:t>
            </a:r>
            <a:r>
              <a:rPr lang="en-US" altLang="zh-TW" dirty="0" smtClean="0"/>
              <a:t>arithmetic </a:t>
            </a:r>
            <a:r>
              <a:rPr lang="en-US" altLang="zh-TW" dirty="0"/>
              <a:t>averages (UPGMA) on distance matrix to generate </a:t>
            </a:r>
            <a:r>
              <a:rPr lang="en-US" altLang="zh-TW" dirty="0" smtClean="0"/>
              <a:t>hierarchical </a:t>
            </a:r>
            <a:r>
              <a:rPr lang="en-US" altLang="zh-TW" dirty="0"/>
              <a:t>cluster tree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808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Result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used 50% of data for training and other 50% for testing.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3" y="2701627"/>
            <a:ext cx="66198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0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On the Evolution of User Interaction in Facebook</a:t>
            </a:r>
            <a:endParaRPr lang="zh-TW" altLang="en-US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b="1" dirty="0" smtClean="0"/>
              <a:t>Max Planck Institute for Software Systems</a:t>
            </a:r>
          </a:p>
          <a:p>
            <a:r>
              <a:rPr lang="en-US" altLang="zh-TW" b="1" dirty="0" smtClean="0"/>
              <a:t>Kaiserslautern/Saarbrucken, Germany</a:t>
            </a:r>
          </a:p>
          <a:p>
            <a:r>
              <a:rPr lang="en-US" altLang="zh-TW" dirty="0" smtClean="0"/>
              <a:t>Bimal Viswanath, Alan Mislove, Meeyoung Cha,</a:t>
            </a:r>
          </a:p>
          <a:p>
            <a:r>
              <a:rPr lang="en-US" altLang="zh-TW" dirty="0" smtClean="0"/>
              <a:t> Krishna P. Gummadi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87416" y="645333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ACM Workshop on Online social networks 2009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Data Set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Data: Facebook New Orleans Network</a:t>
            </a:r>
          </a:p>
          <a:p>
            <a:r>
              <a:rPr lang="en-US" altLang="zh-TW" dirty="0" smtClean="0"/>
              <a:t>Users: </a:t>
            </a:r>
            <a:r>
              <a:rPr lang="en-US" altLang="zh-TW" b="1" dirty="0" smtClean="0"/>
              <a:t>90,269</a:t>
            </a:r>
            <a:r>
              <a:rPr lang="en-US" altLang="zh-TW" dirty="0" smtClean="0"/>
              <a:t> users</a:t>
            </a:r>
          </a:p>
          <a:p>
            <a:r>
              <a:rPr lang="en-US" altLang="zh-TW" dirty="0" smtClean="0"/>
              <a:t>Friendship links: </a:t>
            </a:r>
            <a:r>
              <a:rPr lang="en-US" altLang="zh-TW" b="1" dirty="0" smtClean="0"/>
              <a:t>3,646,662</a:t>
            </a:r>
            <a:r>
              <a:rPr lang="en-US" altLang="zh-TW" dirty="0" smtClean="0"/>
              <a:t> links</a:t>
            </a:r>
          </a:p>
          <a:p>
            <a:r>
              <a:rPr lang="en-US" altLang="zh-TW" dirty="0" smtClean="0"/>
              <a:t>Limitations</a:t>
            </a:r>
          </a:p>
          <a:p>
            <a:pPr lvl="1"/>
            <a:r>
              <a:rPr lang="en-US" altLang="zh-TW" dirty="0" smtClean="0"/>
              <a:t>Users can interact in many ways</a:t>
            </a:r>
          </a:p>
          <a:p>
            <a:pPr lvl="1"/>
            <a:r>
              <a:rPr lang="en-US" altLang="zh-TW" dirty="0" smtClean="0"/>
              <a:t>Users privacy setting</a:t>
            </a:r>
          </a:p>
          <a:p>
            <a:pPr lvl="1"/>
            <a:r>
              <a:rPr lang="en-US" altLang="zh-TW" dirty="0" smtClean="0"/>
              <a:t>Users who were not connected to the networks</a:t>
            </a:r>
          </a:p>
          <a:p>
            <a:pPr lvl="1"/>
            <a:r>
              <a:rPr lang="en-US" altLang="zh-TW" dirty="0" smtClean="0"/>
              <a:t>Our data set is based on a single network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Cumulative distribution function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Patterns of infrequent interactions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altLang="zh-TW" dirty="0" smtClean="0"/>
              <a:t>We are interested in understanding the reasons for the low level of interaction</a:t>
            </a:r>
            <a:endParaRPr lang="zh-TW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80928"/>
            <a:ext cx="6192688" cy="382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Patterns of frequent interactions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are particularly interested in knowing whether wall posts are spread out evenly in time</a:t>
            </a:r>
            <a:endParaRPr lang="zh-TW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442" y="3429000"/>
            <a:ext cx="574711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Refresh rate of the activity network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altLang="zh-TW" dirty="0" smtClean="0"/>
              <a:t>We use the </a:t>
            </a:r>
            <a:r>
              <a:rPr lang="en-US" altLang="zh-TW" b="1" dirty="0" smtClean="0"/>
              <a:t>notion of resemblance</a:t>
            </a:r>
            <a:r>
              <a:rPr lang="en-US" altLang="zh-TW" dirty="0" smtClean="0"/>
              <a:t>. Resemblance is used to measure the quantitative overlap between two sets.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664766" y="3861048"/>
          <a:ext cx="2755106" cy="147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方程式" r:id="rId4" imgW="901440" imgH="482400" progId="Equation.3">
                  <p:embed/>
                </p:oleObj>
              </mc:Choice>
              <mc:Fallback>
                <p:oleObj name="方程式" r:id="rId4" imgW="90144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766" y="3861048"/>
                        <a:ext cx="2755106" cy="1474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140968"/>
            <a:ext cx="50006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67544" y="609329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</a:t>
            </a:r>
            <a:r>
              <a:rPr lang="en-US" altLang="zh-TW" sz="2400" baseline="-25000" dirty="0" smtClean="0"/>
              <a:t>t</a:t>
            </a:r>
            <a:r>
              <a:rPr lang="en-US" altLang="zh-TW" sz="2400" dirty="0" smtClean="0"/>
              <a:t> is the set of links that are active at time t.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Our analysis demonstrate that there is a significant skew in the distribution of activity across links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minority of the user pairs generate a majority of the activity.</a:t>
            </a:r>
          </a:p>
          <a:p>
            <a:pPr lvl="1"/>
            <a:r>
              <a:rPr lang="en-US" altLang="zh-TW" dirty="0" smtClean="0"/>
              <a:t>A general decay in the amount of interaction between pairs of users, suggesting that the activity network is rapidly changing over time.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Facebook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 general, two users may be connected in three different ways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User a is a friend of User b</a:t>
            </a:r>
          </a:p>
          <a:p>
            <a:pPr lvl="1"/>
            <a:r>
              <a:rPr lang="en-US" altLang="zh-TW" dirty="0" smtClean="0"/>
              <a:t>User a and User b belong to the same </a:t>
            </a:r>
            <a:r>
              <a:rPr lang="en-US" altLang="zh-TW" i="1" dirty="0" smtClean="0"/>
              <a:t>network</a:t>
            </a:r>
          </a:p>
          <a:p>
            <a:pPr lvl="1"/>
            <a:r>
              <a:rPr lang="en-US" altLang="zh-TW" dirty="0" smtClean="0"/>
              <a:t>User a and User b belong to the same </a:t>
            </a:r>
            <a:r>
              <a:rPr lang="en-US" altLang="zh-TW" i="1" dirty="0" smtClean="0"/>
              <a:t>group</a:t>
            </a:r>
          </a:p>
          <a:p>
            <a:pPr lvl="1"/>
            <a:endParaRPr lang="en-US" altLang="zh-TW" i="1" dirty="0" smtClean="0"/>
          </a:p>
          <a:p>
            <a:r>
              <a:rPr lang="en-US" altLang="zh-TW" sz="2400" dirty="0" smtClean="0"/>
              <a:t>Connection 1 and 2 are strong connections, in the sense, that a user can see the profiles of all his friends and also the profiles of all the people in his network(s)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The Impact of YouTube Recommendation System on Video Views</a:t>
            </a:r>
            <a:endParaRPr lang="zh-TW" altLang="en-US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75556" y="3789040"/>
            <a:ext cx="7592888" cy="220709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b="1" dirty="0" smtClean="0"/>
              <a:t>College of Computer Science and Technology Harbin Engineering University, Harbin, China</a:t>
            </a:r>
          </a:p>
          <a:p>
            <a:r>
              <a:rPr lang="en-US" altLang="zh-TW" dirty="0" smtClean="0"/>
              <a:t>Renjie Zhou</a:t>
            </a:r>
          </a:p>
          <a:p>
            <a:r>
              <a:rPr lang="en-US" altLang="zh-TW" b="1" dirty="0" smtClean="0"/>
              <a:t>Department of Electrical and Computer Engineering University of Massachusetts, Amherst, USA</a:t>
            </a:r>
          </a:p>
          <a:p>
            <a:r>
              <a:rPr lang="en-US" altLang="zh-TW" dirty="0" smtClean="0"/>
              <a:t>Samamon Khemmarat, Lixin Gao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87416" y="645333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 smtClean="0"/>
              <a:t>ACM SIGCOMM Internet measurement 2010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Data Source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526" y="1412776"/>
            <a:ext cx="8532948" cy="4525963"/>
          </a:xfrm>
        </p:spPr>
        <p:txBody>
          <a:bodyPr/>
          <a:lstStyle/>
          <a:p>
            <a:r>
              <a:rPr lang="en-US" altLang="zh-TW" dirty="0" smtClean="0"/>
              <a:t>On YouTube, a video is viewed on a page named watch page, We focus on three elements of the data.</a:t>
            </a:r>
          </a:p>
          <a:p>
            <a:pPr lvl="1"/>
            <a:r>
              <a:rPr lang="en-US" altLang="zh-TW" dirty="0" smtClean="0"/>
              <a:t>Video metadata</a:t>
            </a:r>
          </a:p>
          <a:p>
            <a:pPr lvl="1"/>
            <a:r>
              <a:rPr lang="en-US" altLang="zh-TW" dirty="0" smtClean="0"/>
              <a:t>Related video list</a:t>
            </a:r>
          </a:p>
          <a:p>
            <a:pPr lvl="1"/>
            <a:r>
              <a:rPr lang="en-US" altLang="zh-TW" dirty="0" smtClean="0"/>
              <a:t>View statistics &amp; data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Data Source</a:t>
            </a:r>
            <a:endParaRPr lang="zh-TW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1412776"/>
            <a:ext cx="70961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Data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Collection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526" y="1412776"/>
            <a:ext cx="8532948" cy="4525963"/>
          </a:xfrm>
        </p:spPr>
        <p:txBody>
          <a:bodyPr/>
          <a:lstStyle/>
          <a:p>
            <a:r>
              <a:rPr lang="en-US" altLang="zh-TW" dirty="0" smtClean="0"/>
              <a:t>We describe how we collected the two data sets in this study.</a:t>
            </a:r>
          </a:p>
          <a:p>
            <a:pPr lvl="1"/>
            <a:r>
              <a:rPr lang="en-US" altLang="zh-TW" dirty="0" smtClean="0"/>
              <a:t>D1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		the videos by capturing and parsing YouTube video  	requests at a university network gateway.</a:t>
            </a:r>
          </a:p>
          <a:p>
            <a:pPr lvl="1"/>
            <a:r>
              <a:rPr lang="en-US" altLang="zh-TW" dirty="0" smtClean="0"/>
              <a:t>D2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		We retrieved 400 featured videos via API as the 	initial set, crawled their associated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Data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Collection</a:t>
            </a:r>
            <a:endParaRPr lang="zh-TW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15963"/>
            <a:ext cx="69627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4257675"/>
            <a:ext cx="69913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Sources of Video Views</a:t>
            </a:r>
            <a:endParaRPr lang="zh-TW" altLang="en-US" b="1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05209"/>
            <a:ext cx="4464496" cy="285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955" y="3524969"/>
            <a:ext cx="42005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436096" y="292668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Percentage of videos dominated by each category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971600" y="177455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Percentage of tracked views from each category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Gini Coefficient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堅尼指數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Gini index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）是指堅尼係數乘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倍作百分比表示。在民眾收入中，如堅尼係數最大為「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」，最小等於「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」。即人與人之間收入絕對平等，但這兩種情況只出現在理論上；堅尼係數越小收入分配越平均，吉尼係數越大收入分配越不平均。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n is the number of total videos</a:t>
            </a:r>
          </a:p>
          <a:p>
            <a:r>
              <a:rPr lang="en-US" altLang="zh-TW" sz="2400" dirty="0" smtClean="0"/>
              <a:t>X</a:t>
            </a:r>
            <a:r>
              <a:rPr lang="en-US" altLang="zh-TW" sz="2400" baseline="-25000" dirty="0" smtClean="0"/>
              <a:t>k</a:t>
            </a:r>
            <a:r>
              <a:rPr lang="en-US" altLang="zh-TW" sz="2400" dirty="0" smtClean="0"/>
              <a:t> is the percentage of the first k videos</a:t>
            </a:r>
          </a:p>
          <a:p>
            <a:r>
              <a:rPr lang="en-US" altLang="zh-TW" sz="2400" dirty="0" smtClean="0"/>
              <a:t>Y</a:t>
            </a:r>
            <a:r>
              <a:rPr lang="en-US" altLang="zh-TW" sz="2400" baseline="-25000" dirty="0" smtClean="0"/>
              <a:t>k</a:t>
            </a:r>
            <a:r>
              <a:rPr lang="en-US" altLang="zh-TW" sz="2400" dirty="0" smtClean="0"/>
              <a:t> is the percentage of the views from the first k videos</a:t>
            </a:r>
            <a:endParaRPr lang="zh-TW" altLang="en-US" sz="2400" dirty="0"/>
          </a:p>
        </p:txBody>
      </p:sp>
      <p:graphicFrame>
        <p:nvGraphicFramePr>
          <p:cNvPr id="1027" name="內容版面配置區 3"/>
          <p:cNvGraphicFramePr>
            <a:graphicFrameLocks noChangeAspect="1"/>
          </p:cNvGraphicFramePr>
          <p:nvPr/>
        </p:nvGraphicFramePr>
        <p:xfrm>
          <a:off x="1871700" y="3356992"/>
          <a:ext cx="5400600" cy="1199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方程式" r:id="rId4" imgW="1942920" imgH="431640" progId="Equation.3">
                  <p:embed/>
                </p:oleObj>
              </mc:Choice>
              <mc:Fallback>
                <p:oleObj name="方程式" r:id="rId4" imgW="1942920" imgH="431640" progId="Equation.3">
                  <p:embed/>
                  <p:pic>
                    <p:nvPicPr>
                      <p:cNvPr id="0" name="內容版面配置區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3356992"/>
                        <a:ext cx="5400600" cy="1199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Result</a:t>
            </a:r>
            <a:endParaRPr lang="zh-TW" alt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44" y="1268760"/>
            <a:ext cx="78251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608512" cy="324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TW" sz="3800" b="1" dirty="0" smtClean="0"/>
              <a:t>Inferring User Interest Familiarity and Topic Similarity with Social Neighbors in Facebook</a:t>
            </a:r>
            <a:endParaRPr lang="zh-TW" altLang="en-US" sz="3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9592" y="3886200"/>
            <a:ext cx="6944816" cy="1752600"/>
          </a:xfrm>
        </p:spPr>
        <p:txBody>
          <a:bodyPr>
            <a:normAutofit fontScale="92500"/>
          </a:bodyPr>
          <a:lstStyle/>
          <a:p>
            <a:r>
              <a:rPr lang="en-US" altLang="zh-TW" b="1" dirty="0" smtClean="0"/>
              <a:t>Department of Computer Science, KAIST</a:t>
            </a:r>
          </a:p>
          <a:p>
            <a:r>
              <a:rPr lang="en-US" altLang="zh-TW" dirty="0" smtClean="0"/>
              <a:t>Dabi Ahn, Taehun Kim, </a:t>
            </a:r>
          </a:p>
          <a:p>
            <a:r>
              <a:rPr lang="en-US" altLang="zh-TW" dirty="0" smtClean="0"/>
              <a:t>Soon J. Hyun, Dongman Lee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483768" y="6453336"/>
            <a:ext cx="666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 smtClean="0"/>
              <a:t>IEEE 2012 </a:t>
            </a:r>
            <a:r>
              <a:rPr lang="en-US" altLang="zh-TW" sz="2000" b="1" dirty="0"/>
              <a:t>Web Intelligence and Intelligent Agent Technology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429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System Workflow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02" y="1988840"/>
            <a:ext cx="8864396" cy="369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Content-based recommendation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As an example, the following shows the set of Indri queries used in our system for the “University of Illinois” community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pPr>
              <a:buNone/>
            </a:pPr>
            <a:r>
              <a:rPr lang="en-US" altLang="zh-TW" sz="2000" dirty="0" smtClean="0"/>
              <a:t>#syn = </a:t>
            </a:r>
            <a:r>
              <a:rPr lang="en-US" altLang="zh-TW" sz="2000" dirty="0" smtClean="0"/>
              <a:t>are </a:t>
            </a:r>
            <a:r>
              <a:rPr lang="en-US" altLang="zh-TW" sz="2000" dirty="0" smtClean="0"/>
              <a:t>used as synonyms.</a:t>
            </a:r>
          </a:p>
          <a:p>
            <a:pPr>
              <a:buNone/>
            </a:pPr>
            <a:r>
              <a:rPr lang="en-US" altLang="zh-TW" sz="2000" dirty="0" smtClean="0"/>
              <a:t>#2(a b) matches “a * b”(where * is any word or null).</a:t>
            </a:r>
          </a:p>
          <a:p>
            <a:pPr>
              <a:buNone/>
            </a:pPr>
            <a:r>
              <a:rPr lang="en-US" altLang="zh-TW" sz="2000" dirty="0" smtClean="0"/>
              <a:t>#1(U of I) exactly matches “U of I”.</a:t>
            </a:r>
          </a:p>
          <a:p>
            <a:endParaRPr lang="zh-TW" alt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3055987"/>
            <a:ext cx="69723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Dataset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365104"/>
            <a:ext cx="8229600" cy="249289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A user writes a posting on his social neighbor’s wall or a posting is written in his wall by the social neighbor.</a:t>
            </a:r>
          </a:p>
          <a:p>
            <a:r>
              <a:rPr lang="en-US" altLang="zh-TW" sz="2000" dirty="0" smtClean="0"/>
              <a:t>A user writes comment(s) in his social neighbor’s posting or comment(s) is written in his posting by the social neighbor.</a:t>
            </a:r>
          </a:p>
          <a:p>
            <a:r>
              <a:rPr lang="en-US" altLang="zh-TW" sz="2000" dirty="0" smtClean="0"/>
              <a:t>A user </a:t>
            </a:r>
            <a:r>
              <a:rPr lang="en-US" altLang="zh-TW" sz="2000" i="1" dirty="0" smtClean="0"/>
              <a:t>likes</a:t>
            </a:r>
            <a:r>
              <a:rPr lang="en-US" altLang="zh-TW" sz="2000" dirty="0" smtClean="0"/>
              <a:t> his social neighbor’s posting or his posting is </a:t>
            </a:r>
            <a:r>
              <a:rPr lang="en-US" altLang="zh-TW" sz="2000" i="1" dirty="0" smtClean="0"/>
              <a:t>liked</a:t>
            </a:r>
            <a:r>
              <a:rPr lang="en-US" altLang="zh-TW" sz="2000" dirty="0" smtClean="0"/>
              <a:t> by the social neighbor.(In Facebook, a user expresses his/her preference about a post by pressing the “Like” button.)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1363588"/>
            <a:ext cx="6743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7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Result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84" y="1340768"/>
            <a:ext cx="5688632" cy="520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Collaborative User Feedback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The user feedback is captured in three different ways:</a:t>
            </a:r>
            <a:endParaRPr lang="en-US" altLang="zh-TW" sz="2800" dirty="0"/>
          </a:p>
          <a:p>
            <a:pPr lvl="1"/>
            <a:r>
              <a:rPr lang="en-US" altLang="zh-TW" sz="2400" dirty="0" smtClean="0"/>
              <a:t>Clickthroughs of articles</a:t>
            </a:r>
          </a:p>
          <a:p>
            <a:pPr lvl="1"/>
            <a:r>
              <a:rPr lang="en-US" altLang="zh-TW" sz="2400" dirty="0" smtClean="0"/>
              <a:t>Ratings of articles</a:t>
            </a:r>
          </a:p>
          <a:p>
            <a:pPr lvl="1"/>
            <a:r>
              <a:rPr lang="en-US" altLang="zh-TW" sz="2400" dirty="0" smtClean="0"/>
              <a:t>Recommendation of an article by a user to another user</a:t>
            </a:r>
          </a:p>
          <a:p>
            <a:endParaRPr lang="en-US" altLang="zh-TW" sz="2400" dirty="0" smtClean="0"/>
          </a:p>
          <a:p>
            <a:endParaRPr lang="en-US" altLang="zh-TW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3933056"/>
            <a:ext cx="5410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Pilot Study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235" y="1556792"/>
            <a:ext cx="5739531" cy="4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Pilot Study</a:t>
            </a:r>
            <a:endParaRPr lang="zh-TW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426" y="1268760"/>
            <a:ext cx="7801148" cy="54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Group Recommendation System for Facebook</a:t>
            </a:r>
            <a:endParaRPr lang="zh-TW" altLang="en-US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7086600" cy="1752600"/>
          </a:xfrm>
        </p:spPr>
        <p:txBody>
          <a:bodyPr>
            <a:noAutofit/>
          </a:bodyPr>
          <a:lstStyle/>
          <a:p>
            <a:r>
              <a:rPr lang="en-US" altLang="zh-TW" sz="2700" b="1" dirty="0" smtClean="0"/>
              <a:t>Department of Computer Science and Engineering University of North Texas</a:t>
            </a:r>
          </a:p>
          <a:p>
            <a:r>
              <a:rPr lang="en-US" altLang="zh-TW" sz="2700" dirty="0" smtClean="0"/>
              <a:t>Enkh-Amgalan</a:t>
            </a:r>
            <a:r>
              <a:rPr lang="en-US" altLang="zh-TW" sz="2700" dirty="0"/>
              <a:t> </a:t>
            </a:r>
            <a:r>
              <a:rPr lang="en-US" altLang="zh-TW" sz="2700" dirty="0" smtClean="0"/>
              <a:t>Baatarjav, Stanti Phithakkitnukoon, Ram Dantu</a:t>
            </a:r>
            <a:endParaRPr lang="zh-TW" altLang="en-US" sz="27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88224" y="6453336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OTM </a:t>
            </a:r>
            <a:r>
              <a:rPr lang="en-US" altLang="zh-TW" sz="2000" b="1" dirty="0" smtClean="0"/>
              <a:t>2008 Workshops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65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Basic Architecture</a:t>
            </a:r>
            <a:endParaRPr lang="zh-TW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Group recommendation system(GRS)</a:t>
            </a:r>
          </a:p>
          <a:p>
            <a:pPr lvl="1"/>
            <a:r>
              <a:rPr lang="en-US" altLang="zh-TW" dirty="0" smtClean="0"/>
              <a:t>Profile feature extraction</a:t>
            </a:r>
          </a:p>
          <a:p>
            <a:pPr lvl="1"/>
            <a:r>
              <a:rPr lang="en-US" altLang="zh-TW" dirty="0" smtClean="0"/>
              <a:t>Classification engine</a:t>
            </a:r>
          </a:p>
          <a:p>
            <a:pPr lvl="1"/>
            <a:r>
              <a:rPr lang="en-US" altLang="zh-TW" dirty="0" smtClean="0"/>
              <a:t>Final recommendation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45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Basic </a:t>
            </a:r>
            <a:r>
              <a:rPr lang="en-US" altLang="zh-TW" b="1" dirty="0"/>
              <a:t>Architecture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16" y="1417638"/>
            <a:ext cx="5112568" cy="52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1408</Words>
  <Application>Microsoft Office PowerPoint</Application>
  <PresentationFormat>如螢幕大小 (4:3)</PresentationFormat>
  <Paragraphs>165</Paragraphs>
  <Slides>31</Slides>
  <Notes>19</Notes>
  <HiddenSlides>1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Office 佈景主題</vt:lpstr>
      <vt:lpstr>方程式</vt:lpstr>
      <vt:lpstr>An Online News Recommender System for Social Networks</vt:lpstr>
      <vt:lpstr>Facebook</vt:lpstr>
      <vt:lpstr>Content-based recommendation</vt:lpstr>
      <vt:lpstr>Collaborative User Feedback</vt:lpstr>
      <vt:lpstr>Pilot Study</vt:lpstr>
      <vt:lpstr>Pilot Study</vt:lpstr>
      <vt:lpstr>Group Recommendation System for Facebook</vt:lpstr>
      <vt:lpstr>Basic Architecture</vt:lpstr>
      <vt:lpstr>Basic Architecture</vt:lpstr>
      <vt:lpstr>Profile Features</vt:lpstr>
      <vt:lpstr>Similarity Inference</vt:lpstr>
      <vt:lpstr>Result</vt:lpstr>
      <vt:lpstr>On the Evolution of User Interaction in Facebook</vt:lpstr>
      <vt:lpstr>Data Set</vt:lpstr>
      <vt:lpstr>Cumulative distribution function</vt:lpstr>
      <vt:lpstr>Patterns of infrequent interactions</vt:lpstr>
      <vt:lpstr>Patterns of frequent interactions</vt:lpstr>
      <vt:lpstr>Refresh rate of the activity network</vt:lpstr>
      <vt:lpstr>Conclusion</vt:lpstr>
      <vt:lpstr>The Impact of YouTube Recommendation System on Video Views</vt:lpstr>
      <vt:lpstr>Data Source</vt:lpstr>
      <vt:lpstr>Data Source</vt:lpstr>
      <vt:lpstr>Data Collection</vt:lpstr>
      <vt:lpstr>Data Collection</vt:lpstr>
      <vt:lpstr>Sources of Video Views</vt:lpstr>
      <vt:lpstr>Gini Coefficient</vt:lpstr>
      <vt:lpstr>Result</vt:lpstr>
      <vt:lpstr>Inferring User Interest Familiarity and Topic Similarity with Social Neighbors in Facebook</vt:lpstr>
      <vt:lpstr>System Workflow</vt:lpstr>
      <vt:lpstr>Dataset</vt:lpstr>
      <vt:lpstr>Result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Online News Recommender System for Social Networks</dc:title>
  <dc:creator>MA301</dc:creator>
  <cp:lastModifiedBy>Jerry</cp:lastModifiedBy>
  <cp:revision>80</cp:revision>
  <dcterms:created xsi:type="dcterms:W3CDTF">2013-07-16T06:01:00Z</dcterms:created>
  <dcterms:modified xsi:type="dcterms:W3CDTF">2013-08-05T04:09:34Z</dcterms:modified>
</cp:coreProperties>
</file>