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8" r:id="rId12"/>
    <p:sldId id="277" r:id="rId13"/>
    <p:sldId id="266" r:id="rId14"/>
    <p:sldId id="269" r:id="rId15"/>
    <p:sldId id="270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8354" autoAdjust="0"/>
  </p:normalViewPr>
  <p:slideViewPr>
    <p:cSldViewPr>
      <p:cViewPr varScale="1">
        <p:scale>
          <a:sx n="77" d="100"/>
          <a:sy n="77" d="100"/>
        </p:scale>
        <p:origin x="-10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0E650-7164-41BF-9717-FF7D112F3C6E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A3462-FBB4-4061-B105-CAAD430A8DA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2010 12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International Asia-Pacific Web Conference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792FA-D9EB-4FCD-8D2D-5F150D90EE2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3462-FBB4-4061-B105-CAAD430A8DA1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TS = </a:t>
            </a:r>
            <a:r>
              <a:rPr lang="zh-TW" altLang="en-US" dirty="0" smtClean="0"/>
              <a:t>測試的資料</a:t>
            </a:r>
            <a:endParaRPr lang="en-US" altLang="zh-TW" dirty="0" smtClean="0"/>
          </a:p>
          <a:p>
            <a:r>
              <a:rPr lang="en-US" altLang="zh-TW" dirty="0" smtClean="0"/>
              <a:t>U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使用者的資料</a:t>
            </a:r>
            <a:endParaRPr lang="en-US" altLang="zh-TW" dirty="0" smtClean="0"/>
          </a:p>
          <a:p>
            <a:r>
              <a:rPr lang="en-US" altLang="zh-TW" dirty="0" smtClean="0"/>
              <a:t>RelevantNum = </a:t>
            </a:r>
            <a:r>
              <a:rPr lang="zh-TW" altLang="en-US" dirty="0" smtClean="0"/>
              <a:t>在結果內有符合使用者的喜好的個數</a:t>
            </a:r>
            <a:endParaRPr lang="en-US" altLang="zh-TW" dirty="0" smtClean="0"/>
          </a:p>
          <a:p>
            <a:r>
              <a:rPr lang="en-US" altLang="zh-TW" dirty="0" smtClean="0"/>
              <a:t>RecommendLength = </a:t>
            </a:r>
            <a:r>
              <a:rPr lang="zh-TW" altLang="en-US" dirty="0" smtClean="0"/>
              <a:t>推薦給使用者資源的數量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3462-FBB4-4061-B105-CAAD430A8DA1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3462-FBB4-4061-B105-CAAD430A8DA1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b="0" dirty="0" smtClean="0"/>
              <a:t>RWR</a:t>
            </a:r>
            <a:r>
              <a:rPr lang="zh-TW" altLang="en-US" b="0" dirty="0" smtClean="0"/>
              <a:t> </a:t>
            </a:r>
            <a:r>
              <a:rPr lang="en-US" altLang="zh-TW" b="0" dirty="0" smtClean="0"/>
              <a:t>=</a:t>
            </a:r>
            <a:r>
              <a:rPr lang="zh-TW" altLang="en-US" b="0" dirty="0" smtClean="0"/>
              <a:t> </a:t>
            </a:r>
            <a:r>
              <a:rPr lang="en-US" altLang="zh-TW" b="0" dirty="0" smtClean="0"/>
              <a:t>Random Walk</a:t>
            </a:r>
            <a:r>
              <a:rPr lang="en-US" altLang="zh-TW" b="0" baseline="0" dirty="0" smtClean="0"/>
              <a:t> with Restart</a:t>
            </a:r>
          </a:p>
          <a:p>
            <a:r>
              <a:rPr lang="en-US" altLang="zh-TW" b="0" baseline="0" dirty="0" smtClean="0"/>
              <a:t>RWUR = User-Resource Tag-based Algorithm</a:t>
            </a:r>
          </a:p>
          <a:p>
            <a:r>
              <a:rPr lang="en-US" altLang="zh-TW" b="0" baseline="0" dirty="0" smtClean="0"/>
              <a:t>RWUU = User-User Tag-based Algorithm</a:t>
            </a: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3462-FBB4-4061-B105-CAAD430A8DA1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3462-FBB4-4061-B105-CAAD430A8DA1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3462-FBB4-4061-B105-CAAD430A8DA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 = </a:t>
            </a:r>
            <a:r>
              <a:rPr lang="zh-TW" altLang="en-US" dirty="0" smtClean="0"/>
              <a:t>重新開始跑的機率</a:t>
            </a:r>
            <a:endParaRPr lang="en-US" altLang="zh-TW" dirty="0" smtClean="0"/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是與相對應的元素的起始節點設置為</a:t>
            </a:r>
            <a:r>
              <a:rPr lang="en-US" altLang="zh-TW" dirty="0" smtClean="0"/>
              <a:t>1</a:t>
            </a:r>
            <a:r>
              <a:rPr lang="zh-TW" altLang="en-US" dirty="0" smtClean="0"/>
              <a:t>的零列向量</a:t>
            </a:r>
            <a:endParaRPr lang="en-US" altLang="zh-TW" dirty="0" smtClean="0"/>
          </a:p>
          <a:p>
            <a:r>
              <a:rPr lang="en-US" altLang="zh-TW" dirty="0" smtClean="0"/>
              <a:t>S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語意相似</a:t>
            </a:r>
            <a:endParaRPr lang="en-US" altLang="zh-TW" dirty="0" smtClean="0"/>
          </a:p>
          <a:p>
            <a:r>
              <a:rPr lang="en-US" altLang="zh-TW" dirty="0" smtClean="0"/>
              <a:t>P(T)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隨機走到</a:t>
            </a:r>
            <a:r>
              <a:rPr lang="en-US" altLang="zh-TW" dirty="0" smtClean="0"/>
              <a:t>T</a:t>
            </a:r>
            <a:r>
              <a:rPr lang="zh-TW" altLang="en-US" dirty="0" smtClean="0"/>
              <a:t>點機率的陣列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3462-FBB4-4061-B105-CAAD430A8DA1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TW"/>
              <a:t>ICDM2006 Dec, 18-22, HongKong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09CD6-835B-415D-AEFE-6204EC1E94F2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TW"/>
              <a:t>ICDM2006 Dec, 18-22, HongKong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B5B2F8-C25D-4FE3-AEFA-7C16E5D7D7F4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</a:t>
            </a:r>
            <a:r>
              <a:rPr lang="en-US" altLang="zh-TW" baseline="0" dirty="0" smtClean="0"/>
              <a:t> a tagging system, users can assign any tag to any resource(like or disliked)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3462-FBB4-4061-B105-CAAD430A8DA1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3462-FBB4-4061-B105-CAAD430A8DA1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3462-FBB4-4061-B105-CAAD430A8DA1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3462-FBB4-4061-B105-CAAD430A8DA1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3A1051-BC2C-4AF3-88FD-F9260648B2C8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DE87F2-9D31-4D5F-8277-1BC53A1688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A1051-BC2C-4AF3-88FD-F9260648B2C8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E87F2-9D31-4D5F-8277-1BC53A1688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A1051-BC2C-4AF3-88FD-F9260648B2C8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E87F2-9D31-4D5F-8277-1BC53A1688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A1051-BC2C-4AF3-88FD-F9260648B2C8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E87F2-9D31-4D5F-8277-1BC53A1688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A1051-BC2C-4AF3-88FD-F9260648B2C8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E87F2-9D31-4D5F-8277-1BC53A1688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A1051-BC2C-4AF3-88FD-F9260648B2C8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E87F2-9D31-4D5F-8277-1BC53A1688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A1051-BC2C-4AF3-88FD-F9260648B2C8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E87F2-9D31-4D5F-8277-1BC53A1688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A1051-BC2C-4AF3-88FD-F9260648B2C8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E87F2-9D31-4D5F-8277-1BC53A1688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A1051-BC2C-4AF3-88FD-F9260648B2C8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E87F2-9D31-4D5F-8277-1BC53A1688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63A1051-BC2C-4AF3-88FD-F9260648B2C8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E87F2-9D31-4D5F-8277-1BC53A1688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3A1051-BC2C-4AF3-88FD-F9260648B2C8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DE87F2-9D31-4D5F-8277-1BC53A1688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3A1051-BC2C-4AF3-88FD-F9260648B2C8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DE87F2-9D31-4D5F-8277-1BC53A1688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6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6.png"/><Relationship Id="rId10" Type="http://schemas.openxmlformats.org/officeDocument/2006/relationships/image" Target="../media/image12.png"/><Relationship Id="rId19" Type="http://schemas.openxmlformats.org/officeDocument/2006/relationships/slide" Target="slide8.xml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12" Type="http://schemas.openxmlformats.org/officeDocument/2006/relationships/image" Target="../media/image16.png"/><Relationship Id="rId2" Type="http://schemas.openxmlformats.org/officeDocument/2006/relationships/image" Target="../media/image4.png"/><Relationship Id="rId16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6.png"/><Relationship Id="rId5" Type="http://schemas.openxmlformats.org/officeDocument/2006/relationships/image" Target="../media/image8.png"/><Relationship Id="rId15" Type="http://schemas.openxmlformats.org/officeDocument/2006/relationships/image" Target="../media/image19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1814524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Arial" pitchFamily="34" charset="0"/>
                <a:cs typeface="Arial" pitchFamily="34" charset="0"/>
              </a:rPr>
              <a:t>Graph-based Recommendation on Social Networks</a:t>
            </a:r>
            <a:br>
              <a:rPr lang="en-US" altLang="zh-TW" b="1" dirty="0" smtClean="0">
                <a:latin typeface="Arial" pitchFamily="34" charset="0"/>
                <a:cs typeface="Arial" pitchFamily="34" charset="0"/>
              </a:rPr>
            </a:br>
            <a:r>
              <a:rPr lang="en-US" altLang="zh-TW" sz="2200" b="1" dirty="0" smtClean="0">
                <a:latin typeface="Arial" pitchFamily="34" charset="0"/>
                <a:cs typeface="Arial" pitchFamily="34" charset="0"/>
              </a:rPr>
              <a:t>(IEEE2010 International Asia-Pacific Web Conference)</a:t>
            </a:r>
            <a:endParaRPr lang="zh-TW" alt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b="1" dirty="0" smtClean="0"/>
              <a:t>School of Electronics Engineering and Computer Science Peking University</a:t>
            </a:r>
          </a:p>
          <a:p>
            <a:r>
              <a:rPr lang="en-US" altLang="zh-TW" b="1" dirty="0" smtClean="0"/>
              <a:t>Beijing, P.R. China</a:t>
            </a:r>
          </a:p>
          <a:p>
            <a:r>
              <a:rPr lang="en-US" altLang="zh-TW" dirty="0" err="1" smtClean="0"/>
              <a:t>Ziqi</a:t>
            </a:r>
            <a:r>
              <a:rPr lang="en-US" altLang="zh-TW" dirty="0" smtClean="0"/>
              <a:t> Wang, </a:t>
            </a:r>
            <a:r>
              <a:rPr lang="en-US" altLang="zh-TW" dirty="0" err="1" smtClean="0"/>
              <a:t>Yuwei</a:t>
            </a:r>
            <a:r>
              <a:rPr lang="en-US" altLang="zh-TW" dirty="0" smtClean="0"/>
              <a:t> Tan, Ming Zhang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Treating tagging behavior directly as another form of rating.</a:t>
            </a:r>
          </a:p>
          <a:p>
            <a:pPr lvl="1"/>
            <a:r>
              <a:rPr lang="en-US" altLang="zh-TW" dirty="0" smtClean="0"/>
              <a:t>Assigning the </a:t>
            </a:r>
            <a:r>
              <a:rPr lang="en-US" altLang="zh-TW" b="1" dirty="0" smtClean="0"/>
              <a:t>minimum</a:t>
            </a:r>
            <a:r>
              <a:rPr lang="en-US" altLang="zh-TW" dirty="0" smtClean="0"/>
              <a:t> value of user rating to be the weight of each new edge</a:t>
            </a:r>
          </a:p>
          <a:p>
            <a:pPr lvl="1"/>
            <a:r>
              <a:rPr lang="en-US" altLang="zh-TW" dirty="0" smtClean="0"/>
              <a:t>Assigning the </a:t>
            </a:r>
            <a:r>
              <a:rPr lang="en-US" altLang="zh-TW" b="1" dirty="0" smtClean="0"/>
              <a:t>maximum</a:t>
            </a:r>
            <a:r>
              <a:rPr lang="en-US" altLang="zh-TW" dirty="0" smtClean="0"/>
              <a:t> value of user rating to be the weight of each new edge</a:t>
            </a:r>
          </a:p>
          <a:p>
            <a:pPr lvl="1"/>
            <a:r>
              <a:rPr lang="en-US" altLang="zh-TW" dirty="0" smtClean="0"/>
              <a:t>Assigning the </a:t>
            </a:r>
            <a:r>
              <a:rPr lang="en-US" altLang="zh-TW" b="1" dirty="0" smtClean="0"/>
              <a:t>average</a:t>
            </a:r>
            <a:r>
              <a:rPr lang="en-US" altLang="zh-TW" dirty="0" smtClean="0"/>
              <a:t> rating of the corresponding user to be the weight of the new edge</a:t>
            </a:r>
            <a:endParaRPr lang="en-US" altLang="zh-TW" dirty="0"/>
          </a:p>
          <a:p>
            <a:r>
              <a:rPr lang="en-US" altLang="zh-TW" dirty="0" smtClean="0"/>
              <a:t>Choose the best one in the experiment.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Tag-based Promotion Algorithms</a:t>
            </a:r>
            <a:endParaRPr lang="zh-TW" alt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713" y="1785926"/>
            <a:ext cx="68865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Tag-based Promotion Algorithms</a:t>
            </a:r>
            <a:endParaRPr lang="zh-TW" alt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1857364"/>
            <a:ext cx="700087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Tag-based Promotion Algorithms</a:t>
            </a:r>
            <a:endParaRPr lang="zh-TW" altLang="en-US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3357554" y="4588385"/>
            <a:ext cx="5786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err="1" smtClean="0"/>
              <a:t>t</a:t>
            </a:r>
            <a:r>
              <a:rPr lang="en-US" altLang="zh-TW" sz="2200" baseline="-25000" dirty="0" err="1" smtClean="0"/>
              <a:t>i</a:t>
            </a:r>
            <a:r>
              <a:rPr lang="en-US" altLang="zh-TW" sz="2200" baseline="30000" dirty="0" smtClean="0"/>
              <a:t>(k</a:t>
            </a:r>
            <a:r>
              <a:rPr lang="en-US" altLang="zh-TW" sz="2200" baseline="30000" dirty="0" smtClean="0"/>
              <a:t>)</a:t>
            </a:r>
            <a:r>
              <a:rPr lang="en-US" altLang="zh-TW" sz="2200" dirty="0" smtClean="0"/>
              <a:t> = is the k</a:t>
            </a:r>
            <a:r>
              <a:rPr lang="en-US" altLang="zh-TW" sz="2200" baseline="30000" dirty="0" smtClean="0"/>
              <a:t>th</a:t>
            </a:r>
            <a:r>
              <a:rPr lang="en-US" altLang="zh-TW" sz="2200" dirty="0" smtClean="0"/>
              <a:t> tag made by user u</a:t>
            </a:r>
            <a:r>
              <a:rPr lang="en-US" altLang="zh-TW" sz="2200" baseline="-25000" dirty="0" smtClean="0"/>
              <a:t>i</a:t>
            </a:r>
            <a:r>
              <a:rPr lang="en-US" altLang="zh-TW" sz="2200" dirty="0" smtClean="0"/>
              <a:t>.</a:t>
            </a:r>
          </a:p>
          <a:p>
            <a:r>
              <a:rPr lang="en-US" altLang="zh-TW" sz="2200" dirty="0"/>
              <a:t>c</a:t>
            </a:r>
            <a:r>
              <a:rPr lang="en-US" altLang="zh-TW" sz="2200" baseline="-25000" dirty="0" smtClean="0"/>
              <a:t>i</a:t>
            </a:r>
            <a:r>
              <a:rPr lang="en-US" altLang="zh-TW" sz="2200" baseline="30000" dirty="0" smtClean="0"/>
              <a:t>(k)</a:t>
            </a:r>
            <a:r>
              <a:rPr lang="en-US" altLang="zh-TW" sz="2200" dirty="0" smtClean="0"/>
              <a:t> = the frequency of tag t</a:t>
            </a:r>
            <a:r>
              <a:rPr lang="en-US" altLang="zh-TW" sz="2200" baseline="-25000" dirty="0" smtClean="0"/>
              <a:t>i</a:t>
            </a:r>
            <a:r>
              <a:rPr lang="en-US" altLang="zh-TW" sz="2200" baseline="30000" dirty="0" smtClean="0"/>
              <a:t>(k)</a:t>
            </a:r>
            <a:endParaRPr lang="zh-TW" altLang="en-US" sz="2200" baseline="30000" dirty="0"/>
          </a:p>
        </p:txBody>
      </p:sp>
      <p:grpSp>
        <p:nvGrpSpPr>
          <p:cNvPr id="10" name="群組 9"/>
          <p:cNvGrpSpPr/>
          <p:nvPr/>
        </p:nvGrpSpPr>
        <p:grpSpPr>
          <a:xfrm>
            <a:off x="1428728" y="2571744"/>
            <a:ext cx="6286544" cy="689382"/>
            <a:chOff x="1285852" y="2285992"/>
            <a:chExt cx="6286544" cy="689382"/>
          </a:xfrm>
        </p:grpSpPr>
        <p:graphicFrame>
          <p:nvGraphicFramePr>
            <p:cNvPr id="4" name="物件 3"/>
            <p:cNvGraphicFramePr>
              <a:graphicFrameLocks noChangeAspect="1"/>
            </p:cNvGraphicFramePr>
            <p:nvPr/>
          </p:nvGraphicFramePr>
          <p:xfrm>
            <a:off x="1285852" y="2285992"/>
            <a:ext cx="1285884" cy="689382"/>
          </p:xfrm>
          <a:graphic>
            <a:graphicData uri="http://schemas.openxmlformats.org/presentationml/2006/ole">
              <p:oleObj spid="_x0000_s35842" name="方程式" r:id="rId4" imgW="393480" imgH="228600" progId="Equation.3">
                <p:embed/>
              </p:oleObj>
            </a:graphicData>
          </a:graphic>
        </p:graphicFrame>
        <p:sp>
          <p:nvSpPr>
            <p:cNvPr id="9" name="文字方塊 8"/>
            <p:cNvSpPr txBox="1"/>
            <p:nvPr/>
          </p:nvSpPr>
          <p:spPr>
            <a:xfrm>
              <a:off x="2571736" y="2500306"/>
              <a:ext cx="50006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dirty="0" smtClean="0"/>
                <a:t>t</a:t>
              </a:r>
              <a:r>
                <a:rPr lang="en-US" altLang="zh-TW" sz="2200" dirty="0" smtClean="0"/>
                <a:t>o describe the interest of user</a:t>
              </a:r>
              <a:endParaRPr lang="zh-TW" altLang="en-US" sz="2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Measuring the user’s similarity based on their tagging information.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Tag-based Promotion Algorithms</a:t>
            </a:r>
            <a:endParaRPr lang="zh-TW" altLang="en-US" b="1" dirty="0"/>
          </a:p>
        </p:txBody>
      </p:sp>
      <p:grpSp>
        <p:nvGrpSpPr>
          <p:cNvPr id="6" name="群組 5"/>
          <p:cNvGrpSpPr/>
          <p:nvPr/>
        </p:nvGrpSpPr>
        <p:grpSpPr>
          <a:xfrm>
            <a:off x="1547904" y="2952151"/>
            <a:ext cx="6048192" cy="2203509"/>
            <a:chOff x="857224" y="3009898"/>
            <a:chExt cx="5715040" cy="2260612"/>
          </a:xfrm>
        </p:grpSpPr>
        <p:graphicFrame>
          <p:nvGraphicFramePr>
            <p:cNvPr id="4" name="物件 3"/>
            <p:cNvGraphicFramePr>
              <a:graphicFrameLocks noChangeAspect="1"/>
            </p:cNvGraphicFramePr>
            <p:nvPr/>
          </p:nvGraphicFramePr>
          <p:xfrm>
            <a:off x="857224" y="3009898"/>
            <a:ext cx="3348056" cy="633416"/>
          </p:xfrm>
          <a:graphic>
            <a:graphicData uri="http://schemas.openxmlformats.org/presentationml/2006/ole">
              <p:oleObj spid="_x0000_s3074" name="方程式" r:id="rId4" imgW="1409400" imgH="266400" progId="Equation.3">
                <p:embed/>
              </p:oleObj>
            </a:graphicData>
          </a:graphic>
        </p:graphicFrame>
        <p:graphicFrame>
          <p:nvGraphicFramePr>
            <p:cNvPr id="5" name="物件 4"/>
            <p:cNvGraphicFramePr>
              <a:graphicFrameLocks noChangeAspect="1"/>
            </p:cNvGraphicFramePr>
            <p:nvPr/>
          </p:nvGraphicFramePr>
          <p:xfrm>
            <a:off x="2391011" y="3571876"/>
            <a:ext cx="4181253" cy="1698634"/>
          </p:xfrm>
          <a:graphic>
            <a:graphicData uri="http://schemas.openxmlformats.org/presentationml/2006/ole">
              <p:oleObj spid="_x0000_s3075" name="方程式" r:id="rId5" imgW="2031840" imgH="825480" progId="Equation.3">
                <p:embed/>
              </p:oleObj>
            </a:graphicData>
          </a:graphic>
        </p:graphicFrame>
      </p:grpSp>
      <p:sp>
        <p:nvSpPr>
          <p:cNvPr id="8" name="文字方塊 7"/>
          <p:cNvSpPr txBox="1"/>
          <p:nvPr/>
        </p:nvSpPr>
        <p:spPr>
          <a:xfrm>
            <a:off x="2786050" y="5588517"/>
            <a:ext cx="6215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/>
              <a:t>n</a:t>
            </a:r>
            <a:r>
              <a:rPr lang="en-US" altLang="zh-TW" sz="2200" baseline="-25000" dirty="0" smtClean="0"/>
              <a:t>i</a:t>
            </a:r>
            <a:r>
              <a:rPr lang="en-US" altLang="zh-TW" sz="2200" dirty="0" smtClean="0"/>
              <a:t> = is the number of tags user u</a:t>
            </a:r>
            <a:r>
              <a:rPr lang="en-US" altLang="zh-TW" sz="2200" baseline="-25000" dirty="0" smtClean="0"/>
              <a:t>i</a:t>
            </a:r>
            <a:r>
              <a:rPr lang="en-US" altLang="zh-TW" sz="2200" dirty="0" smtClean="0"/>
              <a:t> assigned.</a:t>
            </a:r>
          </a:p>
          <a:p>
            <a:r>
              <a:rPr lang="en-US" altLang="zh-TW" sz="2200" dirty="0" err="1" smtClean="0"/>
              <a:t>c</a:t>
            </a:r>
            <a:r>
              <a:rPr lang="en-US" altLang="zh-TW" sz="2200" baseline="-25000" dirty="0" err="1" smtClean="0"/>
              <a:t>i</a:t>
            </a:r>
            <a:r>
              <a:rPr lang="en-US" altLang="zh-TW" sz="2200" baseline="30000" dirty="0" smtClean="0"/>
              <a:t>(k</a:t>
            </a:r>
            <a:r>
              <a:rPr lang="en-US" altLang="zh-TW" sz="2200" baseline="30000" dirty="0" smtClean="0"/>
              <a:t>)</a:t>
            </a:r>
            <a:r>
              <a:rPr lang="en-US" altLang="zh-TW" sz="2200" dirty="0" smtClean="0"/>
              <a:t> = the frequency of tag t</a:t>
            </a:r>
            <a:r>
              <a:rPr lang="en-US" altLang="zh-TW" sz="2200" baseline="-25000" dirty="0" smtClean="0"/>
              <a:t>i</a:t>
            </a:r>
            <a:r>
              <a:rPr lang="en-US" altLang="zh-TW" sz="2200" baseline="30000" dirty="0" smtClean="0"/>
              <a:t>(k)</a:t>
            </a:r>
            <a:endParaRPr lang="zh-TW" altLang="en-US" sz="2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weight of the edge should be proportional to the similarity.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Tag-based Promotion Algorithms</a:t>
            </a:r>
            <a:endParaRPr lang="zh-TW" altLang="en-US" b="1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2714612" y="3286124"/>
          <a:ext cx="3496448" cy="642942"/>
        </p:xfrm>
        <a:graphic>
          <a:graphicData uri="http://schemas.openxmlformats.org/presentationml/2006/ole">
            <p:oleObj spid="_x0000_s4100" name="方程式" r:id="rId4" imgW="1104840" imgH="241200" progId="Equation.3">
              <p:embed/>
            </p:oleObj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857224" y="4714884"/>
            <a:ext cx="6429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/>
              <a:t>k</a:t>
            </a:r>
            <a:r>
              <a:rPr lang="en-US" altLang="zh-TW" sz="2200" dirty="0" smtClean="0"/>
              <a:t> = is a parameter that we will test it in the experiment.</a:t>
            </a:r>
            <a:endParaRPr lang="zh-TW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Evaluation Protocol</a:t>
            </a:r>
            <a:endParaRPr lang="zh-TW" altLang="en-US" b="1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2151423" y="1928802"/>
          <a:ext cx="4841154" cy="1789122"/>
        </p:xfrm>
        <a:graphic>
          <a:graphicData uri="http://schemas.openxmlformats.org/presentationml/2006/ole">
            <p:oleObj spid="_x0000_s5123" name="方程式" r:id="rId4" imgW="2336760" imgH="863280" progId="Equation.3">
              <p:embed/>
            </p:oleObj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42844" y="4214818"/>
            <a:ext cx="885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100" dirty="0" smtClean="0"/>
              <a:t>TS = stands for test set</a:t>
            </a:r>
          </a:p>
          <a:p>
            <a:r>
              <a:rPr lang="en-US" altLang="zh-TW" sz="2100" dirty="0" smtClean="0"/>
              <a:t>U = stands for users set</a:t>
            </a:r>
          </a:p>
          <a:p>
            <a:r>
              <a:rPr lang="en-US" altLang="zh-TW" sz="2100" dirty="0" smtClean="0"/>
              <a:t>RelevantNum = the number of relevant resources in the results</a:t>
            </a:r>
          </a:p>
          <a:p>
            <a:r>
              <a:rPr lang="en-US" altLang="zh-TW" sz="2100" dirty="0" smtClean="0"/>
              <a:t>RecommendLength = the number of resources that are recommended to a user</a:t>
            </a:r>
            <a:endParaRPr lang="zh-TW" altLang="en-US" sz="2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P@k = Precision at rank K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b="1" dirty="0" smtClean="0"/>
              <a:t>proportion</a:t>
            </a:r>
            <a:r>
              <a:rPr lang="en-US" altLang="zh-TW" dirty="0" smtClean="0"/>
              <a:t> of resources ranked in the top K results.</a:t>
            </a:r>
          </a:p>
          <a:p>
            <a:r>
              <a:rPr lang="en-US" altLang="zh-TW" dirty="0" smtClean="0"/>
              <a:t>S@k = Success at rank K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b="1" dirty="0" smtClean="0"/>
              <a:t>probability</a:t>
            </a:r>
            <a:r>
              <a:rPr lang="en-US" altLang="zh-TW" dirty="0" smtClean="0"/>
              <a:t> of finding a good resource among the top K results.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Two information retrieval metrics</a:t>
            </a:r>
            <a:endParaRPr lang="zh-TW" alt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1428736"/>
            <a:ext cx="66484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67020" y="4343423"/>
            <a:ext cx="66484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文字方塊 5"/>
          <p:cNvSpPr txBox="1"/>
          <p:nvPr/>
        </p:nvSpPr>
        <p:spPr>
          <a:xfrm>
            <a:off x="0" y="4214818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cs typeface="Arial" pitchFamily="34" charset="0"/>
              </a:rPr>
              <a:t>Method 1 = Assigning the </a:t>
            </a:r>
            <a:r>
              <a:rPr lang="en-US" altLang="zh-TW" b="1" dirty="0" smtClean="0">
                <a:cs typeface="Arial" pitchFamily="34" charset="0"/>
              </a:rPr>
              <a:t>minimum</a:t>
            </a:r>
            <a:r>
              <a:rPr lang="en-US" altLang="zh-TW" dirty="0" smtClean="0">
                <a:cs typeface="Arial" pitchFamily="34" charset="0"/>
              </a:rPr>
              <a:t> value</a:t>
            </a:r>
          </a:p>
          <a:p>
            <a:r>
              <a:rPr lang="en-US" altLang="zh-TW" dirty="0" smtClean="0">
                <a:cs typeface="Arial" pitchFamily="34" charset="0"/>
              </a:rPr>
              <a:t>Method 2 = Assigning the </a:t>
            </a:r>
            <a:r>
              <a:rPr lang="en-US" altLang="zh-TW" b="1" dirty="0" smtClean="0">
                <a:cs typeface="Arial" pitchFamily="34" charset="0"/>
              </a:rPr>
              <a:t>maximum</a:t>
            </a:r>
            <a:r>
              <a:rPr lang="en-US" altLang="zh-TW" dirty="0" smtClean="0">
                <a:cs typeface="Arial" pitchFamily="34" charset="0"/>
              </a:rPr>
              <a:t> value</a:t>
            </a:r>
          </a:p>
          <a:p>
            <a:r>
              <a:rPr lang="en-US" altLang="zh-TW" dirty="0" smtClean="0">
                <a:cs typeface="Arial" pitchFamily="34" charset="0"/>
              </a:rPr>
              <a:t>Method 3 = Assigning the </a:t>
            </a:r>
            <a:r>
              <a:rPr lang="en-US" altLang="zh-TW" b="1" dirty="0" smtClean="0">
                <a:cs typeface="Arial" pitchFamily="34" charset="0"/>
              </a:rPr>
              <a:t>average</a:t>
            </a:r>
            <a:r>
              <a:rPr lang="en-US" altLang="zh-TW" dirty="0" smtClean="0">
                <a:cs typeface="Arial" pitchFamily="34" charset="0"/>
              </a:rPr>
              <a:t> rating</a:t>
            </a:r>
            <a:endParaRPr lang="zh-TW" altLang="en-US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4969"/>
            <a:ext cx="67913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114698"/>
            <a:ext cx="66960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187062"/>
            <a:ext cx="6215106" cy="367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46" y="1412081"/>
            <a:ext cx="5429248" cy="1945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b="1" dirty="0" smtClean="0"/>
              <a:t>Content-based recommendation</a:t>
            </a:r>
          </a:p>
          <a:p>
            <a:pPr lvl="1"/>
            <a:r>
              <a:rPr lang="en-US" altLang="zh-TW" dirty="0" smtClean="0"/>
              <a:t>Recommends resources based on their content and not on user’s rating and opinion.</a:t>
            </a:r>
          </a:p>
          <a:p>
            <a:r>
              <a:rPr lang="en-US" altLang="zh-TW" b="1" dirty="0" smtClean="0"/>
              <a:t>Collaborative filtering</a:t>
            </a:r>
          </a:p>
          <a:p>
            <a:pPr lvl="1"/>
            <a:r>
              <a:rPr lang="en-US" altLang="zh-TW" dirty="0" smtClean="0"/>
              <a:t>It’s based on the assumption that similar users express similar interests on similar resources.</a:t>
            </a:r>
          </a:p>
          <a:p>
            <a:r>
              <a:rPr lang="en-US" altLang="zh-TW" b="1" dirty="0" smtClean="0"/>
              <a:t>Graph based recommendation</a:t>
            </a:r>
          </a:p>
          <a:p>
            <a:pPr lvl="1"/>
            <a:r>
              <a:rPr lang="en-US" altLang="zh-TW" dirty="0" smtClean="0"/>
              <a:t>User transitive associations between users and resources in the bipartite user-resource graph.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Recommender Algorithm</a:t>
            </a:r>
            <a:endParaRPr lang="zh-TW" alt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Conclusions</a:t>
            </a:r>
          </a:p>
          <a:p>
            <a:pPr lvl="1"/>
            <a:r>
              <a:rPr lang="en-US" altLang="zh-TW" dirty="0" smtClean="0"/>
              <a:t>Two algorithms based on the framework of Random Walk with Restarts.</a:t>
            </a:r>
          </a:p>
          <a:p>
            <a:pPr lvl="1"/>
            <a:r>
              <a:rPr lang="en-US" altLang="zh-TW" dirty="0" smtClean="0"/>
              <a:t>This proves that our promotion algorithm performs better on sparse data sets.</a:t>
            </a:r>
          </a:p>
          <a:p>
            <a:r>
              <a:rPr lang="en-US" altLang="zh-TW" dirty="0" smtClean="0"/>
              <a:t>Future work</a:t>
            </a:r>
          </a:p>
          <a:p>
            <a:pPr lvl="1"/>
            <a:r>
              <a:rPr lang="en-US" altLang="zh-TW" dirty="0" smtClean="0"/>
              <a:t>Focus on recommendation on large scale data with better performance and lower time cost.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Conclusions and Future work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Random Walk with Restarts(RWR)</a:t>
            </a:r>
            <a:endParaRPr lang="zh-TW" altLang="en-US" b="1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852728" y="2857496"/>
          <a:ext cx="3438544" cy="542928"/>
        </p:xfrm>
        <a:graphic>
          <a:graphicData uri="http://schemas.openxmlformats.org/presentationml/2006/ole">
            <p:oleObj spid="_x0000_s1026" name="方程式" r:id="rId4" imgW="1447800" imgH="228600" progId="Equation.3">
              <p:embed/>
            </p:oleObj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14282" y="4143380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 = in every step there is a probability</a:t>
            </a:r>
          </a:p>
          <a:p>
            <a:r>
              <a:rPr lang="en-US" altLang="zh-TW" dirty="0" smtClean="0"/>
              <a:t>q = is a column vector of zeros with the element corresponding to the starting node set to 1</a:t>
            </a:r>
          </a:p>
          <a:p>
            <a:r>
              <a:rPr lang="en-US" altLang="zh-TW" dirty="0" smtClean="0"/>
              <a:t>S = is the transition probability matrix and its element</a:t>
            </a:r>
          </a:p>
          <a:p>
            <a:r>
              <a:rPr lang="en-US" altLang="zh-TW" dirty="0" smtClean="0"/>
              <a:t>P</a:t>
            </a:r>
            <a:r>
              <a:rPr lang="en-US" altLang="zh-TW" baseline="30000" dirty="0" smtClean="0"/>
              <a:t>(t) </a:t>
            </a:r>
            <a:r>
              <a:rPr lang="en-US" altLang="zh-TW" dirty="0" smtClean="0"/>
              <a:t>= denotes the probability that the random walk at step </a:t>
            </a:r>
            <a:r>
              <a:rPr lang="en-US" altLang="zh-TW" b="1" dirty="0" smtClean="0"/>
              <a:t>t</a:t>
            </a:r>
            <a:endParaRPr lang="zh-TW" altLang="en-US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500034" y="1785926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How closely related are two nodes in a graph</a:t>
            </a:r>
            <a:r>
              <a:rPr lang="zh-TW" altLang="en-US" sz="2400" b="1" dirty="0" smtClean="0"/>
              <a:t>？</a:t>
            </a:r>
            <a:endParaRPr lang="zh-TW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Random Walk with Restarts(RWR)</a:t>
            </a:r>
            <a:endParaRPr lang="zh-TW" altLang="en-US" dirty="0"/>
          </a:p>
        </p:txBody>
      </p:sp>
      <p:grpSp>
        <p:nvGrpSpPr>
          <p:cNvPr id="65" name="Group 2"/>
          <p:cNvGrpSpPr>
            <a:grpSpLocks/>
          </p:cNvGrpSpPr>
          <p:nvPr/>
        </p:nvGrpSpPr>
        <p:grpSpPr bwMode="auto">
          <a:xfrm>
            <a:off x="990600" y="1371600"/>
            <a:ext cx="7162800" cy="5105400"/>
            <a:chOff x="1152" y="1344"/>
            <a:chExt cx="3408" cy="2064"/>
          </a:xfrm>
        </p:grpSpPr>
        <p:sp>
          <p:nvSpPr>
            <p:cNvPr id="66" name="Oval 3"/>
            <p:cNvSpPr>
              <a:spLocks noChangeArrowheads="1"/>
            </p:cNvSpPr>
            <p:nvPr/>
          </p:nvSpPr>
          <p:spPr bwMode="auto">
            <a:xfrm>
              <a:off x="1152" y="1968"/>
              <a:ext cx="288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1</a:t>
              </a:r>
            </a:p>
          </p:txBody>
        </p:sp>
        <p:sp>
          <p:nvSpPr>
            <p:cNvPr id="67" name="Oval 4"/>
            <p:cNvSpPr>
              <a:spLocks noChangeArrowheads="1"/>
            </p:cNvSpPr>
            <p:nvPr/>
          </p:nvSpPr>
          <p:spPr bwMode="auto">
            <a:xfrm>
              <a:off x="1488" y="2400"/>
              <a:ext cx="288" cy="24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solidFill>
                    <a:schemeClr val="bg1"/>
                  </a:solidFill>
                  <a:ea typeface="新細明體" charset="-120"/>
                </a:rPr>
                <a:t>4</a:t>
              </a:r>
            </a:p>
          </p:txBody>
        </p:sp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1968" y="2112"/>
              <a:ext cx="288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3</a:t>
              </a:r>
            </a:p>
          </p:txBody>
        </p:sp>
        <p:sp>
          <p:nvSpPr>
            <p:cNvPr id="69" name="Oval 6"/>
            <p:cNvSpPr>
              <a:spLocks noChangeArrowheads="1"/>
            </p:cNvSpPr>
            <p:nvPr/>
          </p:nvSpPr>
          <p:spPr bwMode="auto">
            <a:xfrm>
              <a:off x="1632" y="1728"/>
              <a:ext cx="288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2</a:t>
              </a:r>
            </a:p>
          </p:txBody>
        </p:sp>
        <p:sp>
          <p:nvSpPr>
            <p:cNvPr id="70" name="Oval 7"/>
            <p:cNvSpPr>
              <a:spLocks noChangeArrowheads="1"/>
            </p:cNvSpPr>
            <p:nvPr/>
          </p:nvSpPr>
          <p:spPr bwMode="auto">
            <a:xfrm>
              <a:off x="2160" y="2784"/>
              <a:ext cx="288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5</a:t>
              </a:r>
            </a:p>
          </p:txBody>
        </p:sp>
        <p:sp>
          <p:nvSpPr>
            <p:cNvPr id="71" name="Oval 8"/>
            <p:cNvSpPr>
              <a:spLocks noChangeArrowheads="1"/>
            </p:cNvSpPr>
            <p:nvPr/>
          </p:nvSpPr>
          <p:spPr bwMode="auto">
            <a:xfrm>
              <a:off x="2784" y="2688"/>
              <a:ext cx="288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6</a:t>
              </a:r>
            </a:p>
          </p:txBody>
        </p:sp>
        <p:sp>
          <p:nvSpPr>
            <p:cNvPr id="72" name="Oval 9"/>
            <p:cNvSpPr>
              <a:spLocks noChangeArrowheads="1"/>
            </p:cNvSpPr>
            <p:nvPr/>
          </p:nvSpPr>
          <p:spPr bwMode="auto">
            <a:xfrm>
              <a:off x="2640" y="3168"/>
              <a:ext cx="288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7</a:t>
              </a:r>
            </a:p>
          </p:txBody>
        </p:sp>
        <p:sp>
          <p:nvSpPr>
            <p:cNvPr id="73" name="Oval 10"/>
            <p:cNvSpPr>
              <a:spLocks noChangeArrowheads="1"/>
            </p:cNvSpPr>
            <p:nvPr/>
          </p:nvSpPr>
          <p:spPr bwMode="auto">
            <a:xfrm>
              <a:off x="2976" y="1440"/>
              <a:ext cx="288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9</a:t>
              </a:r>
            </a:p>
          </p:txBody>
        </p:sp>
        <p:sp>
          <p:nvSpPr>
            <p:cNvPr id="74" name="Oval 11"/>
            <p:cNvSpPr>
              <a:spLocks noChangeArrowheads="1"/>
            </p:cNvSpPr>
            <p:nvPr/>
          </p:nvSpPr>
          <p:spPr bwMode="auto">
            <a:xfrm>
              <a:off x="3648" y="1344"/>
              <a:ext cx="288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10</a:t>
              </a:r>
            </a:p>
          </p:txBody>
        </p:sp>
        <p:sp>
          <p:nvSpPr>
            <p:cNvPr id="75" name="Oval 12"/>
            <p:cNvSpPr>
              <a:spLocks noChangeArrowheads="1"/>
            </p:cNvSpPr>
            <p:nvPr/>
          </p:nvSpPr>
          <p:spPr bwMode="auto">
            <a:xfrm>
              <a:off x="3024" y="1920"/>
              <a:ext cx="288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8</a:t>
              </a:r>
            </a:p>
          </p:txBody>
        </p:sp>
        <p:sp>
          <p:nvSpPr>
            <p:cNvPr id="76" name="Oval 13"/>
            <p:cNvSpPr>
              <a:spLocks noChangeArrowheads="1"/>
            </p:cNvSpPr>
            <p:nvPr/>
          </p:nvSpPr>
          <p:spPr bwMode="auto">
            <a:xfrm>
              <a:off x="3648" y="2064"/>
              <a:ext cx="288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1</a:t>
              </a:r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77" name="Oval 14"/>
            <p:cNvSpPr>
              <a:spLocks noChangeArrowheads="1"/>
            </p:cNvSpPr>
            <p:nvPr/>
          </p:nvSpPr>
          <p:spPr bwMode="auto">
            <a:xfrm>
              <a:off x="4272" y="1632"/>
              <a:ext cx="288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1</a:t>
              </a:r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78" name="Line 15"/>
            <p:cNvSpPr>
              <a:spLocks noChangeShapeType="1"/>
            </p:cNvSpPr>
            <p:nvPr/>
          </p:nvSpPr>
          <p:spPr bwMode="auto">
            <a:xfrm>
              <a:off x="1296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9" name="Line 16"/>
            <p:cNvSpPr>
              <a:spLocks noChangeShapeType="1"/>
            </p:cNvSpPr>
            <p:nvPr/>
          </p:nvSpPr>
          <p:spPr bwMode="auto">
            <a:xfrm>
              <a:off x="1440" y="2064"/>
              <a:ext cx="5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0" name="Line 17"/>
            <p:cNvSpPr>
              <a:spLocks noChangeShapeType="1"/>
            </p:cNvSpPr>
            <p:nvPr/>
          </p:nvSpPr>
          <p:spPr bwMode="auto">
            <a:xfrm flipV="1">
              <a:off x="1344" y="1872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" name="Line 18"/>
            <p:cNvSpPr>
              <a:spLocks noChangeShapeType="1"/>
            </p:cNvSpPr>
            <p:nvPr/>
          </p:nvSpPr>
          <p:spPr bwMode="auto">
            <a:xfrm>
              <a:off x="1920" y="1872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flipV="1">
              <a:off x="1776" y="2352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>
              <a:off x="1728" y="2592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flipV="1">
              <a:off x="2448" y="2784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>
              <a:off x="2400" y="302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6" name="Line 23"/>
            <p:cNvSpPr>
              <a:spLocks noChangeShapeType="1"/>
            </p:cNvSpPr>
            <p:nvPr/>
          </p:nvSpPr>
          <p:spPr bwMode="auto">
            <a:xfrm flipH="1">
              <a:off x="2832" y="292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7" name="Line 24"/>
            <p:cNvSpPr>
              <a:spLocks noChangeShapeType="1"/>
            </p:cNvSpPr>
            <p:nvPr/>
          </p:nvSpPr>
          <p:spPr bwMode="auto">
            <a:xfrm>
              <a:off x="3312" y="211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8" name="Line 25"/>
            <p:cNvSpPr>
              <a:spLocks noChangeShapeType="1"/>
            </p:cNvSpPr>
            <p:nvPr/>
          </p:nvSpPr>
          <p:spPr bwMode="auto">
            <a:xfrm flipV="1">
              <a:off x="3936" y="1872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9" name="Line 26"/>
            <p:cNvSpPr>
              <a:spLocks noChangeShapeType="1"/>
            </p:cNvSpPr>
            <p:nvPr/>
          </p:nvSpPr>
          <p:spPr bwMode="auto">
            <a:xfrm>
              <a:off x="3936" y="14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0" name="Line 27"/>
            <p:cNvSpPr>
              <a:spLocks noChangeShapeType="1"/>
            </p:cNvSpPr>
            <p:nvPr/>
          </p:nvSpPr>
          <p:spPr bwMode="auto">
            <a:xfrm flipV="1">
              <a:off x="3264" y="1440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1" name="Line 28"/>
            <p:cNvSpPr>
              <a:spLocks noChangeShapeType="1"/>
            </p:cNvSpPr>
            <p:nvPr/>
          </p:nvSpPr>
          <p:spPr bwMode="auto">
            <a:xfrm>
              <a:off x="3120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" name="Line 29"/>
            <p:cNvSpPr>
              <a:spLocks noChangeShapeType="1"/>
            </p:cNvSpPr>
            <p:nvPr/>
          </p:nvSpPr>
          <p:spPr bwMode="auto">
            <a:xfrm>
              <a:off x="3792" y="15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" name="Line 30"/>
            <p:cNvSpPr>
              <a:spLocks noChangeShapeType="1"/>
            </p:cNvSpPr>
            <p:nvPr/>
          </p:nvSpPr>
          <p:spPr bwMode="auto">
            <a:xfrm>
              <a:off x="1920" y="1824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4" name="Line 31"/>
            <p:cNvSpPr>
              <a:spLocks noChangeShapeType="1"/>
            </p:cNvSpPr>
            <p:nvPr/>
          </p:nvSpPr>
          <p:spPr bwMode="auto">
            <a:xfrm flipV="1">
              <a:off x="2304" y="2160"/>
              <a:ext cx="76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5" name="AutoShape 33"/>
          <p:cNvSpPr>
            <a:spLocks noChangeArrowheads="1"/>
          </p:cNvSpPr>
          <p:nvPr/>
        </p:nvSpPr>
        <p:spPr bwMode="auto">
          <a:xfrm>
            <a:off x="1752600" y="4038600"/>
            <a:ext cx="5334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6" name="AutoShape 34"/>
          <p:cNvSpPr>
            <a:spLocks noChangeArrowheads="1"/>
          </p:cNvSpPr>
          <p:nvPr/>
        </p:nvSpPr>
        <p:spPr bwMode="auto">
          <a:xfrm>
            <a:off x="1752600" y="4038600"/>
            <a:ext cx="5334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" name="AutoShape 35"/>
          <p:cNvSpPr>
            <a:spLocks noChangeArrowheads="1"/>
          </p:cNvSpPr>
          <p:nvPr/>
        </p:nvSpPr>
        <p:spPr bwMode="auto">
          <a:xfrm>
            <a:off x="1752600" y="4038600"/>
            <a:ext cx="5334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" name="AutoShape 36"/>
          <p:cNvSpPr>
            <a:spLocks noChangeArrowheads="1"/>
          </p:cNvSpPr>
          <p:nvPr/>
        </p:nvSpPr>
        <p:spPr bwMode="auto">
          <a:xfrm>
            <a:off x="1752600" y="4038600"/>
            <a:ext cx="5334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9" name="AutoShape 37"/>
          <p:cNvSpPr>
            <a:spLocks noChangeArrowheads="1"/>
          </p:cNvSpPr>
          <p:nvPr/>
        </p:nvSpPr>
        <p:spPr bwMode="auto">
          <a:xfrm>
            <a:off x="1752600" y="4038600"/>
            <a:ext cx="5334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" name="AutoShape 38"/>
          <p:cNvSpPr>
            <a:spLocks noChangeArrowheads="1"/>
          </p:cNvSpPr>
          <p:nvPr/>
        </p:nvSpPr>
        <p:spPr bwMode="auto">
          <a:xfrm>
            <a:off x="1752600" y="4038600"/>
            <a:ext cx="5334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1" name="AutoShape 39"/>
          <p:cNvSpPr>
            <a:spLocks noChangeArrowheads="1"/>
          </p:cNvSpPr>
          <p:nvPr/>
        </p:nvSpPr>
        <p:spPr bwMode="auto">
          <a:xfrm>
            <a:off x="1752600" y="4038600"/>
            <a:ext cx="5334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0486 C 0.06042 -0.02407 0.10764 -0.05301 0.11129 -0.09398 C 0.11493 -0.13495 -0.00416 -0.22731 0.03542 -0.24051 C 0.075 -0.2537 0.29896 -0.15648 0.34931 -0.17384 C 0.39966 -0.1912 0.33924 -0.31597 0.33733 -0.34444 " pathEditMode="relative" rAng="0" ptsTypes="aaaaA">
                                      <p:cBhvr>
                                        <p:cTn id="1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733 -0.34444 L -0.00433 -2.22222E-6 " pathEditMode="relative" ptsTypes="AA">
                                      <p:cBhvr>
                                        <p:cTn id="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0486 C 0.03733 0.02709 0.1099 0.1213 0.15712 0.13773 C 0.20434 0.15417 0.29861 0.10347 0.29723 0.10301 C 0.29584 0.10255 0.14045 0.18148 0.14914 0.13519 C 0.15782 0.08889 0.30747 -0.10972 0.34914 -0.1743 " pathEditMode="relative" rAng="0" ptsTypes="aaaaa">
                                      <p:cBhvr>
                                        <p:cTn id="2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23 -0.1743 L -0.00434 -2.22222E-6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92593E-6 C -0.04653 -0.05416 -0.09306 -0.1081 -0.08802 -0.1493 C -0.08299 -0.1905 -0.04358 -0.24444 0.03004 -0.24791 C 0.10365 -0.25138 0.27674 -0.19235 0.354 -0.1706 C 0.43126 -0.14884 0.4474 -0.09999 0.49411 -0.11735 C 0.54081 -0.13472 0.61077 -0.24837 0.63404 -0.27453 " pathEditMode="relative" ptsTypes="aaaaaA">
                                      <p:cBhvr>
                                        <p:cTn id="43" dur="1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250"/>
                            </p:stCondLst>
                            <p:childTnLst>
                              <p:par>
                                <p:cTn id="4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403 -0.27454 L -0.00763 0.01435 " pathEditMode="relative" ptsTypes="AA">
                                      <p:cBhvr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750"/>
                            </p:stCondLst>
                            <p:childTnLst>
                              <p:par>
                                <p:cTn id="5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5.92593E-6 C 0.05174 0.06343 0.10365 0.12709 0.154 0.14399 C 0.20434 0.16089 0.28368 0.07778 0.30209 0.1014 C 0.32049 0.12501 0.29219 0.2051 0.26406 0.28542 " pathEditMode="relative" ptsTypes="aaaA">
                                      <p:cBhvr>
                                        <p:cTn id="58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500"/>
                            </p:stCondLst>
                            <p:childTnLst>
                              <p:par>
                                <p:cTn id="60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406 0.28542 L 0.00573 0.00764 " pathEditMode="relative" ptsTypes="AA">
                                      <p:cBhvr>
                                        <p:cTn id="6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5.92593E-6 C 0.05452 -0.03425 0.10921 -0.06828 0.11389 -0.10925 C 0.11858 -0.15023 0.07327 -0.19791 0.02796 -0.24536 " pathEditMode="relative" ptsTypes="aaA">
                                      <p:cBhvr>
                                        <p:cTn id="7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500"/>
                            </p:stCondLst>
                            <p:childTnLst>
                              <p:par>
                                <p:cTn id="75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500"/>
                            </p:stCondLst>
                            <p:childTnLst>
                              <p:par>
                                <p:cTn id="7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95 -0.24536 L -0.00538 0.01018 " pathEditMode="relative" ptsTypes="AA">
                                      <p:cBhvr>
                                        <p:cTn id="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0"/>
                            </p:stCondLst>
                            <p:childTnLst>
                              <p:par>
                                <p:cTn id="8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1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1.85185E-6 C 0.05278 0.06574 0.10556 0.13149 0.15591 0.1463 C 0.20626 0.16158 0.28386 0.06783 0.30192 0.09051 C 0.31997 0.1132 0.28959 0.27547 0.26389 0.28264 C 0.2382 0.28982 0.13299 0.21065 0.14792 0.13334 C 0.16285 0.05602 0.29705 -0.14004 0.354 -0.18148 C 0.41094 -0.22291 0.46667 -0.07939 0.48994 -0.11481 C 0.5132 -0.15023 0.46823 -0.36898 0.49393 -0.39467 C 0.51962 -0.42037 0.64393 -0.31574 0.64393 -0.26944 C 0.64393 -0.22314 0.56893 -0.17037 0.49393 -0.11736 " pathEditMode="relative" ptsTypes="aaaaaaaaaA">
                                      <p:cBhvr>
                                        <p:cTn id="88" dur="2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300"/>
                            </p:stCondLst>
                            <p:childTnLst>
                              <p:par>
                                <p:cTn id="90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300"/>
                            </p:stCondLst>
                            <p:childTnLst>
                              <p:par>
                                <p:cTn id="93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393 -0.11736 L -0.00607 0.00486 " pathEditMode="relative" ptsTypes="AA">
                                      <p:cBhvr>
                                        <p:cTn id="9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6800"/>
                            </p:stCondLst>
                            <p:childTnLst>
                              <p:par>
                                <p:cTn id="9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1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C 0.04445 0.0801 0.08889 0.16042 0.14792 0.13056 C 0.20695 0.1007 0.29566 -0.13657 0.354 -0.1787 C 0.41233 -0.22083 0.47431 -0.08541 0.49792 -0.12268 C 0.52153 -0.15995 0.52136 -0.36551 0.49601 -0.40277 C 0.47066 -0.44004 0.41059 -0.39513 0.34601 -0.34676 C 0.28143 -0.29838 0.16007 -0.12801 0.10799 -0.11203 C 0.05591 -0.09606 -0.00746 -0.24004 0.03386 -0.25069 C 0.07518 -0.26134 0.33559 -0.24051 0.35591 -0.17615 C 0.37622 -0.1118 0.16493 0.0919 0.15591 0.13588 C 0.14688 0.17987 0.27865 0.09584 0.30191 0.08797 " pathEditMode="relative" ptsTypes="aaaaaaaaaaA">
                                      <p:cBhvr>
                                        <p:cTn id="103" dur="2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5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300"/>
                            </p:stCondLst>
                            <p:childTnLst>
                              <p:par>
                                <p:cTn id="10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191 0.08797 L -0.00416 -2.22222E-6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5" grpId="2" animBg="1"/>
      <p:bldP spid="95" grpId="3" animBg="1"/>
      <p:bldP spid="95" grpId="4" animBg="1"/>
      <p:bldP spid="96" grpId="0" animBg="1"/>
      <p:bldP spid="96" grpId="1" animBg="1"/>
      <p:bldP spid="96" grpId="2" animBg="1"/>
      <p:bldP spid="96" grpId="3" animBg="1"/>
      <p:bldP spid="96" grpId="4" animBg="1"/>
      <p:bldP spid="97" grpId="0" animBg="1"/>
      <p:bldP spid="97" grpId="1" animBg="1"/>
      <p:bldP spid="97" grpId="2" animBg="1"/>
      <p:bldP spid="97" grpId="3" animBg="1"/>
      <p:bldP spid="97" grpId="4" animBg="1"/>
      <p:bldP spid="98" grpId="0" animBg="1"/>
      <p:bldP spid="98" grpId="1" animBg="1"/>
      <p:bldP spid="98" grpId="2" animBg="1"/>
      <p:bldP spid="98" grpId="3" animBg="1"/>
      <p:bldP spid="98" grpId="4" animBg="1"/>
      <p:bldP spid="99" grpId="0" animBg="1"/>
      <p:bldP spid="99" grpId="1" animBg="1"/>
      <p:bldP spid="99" grpId="2" animBg="1"/>
      <p:bldP spid="99" grpId="3" animBg="1"/>
      <p:bldP spid="99" grpId="4" animBg="1"/>
      <p:bldP spid="100" grpId="0" animBg="1"/>
      <p:bldP spid="100" grpId="1" animBg="1"/>
      <p:bldP spid="100" grpId="2" animBg="1"/>
      <p:bldP spid="100" grpId="3" animBg="1"/>
      <p:bldP spid="100" grpId="4" animBg="1"/>
      <p:bldP spid="101" grpId="0" animBg="1"/>
      <p:bldP spid="101" grpId="1" animBg="1"/>
      <p:bldP spid="101" grpId="2" animBg="1"/>
      <p:bldP spid="101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Group 105"/>
          <p:cNvGraphicFramePr>
            <a:graphicFrameLocks noGrp="1"/>
          </p:cNvGraphicFramePr>
          <p:nvPr>
            <p:ph idx="1"/>
          </p:nvPr>
        </p:nvGraphicFramePr>
        <p:xfrm>
          <a:off x="6781800" y="1600200"/>
          <a:ext cx="1905000" cy="3515043"/>
        </p:xfrm>
        <a:graphic>
          <a:graphicData uri="http://schemas.openxmlformats.org/drawingml/2006/table">
            <a:tbl>
              <a:tblPr/>
              <a:tblGrid>
                <a:gridCol w="1122363"/>
                <a:gridCol w="782637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Node 4</a:t>
                      </a:r>
                      <a:endParaRPr kumimoji="0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Node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Node 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Node 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Node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Node 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Node 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Node 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Node 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Node 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Node 10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Node 11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Node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Random Walk with Restarts(RWR)</a:t>
            </a:r>
            <a:endParaRPr lang="zh-TW" altLang="en-US" dirty="0"/>
          </a:p>
        </p:txBody>
      </p:sp>
      <p:grpSp>
        <p:nvGrpSpPr>
          <p:cNvPr id="35" name="Group 106"/>
          <p:cNvGrpSpPr>
            <a:grpSpLocks/>
          </p:cNvGrpSpPr>
          <p:nvPr/>
        </p:nvGrpSpPr>
        <p:grpSpPr bwMode="auto">
          <a:xfrm>
            <a:off x="381000" y="1538288"/>
            <a:ext cx="6191250" cy="3643312"/>
            <a:chOff x="288" y="1392"/>
            <a:chExt cx="3900" cy="2295"/>
          </a:xfrm>
        </p:grpSpPr>
        <p:sp>
          <p:nvSpPr>
            <p:cNvPr id="36" name="Oval 4"/>
            <p:cNvSpPr>
              <a:spLocks noChangeArrowheads="1"/>
            </p:cNvSpPr>
            <p:nvPr/>
          </p:nvSpPr>
          <p:spPr bwMode="auto">
            <a:xfrm>
              <a:off x="480" y="2160"/>
              <a:ext cx="288" cy="240"/>
            </a:xfrm>
            <a:prstGeom prst="ellipse">
              <a:avLst/>
            </a:prstGeom>
            <a:solidFill>
              <a:srgbClr val="D6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1</a:t>
              </a:r>
            </a:p>
          </p:txBody>
        </p:sp>
        <p:sp>
          <p:nvSpPr>
            <p:cNvPr id="37" name="Oval 5"/>
            <p:cNvSpPr>
              <a:spLocks noChangeArrowheads="1"/>
            </p:cNvSpPr>
            <p:nvPr/>
          </p:nvSpPr>
          <p:spPr bwMode="auto">
            <a:xfrm>
              <a:off x="816" y="2592"/>
              <a:ext cx="288" cy="24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solidFill>
                    <a:schemeClr val="bg1"/>
                  </a:solidFill>
                  <a:ea typeface="新細明體" charset="-120"/>
                </a:rPr>
                <a:t>4</a:t>
              </a:r>
            </a:p>
          </p:txBody>
        </p:sp>
        <p:sp>
          <p:nvSpPr>
            <p:cNvPr id="38" name="Oval 6"/>
            <p:cNvSpPr>
              <a:spLocks noChangeArrowheads="1"/>
            </p:cNvSpPr>
            <p:nvPr/>
          </p:nvSpPr>
          <p:spPr bwMode="auto">
            <a:xfrm>
              <a:off x="1296" y="2304"/>
              <a:ext cx="288" cy="240"/>
            </a:xfrm>
            <a:prstGeom prst="ellipse">
              <a:avLst/>
            </a:prstGeom>
            <a:solidFill>
              <a:srgbClr val="D6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3</a:t>
              </a:r>
            </a:p>
          </p:txBody>
        </p:sp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960" y="1920"/>
              <a:ext cx="288" cy="240"/>
            </a:xfrm>
            <a:prstGeom prst="ellipse">
              <a:avLst/>
            </a:prstGeom>
            <a:solidFill>
              <a:srgbClr val="FE5144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2</a:t>
              </a: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1488" y="2976"/>
              <a:ext cx="288" cy="240"/>
            </a:xfrm>
            <a:prstGeom prst="ellipse">
              <a:avLst/>
            </a:prstGeom>
            <a:solidFill>
              <a:srgbClr val="D6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5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2112" y="2880"/>
              <a:ext cx="288" cy="240"/>
            </a:xfrm>
            <a:prstGeom prst="ellipse">
              <a:avLst/>
            </a:prstGeom>
            <a:solidFill>
              <a:srgbClr val="FDD4D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6</a:t>
              </a:r>
            </a:p>
          </p:txBody>
        </p:sp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1968" y="3360"/>
              <a:ext cx="288" cy="240"/>
            </a:xfrm>
            <a:prstGeom prst="ellipse">
              <a:avLst/>
            </a:prstGeom>
            <a:solidFill>
              <a:srgbClr val="FDD4D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7</a:t>
              </a:r>
            </a:p>
          </p:txBody>
        </p:sp>
        <p:sp>
          <p:nvSpPr>
            <p:cNvPr id="43" name="Oval 11"/>
            <p:cNvSpPr>
              <a:spLocks noChangeArrowheads="1"/>
            </p:cNvSpPr>
            <p:nvPr/>
          </p:nvSpPr>
          <p:spPr bwMode="auto">
            <a:xfrm>
              <a:off x="2304" y="1632"/>
              <a:ext cx="288" cy="240"/>
            </a:xfrm>
            <a:prstGeom prst="ellipse">
              <a:avLst/>
            </a:prstGeom>
            <a:solidFill>
              <a:srgbClr val="FEEFE8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9</a:t>
              </a:r>
            </a:p>
          </p:txBody>
        </p:sp>
        <p:sp>
          <p:nvSpPr>
            <p:cNvPr id="44" name="Oval 12"/>
            <p:cNvSpPr>
              <a:spLocks noChangeArrowheads="1"/>
            </p:cNvSpPr>
            <p:nvPr/>
          </p:nvSpPr>
          <p:spPr bwMode="auto">
            <a:xfrm>
              <a:off x="2976" y="1536"/>
              <a:ext cx="288" cy="240"/>
            </a:xfrm>
            <a:prstGeom prst="ellipse">
              <a:avLst/>
            </a:prstGeom>
            <a:solidFill>
              <a:srgbClr val="FEEFE8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10</a:t>
              </a:r>
            </a:p>
          </p:txBody>
        </p:sp>
        <p:sp>
          <p:nvSpPr>
            <p:cNvPr id="45" name="Oval 13"/>
            <p:cNvSpPr>
              <a:spLocks noChangeArrowheads="1"/>
            </p:cNvSpPr>
            <p:nvPr/>
          </p:nvSpPr>
          <p:spPr bwMode="auto">
            <a:xfrm>
              <a:off x="2352" y="2112"/>
              <a:ext cx="288" cy="240"/>
            </a:xfrm>
            <a:prstGeom prst="ellipse">
              <a:avLst/>
            </a:prstGeom>
            <a:solidFill>
              <a:srgbClr val="FE989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8</a:t>
              </a:r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auto">
            <a:xfrm>
              <a:off x="2976" y="2256"/>
              <a:ext cx="288" cy="240"/>
            </a:xfrm>
            <a:prstGeom prst="ellipse">
              <a:avLst/>
            </a:prstGeom>
            <a:solidFill>
              <a:srgbClr val="FEEFE8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1</a:t>
              </a:r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47" name="Oval 15"/>
            <p:cNvSpPr>
              <a:spLocks noChangeArrowheads="1"/>
            </p:cNvSpPr>
            <p:nvPr/>
          </p:nvSpPr>
          <p:spPr bwMode="auto">
            <a:xfrm>
              <a:off x="3600" y="1824"/>
              <a:ext cx="288" cy="240"/>
            </a:xfrm>
            <a:prstGeom prst="ellipse">
              <a:avLst/>
            </a:prstGeom>
            <a:solidFill>
              <a:srgbClr val="FEEFE8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1</a:t>
              </a:r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48" name="Line 16"/>
            <p:cNvSpPr>
              <a:spLocks noChangeShapeType="1"/>
            </p:cNvSpPr>
            <p:nvPr/>
          </p:nvSpPr>
          <p:spPr bwMode="auto">
            <a:xfrm>
              <a:off x="624" y="240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768" y="2256"/>
              <a:ext cx="5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 flipV="1">
              <a:off x="672" y="2064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>
              <a:off x="1248" y="2064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 flipV="1">
              <a:off x="1104" y="254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1056" y="278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 flipV="1">
              <a:off x="1776" y="2976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>
              <a:off x="1728" y="3216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 flipH="1">
              <a:off x="2160" y="312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>
              <a:off x="2640" y="230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V="1">
              <a:off x="3264" y="2064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>
              <a:off x="3264" y="168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" name="Line 28"/>
            <p:cNvSpPr>
              <a:spLocks noChangeShapeType="1"/>
            </p:cNvSpPr>
            <p:nvPr/>
          </p:nvSpPr>
          <p:spPr bwMode="auto">
            <a:xfrm flipV="1">
              <a:off x="2592" y="1632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" name="Line 29"/>
            <p:cNvSpPr>
              <a:spLocks noChangeShapeType="1"/>
            </p:cNvSpPr>
            <p:nvPr/>
          </p:nvSpPr>
          <p:spPr bwMode="auto">
            <a:xfrm>
              <a:off x="2448" y="18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2" name="Line 30"/>
            <p:cNvSpPr>
              <a:spLocks noChangeShapeType="1"/>
            </p:cNvSpPr>
            <p:nvPr/>
          </p:nvSpPr>
          <p:spPr bwMode="auto">
            <a:xfrm>
              <a:off x="3120" y="177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3" name="Line 31"/>
            <p:cNvSpPr>
              <a:spLocks noChangeShapeType="1"/>
            </p:cNvSpPr>
            <p:nvPr/>
          </p:nvSpPr>
          <p:spPr bwMode="auto">
            <a:xfrm>
              <a:off x="1248" y="2016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4" name="Line 32"/>
            <p:cNvSpPr>
              <a:spLocks noChangeShapeType="1"/>
            </p:cNvSpPr>
            <p:nvPr/>
          </p:nvSpPr>
          <p:spPr bwMode="auto">
            <a:xfrm flipV="1">
              <a:off x="1632" y="2352"/>
              <a:ext cx="76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" name="Text Box 33"/>
            <p:cNvSpPr txBox="1">
              <a:spLocks noChangeArrowheads="1"/>
            </p:cNvSpPr>
            <p:nvPr/>
          </p:nvSpPr>
          <p:spPr bwMode="auto">
            <a:xfrm>
              <a:off x="288" y="1977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0.13</a:t>
              </a:r>
            </a:p>
          </p:txBody>
        </p:sp>
        <p:sp>
          <p:nvSpPr>
            <p:cNvPr id="66" name="Text Box 34"/>
            <p:cNvSpPr txBox="1">
              <a:spLocks noChangeArrowheads="1"/>
            </p:cNvSpPr>
            <p:nvPr/>
          </p:nvSpPr>
          <p:spPr bwMode="auto">
            <a:xfrm>
              <a:off x="902" y="1703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0.</a:t>
              </a:r>
              <a:r>
                <a:rPr lang="en-US" altLang="zh-CN">
                  <a:ea typeface="宋体" pitchFamily="2" charset="-122"/>
                </a:rPr>
                <a:t>10</a:t>
              </a:r>
              <a:endParaRPr lang="en-US" altLang="zh-TW">
                <a:ea typeface="宋体" pitchFamily="2" charset="-122"/>
              </a:endParaRPr>
            </a:p>
          </p:txBody>
        </p:sp>
        <p:sp>
          <p:nvSpPr>
            <p:cNvPr id="67" name="Text Box 36"/>
            <p:cNvSpPr txBox="1">
              <a:spLocks noChangeArrowheads="1"/>
            </p:cNvSpPr>
            <p:nvPr/>
          </p:nvSpPr>
          <p:spPr bwMode="auto">
            <a:xfrm>
              <a:off x="1524" y="2217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0.13</a:t>
              </a:r>
            </a:p>
          </p:txBody>
        </p:sp>
        <p:sp>
          <p:nvSpPr>
            <p:cNvPr id="68" name="Text Box 37"/>
            <p:cNvSpPr txBox="1">
              <a:spLocks noChangeArrowheads="1"/>
            </p:cNvSpPr>
            <p:nvPr/>
          </p:nvSpPr>
          <p:spPr bwMode="auto">
            <a:xfrm>
              <a:off x="1152" y="3072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0.13</a:t>
              </a:r>
            </a:p>
          </p:txBody>
        </p:sp>
        <p:sp>
          <p:nvSpPr>
            <p:cNvPr id="69" name="Text Box 38"/>
            <p:cNvSpPr txBox="1">
              <a:spLocks noChangeArrowheads="1"/>
            </p:cNvSpPr>
            <p:nvPr/>
          </p:nvSpPr>
          <p:spPr bwMode="auto">
            <a:xfrm>
              <a:off x="2352" y="2784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0.</a:t>
              </a:r>
              <a:r>
                <a:rPr lang="en-US" altLang="zh-CN">
                  <a:ea typeface="宋体" pitchFamily="2" charset="-122"/>
                </a:rPr>
                <a:t>05</a:t>
              </a:r>
            </a:p>
          </p:txBody>
        </p:sp>
        <p:sp>
          <p:nvSpPr>
            <p:cNvPr id="70" name="Text Box 39"/>
            <p:cNvSpPr txBox="1">
              <a:spLocks noChangeArrowheads="1"/>
            </p:cNvSpPr>
            <p:nvPr/>
          </p:nvSpPr>
          <p:spPr bwMode="auto">
            <a:xfrm>
              <a:off x="2208" y="3456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0.</a:t>
              </a:r>
              <a:r>
                <a:rPr lang="en-US" altLang="zh-CN">
                  <a:ea typeface="宋体" pitchFamily="2" charset="-122"/>
                </a:rPr>
                <a:t>05</a:t>
              </a:r>
            </a:p>
          </p:txBody>
        </p:sp>
        <p:sp>
          <p:nvSpPr>
            <p:cNvPr id="71" name="Text Box 40"/>
            <p:cNvSpPr txBox="1">
              <a:spLocks noChangeArrowheads="1"/>
            </p:cNvSpPr>
            <p:nvPr/>
          </p:nvSpPr>
          <p:spPr bwMode="auto">
            <a:xfrm>
              <a:off x="2496" y="1968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0.</a:t>
              </a:r>
              <a:r>
                <a:rPr lang="en-US" altLang="zh-CN">
                  <a:ea typeface="宋体" pitchFamily="2" charset="-122"/>
                </a:rPr>
                <a:t>08</a:t>
              </a:r>
            </a:p>
          </p:txBody>
        </p:sp>
        <p:sp>
          <p:nvSpPr>
            <p:cNvPr id="72" name="Text Box 41"/>
            <p:cNvSpPr txBox="1">
              <a:spLocks noChangeArrowheads="1"/>
            </p:cNvSpPr>
            <p:nvPr/>
          </p:nvSpPr>
          <p:spPr bwMode="auto">
            <a:xfrm>
              <a:off x="2304" y="1440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0.</a:t>
              </a:r>
              <a:r>
                <a:rPr lang="en-US" altLang="zh-CN">
                  <a:ea typeface="宋体" pitchFamily="2" charset="-122"/>
                </a:rPr>
                <a:t>04</a:t>
              </a:r>
            </a:p>
          </p:txBody>
        </p:sp>
        <p:sp>
          <p:nvSpPr>
            <p:cNvPr id="73" name="Text Box 42"/>
            <p:cNvSpPr txBox="1">
              <a:spLocks noChangeArrowheads="1"/>
            </p:cNvSpPr>
            <p:nvPr/>
          </p:nvSpPr>
          <p:spPr bwMode="auto">
            <a:xfrm>
              <a:off x="3792" y="1968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0.</a:t>
              </a:r>
              <a:r>
                <a:rPr lang="en-US" altLang="zh-CN">
                  <a:ea typeface="宋体" pitchFamily="2" charset="-122"/>
                </a:rPr>
                <a:t>02</a:t>
              </a:r>
            </a:p>
          </p:txBody>
        </p:sp>
        <p:sp>
          <p:nvSpPr>
            <p:cNvPr id="74" name="Text Box 43"/>
            <p:cNvSpPr txBox="1">
              <a:spLocks noChangeArrowheads="1"/>
            </p:cNvSpPr>
            <p:nvPr/>
          </p:nvSpPr>
          <p:spPr bwMode="auto">
            <a:xfrm>
              <a:off x="3216" y="2352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0.</a:t>
              </a:r>
              <a:r>
                <a:rPr lang="en-US" altLang="zh-CN">
                  <a:ea typeface="宋体" pitchFamily="2" charset="-122"/>
                </a:rPr>
                <a:t>04</a:t>
              </a:r>
            </a:p>
          </p:txBody>
        </p:sp>
        <p:sp>
          <p:nvSpPr>
            <p:cNvPr id="75" name="Text Box 44"/>
            <p:cNvSpPr txBox="1">
              <a:spLocks noChangeArrowheads="1"/>
            </p:cNvSpPr>
            <p:nvPr/>
          </p:nvSpPr>
          <p:spPr bwMode="auto">
            <a:xfrm>
              <a:off x="3024" y="1392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0.</a:t>
              </a:r>
              <a:r>
                <a:rPr lang="en-US" altLang="zh-CN">
                  <a:ea typeface="宋体" pitchFamily="2" charset="-122"/>
                </a:rPr>
                <a:t>03</a:t>
              </a:r>
            </a:p>
          </p:txBody>
        </p:sp>
      </p:grpSp>
      <p:sp>
        <p:nvSpPr>
          <p:cNvPr id="76" name="Text Box 102"/>
          <p:cNvSpPr txBox="1">
            <a:spLocks noChangeArrowheads="1"/>
          </p:cNvSpPr>
          <p:nvPr/>
        </p:nvSpPr>
        <p:spPr bwMode="auto">
          <a:xfrm>
            <a:off x="6286512" y="5207000"/>
            <a:ext cx="2659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ea typeface="新細明體" charset="-120"/>
              </a:rPr>
              <a:t>Ranking vector </a:t>
            </a:r>
          </a:p>
        </p:txBody>
      </p:sp>
      <p:sp>
        <p:nvSpPr>
          <p:cNvPr id="77" name="Text Box 107"/>
          <p:cNvSpPr txBox="1">
            <a:spLocks noChangeArrowheads="1"/>
          </p:cNvSpPr>
          <p:nvPr/>
        </p:nvSpPr>
        <p:spPr bwMode="auto">
          <a:xfrm>
            <a:off x="919170" y="5653088"/>
            <a:ext cx="398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>
                <a:ea typeface="新細明體" charset="-120"/>
              </a:rPr>
              <a:t>More red, more relevant</a:t>
            </a:r>
          </a:p>
        </p:txBody>
      </p:sp>
      <p:sp>
        <p:nvSpPr>
          <p:cNvPr id="78" name="Text Box 108"/>
          <p:cNvSpPr txBox="1">
            <a:spLocks noChangeArrowheads="1"/>
          </p:cNvSpPr>
          <p:nvPr/>
        </p:nvSpPr>
        <p:spPr bwMode="auto">
          <a:xfrm>
            <a:off x="903295" y="5119688"/>
            <a:ext cx="4740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ea typeface="新細明體" charset="-120"/>
              </a:rPr>
              <a:t>Nearby nodes, higher scores</a:t>
            </a:r>
          </a:p>
        </p:txBody>
      </p:sp>
      <p:pic>
        <p:nvPicPr>
          <p:cNvPr id="79" name="Picture 111" descr="r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715000"/>
            <a:ext cx="533400" cy="533400"/>
          </a:xfrm>
          <a:prstGeom prst="rect">
            <a:avLst/>
          </a:prstGeom>
          <a:noFill/>
        </p:spPr>
      </p:pic>
      <p:sp>
        <p:nvSpPr>
          <p:cNvPr id="80" name="向右箭號 79">
            <a:hlinkClick r:id="rId3" action="ppaction://hlinksldjump"/>
          </p:cNvPr>
          <p:cNvSpPr/>
          <p:nvPr/>
        </p:nvSpPr>
        <p:spPr>
          <a:xfrm>
            <a:off x="8501058" y="6000768"/>
            <a:ext cx="642942" cy="857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93" name="Rectangle 85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525963"/>
          </a:xfrm>
          <a:noFill/>
          <a:ln/>
        </p:spPr>
        <p:txBody>
          <a:bodyPr/>
          <a:lstStyle/>
          <a:p>
            <a:r>
              <a:rPr lang="en-US" altLang="zh-TW">
                <a:ea typeface="新細明體" charset="-120"/>
              </a:rPr>
              <a:t>Q</a:t>
            </a:r>
          </a:p>
        </p:txBody>
      </p:sp>
      <p:sp>
        <p:nvSpPr>
          <p:cNvPr id="401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Automatic Image Caption</a:t>
            </a:r>
          </a:p>
        </p:txBody>
      </p:sp>
      <p:sp>
        <p:nvSpPr>
          <p:cNvPr id="401495" name="Text Box 87"/>
          <p:cNvSpPr txBox="1">
            <a:spLocks noChangeArrowheads="1"/>
          </p:cNvSpPr>
          <p:nvPr/>
        </p:nvSpPr>
        <p:spPr bwMode="auto">
          <a:xfrm>
            <a:off x="4495800" y="2057400"/>
            <a:ext cx="855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800">
                <a:ea typeface="新細明體" charset="-120"/>
              </a:rPr>
              <a:t>…</a:t>
            </a:r>
          </a:p>
        </p:txBody>
      </p:sp>
      <p:pic>
        <p:nvPicPr>
          <p:cNvPr id="401415" name="Picture 7" descr="I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2150" y="1714500"/>
            <a:ext cx="1323975" cy="876300"/>
          </a:xfrm>
          <a:prstGeom prst="rect">
            <a:avLst/>
          </a:prstGeom>
          <a:noFill/>
        </p:spPr>
      </p:pic>
      <p:sp>
        <p:nvSpPr>
          <p:cNvPr id="401418" name="Text Box 10"/>
          <p:cNvSpPr txBox="1">
            <a:spLocks noChangeArrowheads="1"/>
          </p:cNvSpPr>
          <p:nvPr/>
        </p:nvSpPr>
        <p:spPr bwMode="auto">
          <a:xfrm>
            <a:off x="1354138" y="2865438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>
                <a:ea typeface="新細明體" charset="-120"/>
              </a:rPr>
              <a:t>Sea</a:t>
            </a:r>
          </a:p>
        </p:txBody>
      </p:sp>
      <p:sp>
        <p:nvSpPr>
          <p:cNvPr id="401419" name="Text Box 11"/>
          <p:cNvSpPr txBox="1">
            <a:spLocks noChangeArrowheads="1"/>
          </p:cNvSpPr>
          <p:nvPr/>
        </p:nvSpPr>
        <p:spPr bwMode="auto">
          <a:xfrm>
            <a:off x="2039938" y="2865438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>
                <a:ea typeface="新細明體" charset="-120"/>
              </a:rPr>
              <a:t>Sun</a:t>
            </a:r>
          </a:p>
        </p:txBody>
      </p:sp>
      <p:sp>
        <p:nvSpPr>
          <p:cNvPr id="401420" name="Text Box 12"/>
          <p:cNvSpPr txBox="1">
            <a:spLocks noChangeArrowheads="1"/>
          </p:cNvSpPr>
          <p:nvPr/>
        </p:nvSpPr>
        <p:spPr bwMode="auto">
          <a:xfrm>
            <a:off x="2725738" y="2865438"/>
            <a:ext cx="608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>
                <a:ea typeface="新細明體" charset="-120"/>
              </a:rPr>
              <a:t>Sky</a:t>
            </a:r>
          </a:p>
        </p:txBody>
      </p:sp>
      <p:sp>
        <p:nvSpPr>
          <p:cNvPr id="401421" name="Text Box 13"/>
          <p:cNvSpPr txBox="1">
            <a:spLocks noChangeArrowheads="1"/>
          </p:cNvSpPr>
          <p:nvPr/>
        </p:nvSpPr>
        <p:spPr bwMode="auto">
          <a:xfrm>
            <a:off x="3335338" y="2865438"/>
            <a:ext cx="833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>
                <a:ea typeface="新細明體" charset="-120"/>
              </a:rPr>
              <a:t>Wave</a:t>
            </a:r>
          </a:p>
        </p:txBody>
      </p:sp>
      <p:sp>
        <p:nvSpPr>
          <p:cNvPr id="401422" name="Text Box 14"/>
          <p:cNvSpPr txBox="1">
            <a:spLocks noChangeArrowheads="1"/>
          </p:cNvSpPr>
          <p:nvPr/>
        </p:nvSpPr>
        <p:spPr bwMode="auto">
          <a:xfrm>
            <a:off x="1238250" y="28194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ea typeface="新細明體" charset="-120"/>
              </a:rPr>
              <a:t>{</a:t>
            </a:r>
          </a:p>
        </p:txBody>
      </p:sp>
      <p:sp>
        <p:nvSpPr>
          <p:cNvPr id="401423" name="Text Box 15"/>
          <p:cNvSpPr txBox="1">
            <a:spLocks noChangeArrowheads="1"/>
          </p:cNvSpPr>
          <p:nvPr/>
        </p:nvSpPr>
        <p:spPr bwMode="auto">
          <a:xfrm>
            <a:off x="3981450" y="28194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ea typeface="新細明體" charset="-120"/>
              </a:rPr>
              <a:t>}</a:t>
            </a:r>
          </a:p>
        </p:txBody>
      </p:sp>
      <p:sp>
        <p:nvSpPr>
          <p:cNvPr id="401497" name="Rectangle 89"/>
          <p:cNvSpPr>
            <a:spLocks noChangeArrowheads="1"/>
          </p:cNvSpPr>
          <p:nvPr/>
        </p:nvSpPr>
        <p:spPr bwMode="auto">
          <a:xfrm>
            <a:off x="1276350" y="1447800"/>
            <a:ext cx="2971800" cy="1905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5486400" y="1447800"/>
            <a:ext cx="3352800" cy="1905000"/>
            <a:chOff x="2880" y="1200"/>
            <a:chExt cx="2112" cy="1200"/>
          </a:xfrm>
        </p:grpSpPr>
        <p:pic>
          <p:nvPicPr>
            <p:cNvPr id="401416" name="Picture 8" descr="I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96" y="1392"/>
              <a:ext cx="792" cy="546"/>
            </a:xfrm>
            <a:prstGeom prst="rect">
              <a:avLst/>
            </a:prstGeom>
            <a:noFill/>
          </p:spPr>
        </p:pic>
        <p:sp>
          <p:nvSpPr>
            <p:cNvPr id="401428" name="Text Box 20"/>
            <p:cNvSpPr txBox="1">
              <a:spLocks noChangeArrowheads="1"/>
            </p:cNvSpPr>
            <p:nvPr/>
          </p:nvSpPr>
          <p:spPr bwMode="auto">
            <a:xfrm>
              <a:off x="2892" y="2064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400">
                  <a:ea typeface="新細明體" charset="-120"/>
                </a:rPr>
                <a:t>{</a:t>
              </a:r>
            </a:p>
          </p:txBody>
        </p:sp>
        <p:sp>
          <p:nvSpPr>
            <p:cNvPr id="401429" name="Text Box 21"/>
            <p:cNvSpPr txBox="1">
              <a:spLocks noChangeArrowheads="1"/>
            </p:cNvSpPr>
            <p:nvPr/>
          </p:nvSpPr>
          <p:spPr bwMode="auto">
            <a:xfrm>
              <a:off x="4812" y="2064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400">
                  <a:ea typeface="新細明體" charset="-120"/>
                </a:rPr>
                <a:t>}</a:t>
              </a:r>
            </a:p>
          </p:txBody>
        </p:sp>
        <p:sp>
          <p:nvSpPr>
            <p:cNvPr id="401430" name="Text Box 22"/>
            <p:cNvSpPr txBox="1">
              <a:spLocks noChangeArrowheads="1"/>
            </p:cNvSpPr>
            <p:nvPr/>
          </p:nvSpPr>
          <p:spPr bwMode="auto">
            <a:xfrm>
              <a:off x="2978" y="2093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Cat</a:t>
              </a:r>
            </a:p>
          </p:txBody>
        </p:sp>
        <p:sp>
          <p:nvSpPr>
            <p:cNvPr id="401431" name="Text Box 23"/>
            <p:cNvSpPr txBox="1">
              <a:spLocks noChangeArrowheads="1"/>
            </p:cNvSpPr>
            <p:nvPr/>
          </p:nvSpPr>
          <p:spPr bwMode="auto">
            <a:xfrm>
              <a:off x="3376" y="2093"/>
              <a:ext cx="5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Forest</a:t>
              </a:r>
            </a:p>
          </p:txBody>
        </p:sp>
        <p:sp>
          <p:nvSpPr>
            <p:cNvPr id="401432" name="Text Box 24"/>
            <p:cNvSpPr txBox="1">
              <a:spLocks noChangeArrowheads="1"/>
            </p:cNvSpPr>
            <p:nvPr/>
          </p:nvSpPr>
          <p:spPr bwMode="auto">
            <a:xfrm>
              <a:off x="3938" y="2093"/>
              <a:ext cx="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Grass</a:t>
              </a:r>
            </a:p>
          </p:txBody>
        </p:sp>
        <p:sp>
          <p:nvSpPr>
            <p:cNvPr id="401433" name="Text Box 25"/>
            <p:cNvSpPr txBox="1">
              <a:spLocks noChangeArrowheads="1"/>
            </p:cNvSpPr>
            <p:nvPr/>
          </p:nvSpPr>
          <p:spPr bwMode="auto">
            <a:xfrm>
              <a:off x="4476" y="2093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Tiger</a:t>
              </a:r>
            </a:p>
          </p:txBody>
        </p:sp>
        <p:sp>
          <p:nvSpPr>
            <p:cNvPr id="401499" name="Rectangle 91"/>
            <p:cNvSpPr>
              <a:spLocks noChangeArrowheads="1"/>
            </p:cNvSpPr>
            <p:nvPr/>
          </p:nvSpPr>
          <p:spPr bwMode="auto">
            <a:xfrm>
              <a:off x="2880" y="1200"/>
              <a:ext cx="2064" cy="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lgDash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1447800" y="4495800"/>
            <a:ext cx="2667000" cy="1600200"/>
            <a:chOff x="1488" y="3168"/>
            <a:chExt cx="1680" cy="1008"/>
          </a:xfrm>
        </p:grpSpPr>
        <p:pic>
          <p:nvPicPr>
            <p:cNvPr id="401474" name="Picture 66" descr="I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96" y="3246"/>
              <a:ext cx="792" cy="546"/>
            </a:xfrm>
            <a:prstGeom prst="rect">
              <a:avLst/>
            </a:prstGeom>
            <a:noFill/>
          </p:spPr>
        </p:pic>
        <p:sp>
          <p:nvSpPr>
            <p:cNvPr id="401501" name="Rectangle 93"/>
            <p:cNvSpPr>
              <a:spLocks noChangeArrowheads="1"/>
            </p:cNvSpPr>
            <p:nvPr/>
          </p:nvSpPr>
          <p:spPr bwMode="auto">
            <a:xfrm>
              <a:off x="1488" y="3168"/>
              <a:ext cx="1680" cy="10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1502" name="Text Box 94"/>
            <p:cNvSpPr txBox="1">
              <a:spLocks noChangeArrowheads="1"/>
            </p:cNvSpPr>
            <p:nvPr/>
          </p:nvSpPr>
          <p:spPr bwMode="auto">
            <a:xfrm>
              <a:off x="1906" y="3817"/>
              <a:ext cx="8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400">
                  <a:ea typeface="新細明體" charset="-120"/>
                </a:rPr>
                <a:t>{?, ?, ?,}</a:t>
              </a:r>
            </a:p>
          </p:txBody>
        </p:sp>
      </p:grpSp>
      <p:sp>
        <p:nvSpPr>
          <p:cNvPr id="401504" name="AutoShape 96"/>
          <p:cNvSpPr>
            <a:spLocks noChangeArrowheads="1"/>
          </p:cNvSpPr>
          <p:nvPr/>
        </p:nvSpPr>
        <p:spPr bwMode="auto">
          <a:xfrm rot="5400000">
            <a:off x="2247900" y="3467100"/>
            <a:ext cx="9144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altLang="zh-TW" sz="6600">
                <a:ea typeface="新細明體" charset="-120"/>
              </a:rPr>
              <a:t>?</a:t>
            </a:r>
          </a:p>
        </p:txBody>
      </p:sp>
      <p:sp>
        <p:nvSpPr>
          <p:cNvPr id="401505" name="Text Box 97"/>
          <p:cNvSpPr txBox="1">
            <a:spLocks noChangeArrowheads="1"/>
          </p:cNvSpPr>
          <p:nvPr/>
        </p:nvSpPr>
        <p:spPr bwMode="auto">
          <a:xfrm>
            <a:off x="5356225" y="4754563"/>
            <a:ext cx="3178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66"/>
                </a:solidFill>
                <a:ea typeface="宋体" pitchFamily="2" charset="-122"/>
              </a:rPr>
              <a:t>A: RWR!</a:t>
            </a:r>
          </a:p>
          <a:p>
            <a:r>
              <a:rPr lang="en-US" altLang="zh-CN" sz="2000">
                <a:solidFill>
                  <a:srgbClr val="FF0066"/>
                </a:solidFill>
                <a:ea typeface="宋体" pitchFamily="2" charset="-122"/>
              </a:rPr>
              <a:t>       </a:t>
            </a:r>
            <a:r>
              <a:rPr lang="en-US" altLang="zh-CN" sz="2000">
                <a:ea typeface="宋体" pitchFamily="2" charset="-122"/>
              </a:rPr>
              <a:t>[Pan KDD2004]</a:t>
            </a:r>
            <a:r>
              <a:rPr lang="en-US" altLang="zh-CN" sz="3200">
                <a:solidFill>
                  <a:srgbClr val="FF0066"/>
                </a:solidFill>
                <a:ea typeface="宋体" pitchFamily="2" charset="-122"/>
              </a:rPr>
              <a:t> </a:t>
            </a:r>
          </a:p>
        </p:txBody>
      </p:sp>
      <p:sp>
        <p:nvSpPr>
          <p:cNvPr id="30" name="向右箭號 29">
            <a:hlinkClick r:id="rId6" action="ppaction://hlinksldjump"/>
          </p:cNvPr>
          <p:cNvSpPr/>
          <p:nvPr/>
        </p:nvSpPr>
        <p:spPr>
          <a:xfrm>
            <a:off x="8572528" y="6143644"/>
            <a:ext cx="571472" cy="714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0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5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391" name="Picture 7" descr="I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971800"/>
            <a:ext cx="1323975" cy="876300"/>
          </a:xfrm>
          <a:prstGeom prst="rect">
            <a:avLst/>
          </a:prstGeom>
          <a:noFill/>
        </p:spPr>
      </p:pic>
      <p:pic>
        <p:nvPicPr>
          <p:cNvPr id="400392" name="Picture 8" descr="I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05300" y="2971800"/>
            <a:ext cx="1257300" cy="866775"/>
          </a:xfrm>
          <a:prstGeom prst="rect">
            <a:avLst/>
          </a:prstGeom>
          <a:noFill/>
        </p:spPr>
      </p:pic>
      <p:pic>
        <p:nvPicPr>
          <p:cNvPr id="400393" name="Picture 9" descr="I1_r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76375" y="2990850"/>
            <a:ext cx="885825" cy="514350"/>
          </a:xfrm>
          <a:prstGeom prst="rect">
            <a:avLst/>
          </a:prstGeom>
          <a:noFill/>
        </p:spPr>
      </p:pic>
      <p:pic>
        <p:nvPicPr>
          <p:cNvPr id="400418" name="Picture 34" descr="I1_r_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85975" y="3200400"/>
            <a:ext cx="276225" cy="304800"/>
          </a:xfrm>
          <a:prstGeom prst="rect">
            <a:avLst/>
          </a:prstGeom>
          <a:noFill/>
        </p:spPr>
      </p:pic>
      <p:pic>
        <p:nvPicPr>
          <p:cNvPr id="400419" name="Picture 35" descr="I1_r_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6800" y="3352800"/>
            <a:ext cx="1285875" cy="457200"/>
          </a:xfrm>
          <a:prstGeom prst="rect">
            <a:avLst/>
          </a:prstGeom>
          <a:noFill/>
        </p:spPr>
      </p:pic>
      <p:pic>
        <p:nvPicPr>
          <p:cNvPr id="400420" name="Picture 36" descr="I1_r_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66800" y="2971800"/>
            <a:ext cx="857250" cy="495300"/>
          </a:xfrm>
          <a:prstGeom prst="rect">
            <a:avLst/>
          </a:prstGeom>
          <a:noFill/>
        </p:spPr>
      </p:pic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0" y="1524000"/>
            <a:ext cx="3276600" cy="1447800"/>
            <a:chOff x="0" y="960"/>
            <a:chExt cx="2064" cy="912"/>
          </a:xfrm>
        </p:grpSpPr>
        <p:pic>
          <p:nvPicPr>
            <p:cNvPr id="400428" name="Picture 44" descr="I1_r_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" y="1054"/>
              <a:ext cx="335" cy="194"/>
            </a:xfrm>
            <a:prstGeom prst="rect">
              <a:avLst/>
            </a:prstGeom>
            <a:noFill/>
          </p:spPr>
        </p:pic>
        <p:pic>
          <p:nvPicPr>
            <p:cNvPr id="400429" name="Picture 45" descr="I1_r_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64" y="1056"/>
              <a:ext cx="104" cy="115"/>
            </a:xfrm>
            <a:prstGeom prst="rect">
              <a:avLst/>
            </a:prstGeom>
            <a:noFill/>
          </p:spPr>
        </p:pic>
        <p:pic>
          <p:nvPicPr>
            <p:cNvPr id="400430" name="Picture 46" descr="I1_r_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002" y="1056"/>
              <a:ext cx="486" cy="173"/>
            </a:xfrm>
            <a:prstGeom prst="rect">
              <a:avLst/>
            </a:prstGeom>
            <a:noFill/>
          </p:spPr>
        </p:pic>
        <p:pic>
          <p:nvPicPr>
            <p:cNvPr id="400431" name="Picture 47" descr="I1_r_4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692" y="1056"/>
              <a:ext cx="324" cy="187"/>
            </a:xfrm>
            <a:prstGeom prst="rect">
              <a:avLst/>
            </a:prstGeom>
            <a:noFill/>
          </p:spPr>
        </p:pic>
        <p:sp>
          <p:nvSpPr>
            <p:cNvPr id="400432" name="Oval 48"/>
            <p:cNvSpPr>
              <a:spLocks noChangeArrowheads="1"/>
            </p:cNvSpPr>
            <p:nvPr/>
          </p:nvSpPr>
          <p:spPr bwMode="auto">
            <a:xfrm>
              <a:off x="0" y="960"/>
              <a:ext cx="48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0433" name="Oval 49"/>
            <p:cNvSpPr>
              <a:spLocks noChangeArrowheads="1"/>
            </p:cNvSpPr>
            <p:nvPr/>
          </p:nvSpPr>
          <p:spPr bwMode="auto">
            <a:xfrm>
              <a:off x="576" y="1008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0434" name="Oval 50"/>
            <p:cNvSpPr>
              <a:spLocks noChangeArrowheads="1"/>
            </p:cNvSpPr>
            <p:nvPr/>
          </p:nvSpPr>
          <p:spPr bwMode="auto">
            <a:xfrm>
              <a:off x="960" y="1008"/>
              <a:ext cx="57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0435" name="Oval 51"/>
            <p:cNvSpPr>
              <a:spLocks noChangeArrowheads="1"/>
            </p:cNvSpPr>
            <p:nvPr/>
          </p:nvSpPr>
          <p:spPr bwMode="auto">
            <a:xfrm>
              <a:off x="1632" y="1008"/>
              <a:ext cx="432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400436" name="AutoShape 52"/>
            <p:cNvCxnSpPr>
              <a:cxnSpLocks noChangeShapeType="1"/>
              <a:stCxn id="400432" idx="4"/>
              <a:endCxn id="0" idx="0"/>
            </p:cNvCxnSpPr>
            <p:nvPr/>
          </p:nvCxnSpPr>
          <p:spPr bwMode="auto">
            <a:xfrm>
              <a:off x="240" y="1296"/>
              <a:ext cx="70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0437" name="AutoShape 53"/>
            <p:cNvCxnSpPr>
              <a:cxnSpLocks noChangeShapeType="1"/>
              <a:stCxn id="400433" idx="4"/>
              <a:endCxn id="0" idx="0"/>
            </p:cNvCxnSpPr>
            <p:nvPr/>
          </p:nvCxnSpPr>
          <p:spPr bwMode="auto">
            <a:xfrm>
              <a:off x="696" y="1248"/>
              <a:ext cx="246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0438" name="AutoShape 54"/>
            <p:cNvCxnSpPr>
              <a:cxnSpLocks noChangeShapeType="1"/>
              <a:stCxn id="400434" idx="4"/>
              <a:endCxn id="0" idx="0"/>
            </p:cNvCxnSpPr>
            <p:nvPr/>
          </p:nvCxnSpPr>
          <p:spPr bwMode="auto">
            <a:xfrm flipH="1">
              <a:off x="942" y="1296"/>
              <a:ext cx="30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0439" name="AutoShape 55"/>
            <p:cNvCxnSpPr>
              <a:cxnSpLocks noChangeShapeType="1"/>
              <a:stCxn id="0" idx="0"/>
              <a:endCxn id="400435" idx="4"/>
            </p:cNvCxnSpPr>
            <p:nvPr/>
          </p:nvCxnSpPr>
          <p:spPr bwMode="auto">
            <a:xfrm flipV="1">
              <a:off x="942" y="1296"/>
              <a:ext cx="90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3657600" y="1676400"/>
            <a:ext cx="2057400" cy="1295400"/>
            <a:chOff x="2304" y="1056"/>
            <a:chExt cx="1296" cy="816"/>
          </a:xfrm>
        </p:grpSpPr>
        <p:pic>
          <p:nvPicPr>
            <p:cNvPr id="400425" name="Picture 41" descr="I2_r_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366" y="1104"/>
              <a:ext cx="226" cy="139"/>
            </a:xfrm>
            <a:prstGeom prst="rect">
              <a:avLst/>
            </a:prstGeom>
            <a:noFill/>
          </p:spPr>
        </p:pic>
        <p:pic>
          <p:nvPicPr>
            <p:cNvPr id="400426" name="Picture 42" descr="I2_r_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832" y="1133"/>
              <a:ext cx="211" cy="115"/>
            </a:xfrm>
            <a:prstGeom prst="rect">
              <a:avLst/>
            </a:prstGeom>
            <a:noFill/>
          </p:spPr>
        </p:pic>
        <p:pic>
          <p:nvPicPr>
            <p:cNvPr id="400427" name="Picture 43" descr="I2_r_7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264" y="1107"/>
              <a:ext cx="294" cy="189"/>
            </a:xfrm>
            <a:prstGeom prst="rect">
              <a:avLst/>
            </a:prstGeom>
            <a:noFill/>
          </p:spPr>
        </p:pic>
        <p:sp>
          <p:nvSpPr>
            <p:cNvPr id="400446" name="Oval 62"/>
            <p:cNvSpPr>
              <a:spLocks noChangeArrowheads="1"/>
            </p:cNvSpPr>
            <p:nvPr/>
          </p:nvSpPr>
          <p:spPr bwMode="auto">
            <a:xfrm>
              <a:off x="2304" y="1056"/>
              <a:ext cx="336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0447" name="Oval 63"/>
            <p:cNvSpPr>
              <a:spLocks noChangeArrowheads="1"/>
            </p:cNvSpPr>
            <p:nvPr/>
          </p:nvSpPr>
          <p:spPr bwMode="auto">
            <a:xfrm>
              <a:off x="2784" y="1056"/>
              <a:ext cx="336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0448" name="Oval 64"/>
            <p:cNvSpPr>
              <a:spLocks noChangeArrowheads="1"/>
            </p:cNvSpPr>
            <p:nvPr/>
          </p:nvSpPr>
          <p:spPr bwMode="auto">
            <a:xfrm>
              <a:off x="3216" y="1056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400449" name="AutoShape 65"/>
            <p:cNvCxnSpPr>
              <a:cxnSpLocks noChangeShapeType="1"/>
              <a:stCxn id="400446" idx="4"/>
              <a:endCxn id="0" idx="0"/>
            </p:cNvCxnSpPr>
            <p:nvPr/>
          </p:nvCxnSpPr>
          <p:spPr bwMode="auto">
            <a:xfrm>
              <a:off x="2472" y="1296"/>
              <a:ext cx="63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0450" name="AutoShape 66"/>
            <p:cNvCxnSpPr>
              <a:cxnSpLocks noChangeShapeType="1"/>
              <a:stCxn id="400447" idx="4"/>
              <a:endCxn id="0" idx="0"/>
            </p:cNvCxnSpPr>
            <p:nvPr/>
          </p:nvCxnSpPr>
          <p:spPr bwMode="auto">
            <a:xfrm>
              <a:off x="2952" y="1296"/>
              <a:ext cx="15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0451" name="AutoShape 67"/>
            <p:cNvCxnSpPr>
              <a:cxnSpLocks noChangeShapeType="1"/>
              <a:stCxn id="400448" idx="4"/>
              <a:endCxn id="0" idx="0"/>
            </p:cNvCxnSpPr>
            <p:nvPr/>
          </p:nvCxnSpPr>
          <p:spPr bwMode="auto">
            <a:xfrm flipH="1">
              <a:off x="3108" y="1344"/>
              <a:ext cx="300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pic>
        <p:nvPicPr>
          <p:cNvPr id="400453" name="Picture 69" descr="I2_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314825" y="3003550"/>
            <a:ext cx="1247775" cy="801688"/>
          </a:xfrm>
          <a:prstGeom prst="rect">
            <a:avLst/>
          </a:prstGeom>
          <a:noFill/>
        </p:spPr>
      </p:pic>
      <p:cxnSp>
        <p:nvCxnSpPr>
          <p:cNvPr id="400454" name="AutoShape 70"/>
          <p:cNvCxnSpPr>
            <a:cxnSpLocks noChangeShapeType="1"/>
          </p:cNvCxnSpPr>
          <p:nvPr/>
        </p:nvCxnSpPr>
        <p:spPr bwMode="auto">
          <a:xfrm rot="5400000" flipV="1">
            <a:off x="704850" y="1200150"/>
            <a:ext cx="76200" cy="723900"/>
          </a:xfrm>
          <a:prstGeom prst="curvedConnector3">
            <a:avLst>
              <a:gd name="adj1" fmla="val -189588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400455" name="AutoShape 71"/>
          <p:cNvCxnSpPr>
            <a:cxnSpLocks noChangeShapeType="1"/>
          </p:cNvCxnSpPr>
          <p:nvPr/>
        </p:nvCxnSpPr>
        <p:spPr bwMode="auto">
          <a:xfrm rot="5400000" flipV="1">
            <a:off x="2302669" y="1278731"/>
            <a:ext cx="66675" cy="709613"/>
          </a:xfrm>
          <a:prstGeom prst="curvedConnector3">
            <a:avLst>
              <a:gd name="adj1" fmla="val -342856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400456" name="AutoShape 72"/>
          <p:cNvCxnSpPr>
            <a:cxnSpLocks noChangeShapeType="1"/>
          </p:cNvCxnSpPr>
          <p:nvPr/>
        </p:nvCxnSpPr>
        <p:spPr bwMode="auto">
          <a:xfrm rot="5400000" flipV="1">
            <a:off x="4525962" y="1074738"/>
            <a:ext cx="66675" cy="1270000"/>
          </a:xfrm>
          <a:prstGeom prst="curvedConnector3">
            <a:avLst>
              <a:gd name="adj1" fmla="val -342856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400461" name="AutoShape 77"/>
          <p:cNvCxnSpPr>
            <a:cxnSpLocks noChangeShapeType="1"/>
          </p:cNvCxnSpPr>
          <p:nvPr/>
        </p:nvCxnSpPr>
        <p:spPr bwMode="auto">
          <a:xfrm rot="5400000" flipH="1">
            <a:off x="2457450" y="-552450"/>
            <a:ext cx="152400" cy="4305300"/>
          </a:xfrm>
          <a:prstGeom prst="curvedConnector3">
            <a:avLst>
              <a:gd name="adj1" fmla="val 38333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pic>
        <p:nvPicPr>
          <p:cNvPr id="400463" name="Picture 79" descr="I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239000" y="2971800"/>
            <a:ext cx="1257300" cy="866775"/>
          </a:xfrm>
          <a:prstGeom prst="rect">
            <a:avLst/>
          </a:prstGeom>
          <a:noFill/>
        </p:spPr>
      </p:pic>
      <p:pic>
        <p:nvPicPr>
          <p:cNvPr id="400464" name="Picture 80" descr="I3_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239000" y="2971800"/>
            <a:ext cx="1266825" cy="866775"/>
          </a:xfrm>
          <a:prstGeom prst="rect">
            <a:avLst/>
          </a:prstGeom>
          <a:noFill/>
        </p:spPr>
      </p:pic>
      <p:grpSp>
        <p:nvGrpSpPr>
          <p:cNvPr id="4" name="Group 93"/>
          <p:cNvGrpSpPr>
            <a:grpSpLocks/>
          </p:cNvGrpSpPr>
          <p:nvPr/>
        </p:nvGrpSpPr>
        <p:grpSpPr bwMode="auto">
          <a:xfrm>
            <a:off x="6019800" y="1676400"/>
            <a:ext cx="2819400" cy="1295400"/>
            <a:chOff x="3792" y="1056"/>
            <a:chExt cx="1776" cy="816"/>
          </a:xfrm>
        </p:grpSpPr>
        <p:pic>
          <p:nvPicPr>
            <p:cNvPr id="400465" name="Picture 81" descr="I3_r_8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3840" y="1152"/>
              <a:ext cx="359" cy="81"/>
            </a:xfrm>
            <a:prstGeom prst="rect">
              <a:avLst/>
            </a:prstGeom>
            <a:noFill/>
          </p:spPr>
        </p:pic>
        <p:pic>
          <p:nvPicPr>
            <p:cNvPr id="400466" name="Picture 82" descr="I3_r_9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4320" y="1104"/>
              <a:ext cx="359" cy="178"/>
            </a:xfrm>
            <a:prstGeom prst="rect">
              <a:avLst/>
            </a:prstGeom>
            <a:noFill/>
          </p:spPr>
        </p:pic>
        <p:pic>
          <p:nvPicPr>
            <p:cNvPr id="400467" name="Picture 83" descr="I3_r_10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4868" y="1104"/>
              <a:ext cx="124" cy="143"/>
            </a:xfrm>
            <a:prstGeom prst="rect">
              <a:avLst/>
            </a:prstGeom>
            <a:noFill/>
          </p:spPr>
        </p:pic>
        <p:pic>
          <p:nvPicPr>
            <p:cNvPr id="400468" name="Picture 84" descr="I3_r_11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5185" y="1104"/>
              <a:ext cx="335" cy="111"/>
            </a:xfrm>
            <a:prstGeom prst="rect">
              <a:avLst/>
            </a:prstGeom>
            <a:noFill/>
          </p:spPr>
        </p:pic>
        <p:sp>
          <p:nvSpPr>
            <p:cNvPr id="400469" name="Oval 85"/>
            <p:cNvSpPr>
              <a:spLocks noChangeArrowheads="1"/>
            </p:cNvSpPr>
            <p:nvPr/>
          </p:nvSpPr>
          <p:spPr bwMode="auto">
            <a:xfrm>
              <a:off x="3792" y="1056"/>
              <a:ext cx="432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0470" name="Oval 86"/>
            <p:cNvSpPr>
              <a:spLocks noChangeArrowheads="1"/>
            </p:cNvSpPr>
            <p:nvPr/>
          </p:nvSpPr>
          <p:spPr bwMode="auto">
            <a:xfrm>
              <a:off x="4272" y="1056"/>
              <a:ext cx="48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0471" name="Oval 87"/>
            <p:cNvSpPr>
              <a:spLocks noChangeArrowheads="1"/>
            </p:cNvSpPr>
            <p:nvPr/>
          </p:nvSpPr>
          <p:spPr bwMode="auto">
            <a:xfrm>
              <a:off x="5136" y="1056"/>
              <a:ext cx="432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0472" name="Oval 88"/>
            <p:cNvSpPr>
              <a:spLocks noChangeArrowheads="1"/>
            </p:cNvSpPr>
            <p:nvPr/>
          </p:nvSpPr>
          <p:spPr bwMode="auto">
            <a:xfrm>
              <a:off x="4848" y="1056"/>
              <a:ext cx="192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400473" name="AutoShape 89"/>
            <p:cNvCxnSpPr>
              <a:cxnSpLocks noChangeShapeType="1"/>
              <a:stCxn id="400469" idx="4"/>
              <a:endCxn id="0" idx="0"/>
            </p:cNvCxnSpPr>
            <p:nvPr/>
          </p:nvCxnSpPr>
          <p:spPr bwMode="auto">
            <a:xfrm>
              <a:off x="4008" y="1296"/>
              <a:ext cx="951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0474" name="AutoShape 90"/>
            <p:cNvCxnSpPr>
              <a:cxnSpLocks noChangeShapeType="1"/>
              <a:stCxn id="400471" idx="4"/>
              <a:endCxn id="0" idx="0"/>
            </p:cNvCxnSpPr>
            <p:nvPr/>
          </p:nvCxnSpPr>
          <p:spPr bwMode="auto">
            <a:xfrm flipH="1">
              <a:off x="4959" y="1296"/>
              <a:ext cx="393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0475" name="AutoShape 91"/>
            <p:cNvCxnSpPr>
              <a:cxnSpLocks noChangeShapeType="1"/>
              <a:stCxn id="400472" idx="4"/>
              <a:endCxn id="0" idx="0"/>
            </p:cNvCxnSpPr>
            <p:nvPr/>
          </p:nvCxnSpPr>
          <p:spPr bwMode="auto">
            <a:xfrm>
              <a:off x="4944" y="1296"/>
              <a:ext cx="15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0476" name="AutoShape 92"/>
            <p:cNvCxnSpPr>
              <a:cxnSpLocks noChangeShapeType="1"/>
              <a:stCxn id="400470" idx="4"/>
              <a:endCxn id="0" idx="0"/>
            </p:cNvCxnSpPr>
            <p:nvPr/>
          </p:nvCxnSpPr>
          <p:spPr bwMode="auto">
            <a:xfrm>
              <a:off x="4512" y="1296"/>
              <a:ext cx="447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400478" name="AutoShape 94"/>
          <p:cNvCxnSpPr>
            <a:cxnSpLocks noChangeShapeType="1"/>
            <a:stCxn id="400448" idx="0"/>
            <a:endCxn id="400469" idx="0"/>
          </p:cNvCxnSpPr>
          <p:nvPr/>
        </p:nvCxnSpPr>
        <p:spPr bwMode="auto">
          <a:xfrm rot="5400000" flipV="1">
            <a:off x="5885656" y="1200944"/>
            <a:ext cx="1588" cy="9525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400479" name="AutoShape 95"/>
          <p:cNvCxnSpPr>
            <a:cxnSpLocks noChangeShapeType="1"/>
            <a:stCxn id="400446" idx="0"/>
            <a:endCxn id="400470" idx="0"/>
          </p:cNvCxnSpPr>
          <p:nvPr/>
        </p:nvCxnSpPr>
        <p:spPr bwMode="auto">
          <a:xfrm rot="5400000" flipV="1">
            <a:off x="5542756" y="57944"/>
            <a:ext cx="1588" cy="3238500"/>
          </a:xfrm>
          <a:prstGeom prst="curvedConnector3">
            <a:avLst>
              <a:gd name="adj1" fmla="val -2260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400480" name="AutoShape 96"/>
          <p:cNvCxnSpPr>
            <a:cxnSpLocks noChangeShapeType="1"/>
            <a:stCxn id="400446" idx="0"/>
            <a:endCxn id="400471" idx="0"/>
          </p:cNvCxnSpPr>
          <p:nvPr/>
        </p:nvCxnSpPr>
        <p:spPr bwMode="auto">
          <a:xfrm rot="5400000" flipV="1">
            <a:off x="6209506" y="-608806"/>
            <a:ext cx="1588" cy="4572000"/>
          </a:xfrm>
          <a:prstGeom prst="curvedConnector3">
            <a:avLst>
              <a:gd name="adj1" fmla="val -3170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400481" name="AutoShape 97"/>
          <p:cNvCxnSpPr>
            <a:cxnSpLocks noChangeShapeType="1"/>
            <a:stCxn id="400447" idx="0"/>
            <a:endCxn id="400472" idx="1"/>
          </p:cNvCxnSpPr>
          <p:nvPr/>
        </p:nvCxnSpPr>
        <p:spPr bwMode="auto">
          <a:xfrm rot="5400000" flipV="1">
            <a:off x="6185693" y="177007"/>
            <a:ext cx="55563" cy="3054350"/>
          </a:xfrm>
          <a:prstGeom prst="curvedConnector3">
            <a:avLst>
              <a:gd name="adj1" fmla="val -622861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400483" name="Text Box 99"/>
          <p:cNvSpPr txBox="1">
            <a:spLocks noChangeArrowheads="1"/>
          </p:cNvSpPr>
          <p:nvPr/>
        </p:nvSpPr>
        <p:spPr bwMode="auto">
          <a:xfrm>
            <a:off x="7239000" y="4022725"/>
            <a:ext cx="1452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>
                <a:ea typeface="新細明體" charset="-120"/>
              </a:rPr>
              <a:t>Test Image</a:t>
            </a:r>
          </a:p>
        </p:txBody>
      </p:sp>
      <p:grpSp>
        <p:nvGrpSpPr>
          <p:cNvPr id="5" name="Group 104"/>
          <p:cNvGrpSpPr>
            <a:grpSpLocks/>
          </p:cNvGrpSpPr>
          <p:nvPr/>
        </p:nvGrpSpPr>
        <p:grpSpPr bwMode="auto">
          <a:xfrm>
            <a:off x="152400" y="3810000"/>
            <a:ext cx="6629400" cy="2130425"/>
            <a:chOff x="96" y="2400"/>
            <a:chExt cx="4176" cy="1342"/>
          </a:xfrm>
        </p:grpSpPr>
        <p:sp>
          <p:nvSpPr>
            <p:cNvPr id="400400" name="Oval 16"/>
            <p:cNvSpPr>
              <a:spLocks noChangeArrowheads="1"/>
            </p:cNvSpPr>
            <p:nvPr/>
          </p:nvSpPr>
          <p:spPr bwMode="auto">
            <a:xfrm>
              <a:off x="96" y="3454"/>
              <a:ext cx="432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Sea</a:t>
              </a:r>
            </a:p>
          </p:txBody>
        </p:sp>
        <p:sp>
          <p:nvSpPr>
            <p:cNvPr id="400401" name="Oval 17"/>
            <p:cNvSpPr>
              <a:spLocks noChangeArrowheads="1"/>
            </p:cNvSpPr>
            <p:nvPr/>
          </p:nvSpPr>
          <p:spPr bwMode="auto">
            <a:xfrm>
              <a:off x="624" y="3454"/>
              <a:ext cx="432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Sun</a:t>
              </a:r>
            </a:p>
          </p:txBody>
        </p:sp>
        <p:sp>
          <p:nvSpPr>
            <p:cNvPr id="400402" name="Oval 18"/>
            <p:cNvSpPr>
              <a:spLocks noChangeArrowheads="1"/>
            </p:cNvSpPr>
            <p:nvPr/>
          </p:nvSpPr>
          <p:spPr bwMode="auto">
            <a:xfrm>
              <a:off x="1104" y="3454"/>
              <a:ext cx="432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Sky</a:t>
              </a:r>
            </a:p>
          </p:txBody>
        </p:sp>
        <p:sp>
          <p:nvSpPr>
            <p:cNvPr id="400403" name="Oval 19"/>
            <p:cNvSpPr>
              <a:spLocks noChangeArrowheads="1"/>
            </p:cNvSpPr>
            <p:nvPr/>
          </p:nvSpPr>
          <p:spPr bwMode="auto">
            <a:xfrm>
              <a:off x="1584" y="3454"/>
              <a:ext cx="480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Wave</a:t>
              </a:r>
            </a:p>
          </p:txBody>
        </p:sp>
        <p:cxnSp>
          <p:nvCxnSpPr>
            <p:cNvPr id="400410" name="AutoShape 26"/>
            <p:cNvCxnSpPr>
              <a:cxnSpLocks noChangeShapeType="1"/>
              <a:stCxn id="0" idx="2"/>
              <a:endCxn id="400411" idx="0"/>
            </p:cNvCxnSpPr>
            <p:nvPr/>
          </p:nvCxnSpPr>
          <p:spPr bwMode="auto">
            <a:xfrm flipH="1">
              <a:off x="2352" y="2418"/>
              <a:ext cx="756" cy="10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00411" name="Oval 27"/>
            <p:cNvSpPr>
              <a:spLocks noChangeArrowheads="1"/>
            </p:cNvSpPr>
            <p:nvPr/>
          </p:nvSpPr>
          <p:spPr bwMode="auto">
            <a:xfrm>
              <a:off x="2112" y="3454"/>
              <a:ext cx="480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Cat</a:t>
              </a:r>
            </a:p>
          </p:txBody>
        </p:sp>
        <p:cxnSp>
          <p:nvCxnSpPr>
            <p:cNvPr id="400412" name="AutoShape 28"/>
            <p:cNvCxnSpPr>
              <a:cxnSpLocks noChangeShapeType="1"/>
              <a:stCxn id="0" idx="2"/>
              <a:endCxn id="400413" idx="0"/>
            </p:cNvCxnSpPr>
            <p:nvPr/>
          </p:nvCxnSpPr>
          <p:spPr bwMode="auto">
            <a:xfrm flipH="1">
              <a:off x="2880" y="2418"/>
              <a:ext cx="228" cy="10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00413" name="Oval 29"/>
            <p:cNvSpPr>
              <a:spLocks noChangeArrowheads="1"/>
            </p:cNvSpPr>
            <p:nvPr/>
          </p:nvSpPr>
          <p:spPr bwMode="auto">
            <a:xfrm>
              <a:off x="2640" y="3454"/>
              <a:ext cx="480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Forest</a:t>
              </a:r>
            </a:p>
          </p:txBody>
        </p:sp>
        <p:cxnSp>
          <p:nvCxnSpPr>
            <p:cNvPr id="400414" name="AutoShape 30"/>
            <p:cNvCxnSpPr>
              <a:cxnSpLocks noChangeShapeType="1"/>
              <a:stCxn id="0" idx="2"/>
              <a:endCxn id="400415" idx="0"/>
            </p:cNvCxnSpPr>
            <p:nvPr/>
          </p:nvCxnSpPr>
          <p:spPr bwMode="auto">
            <a:xfrm>
              <a:off x="3108" y="2418"/>
              <a:ext cx="348" cy="10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00415" name="Oval 31"/>
            <p:cNvSpPr>
              <a:spLocks noChangeArrowheads="1"/>
            </p:cNvSpPr>
            <p:nvPr/>
          </p:nvSpPr>
          <p:spPr bwMode="auto">
            <a:xfrm>
              <a:off x="3216" y="3454"/>
              <a:ext cx="480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Tiger</a:t>
              </a:r>
            </a:p>
          </p:txBody>
        </p:sp>
        <p:cxnSp>
          <p:nvCxnSpPr>
            <p:cNvPr id="400416" name="AutoShape 32"/>
            <p:cNvCxnSpPr>
              <a:cxnSpLocks noChangeShapeType="1"/>
              <a:stCxn id="0" idx="2"/>
              <a:endCxn id="400417" idx="0"/>
            </p:cNvCxnSpPr>
            <p:nvPr/>
          </p:nvCxnSpPr>
          <p:spPr bwMode="auto">
            <a:xfrm>
              <a:off x="3108" y="2418"/>
              <a:ext cx="924" cy="10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00417" name="Oval 33"/>
            <p:cNvSpPr>
              <a:spLocks noChangeArrowheads="1"/>
            </p:cNvSpPr>
            <p:nvPr/>
          </p:nvSpPr>
          <p:spPr bwMode="auto">
            <a:xfrm>
              <a:off x="3792" y="3454"/>
              <a:ext cx="480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ea typeface="新細明體" charset="-120"/>
                </a:rPr>
                <a:t>Grass</a:t>
              </a:r>
            </a:p>
          </p:txBody>
        </p:sp>
        <p:cxnSp>
          <p:nvCxnSpPr>
            <p:cNvPr id="400484" name="AutoShape 100"/>
            <p:cNvCxnSpPr>
              <a:cxnSpLocks noChangeShapeType="1"/>
              <a:stCxn id="0" idx="2"/>
              <a:endCxn id="400400" idx="0"/>
            </p:cNvCxnSpPr>
            <p:nvPr/>
          </p:nvCxnSpPr>
          <p:spPr bwMode="auto">
            <a:xfrm flipH="1">
              <a:off x="312" y="2400"/>
              <a:ext cx="765" cy="10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0485" name="AutoShape 101"/>
            <p:cNvCxnSpPr>
              <a:cxnSpLocks noChangeShapeType="1"/>
              <a:stCxn id="0" idx="2"/>
              <a:endCxn id="400401" idx="0"/>
            </p:cNvCxnSpPr>
            <p:nvPr/>
          </p:nvCxnSpPr>
          <p:spPr bwMode="auto">
            <a:xfrm flipH="1">
              <a:off x="840" y="2400"/>
              <a:ext cx="237" cy="10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0486" name="AutoShape 102"/>
            <p:cNvCxnSpPr>
              <a:cxnSpLocks noChangeShapeType="1"/>
              <a:stCxn id="0" idx="2"/>
              <a:endCxn id="400402" idx="0"/>
            </p:cNvCxnSpPr>
            <p:nvPr/>
          </p:nvCxnSpPr>
          <p:spPr bwMode="auto">
            <a:xfrm>
              <a:off x="1077" y="2400"/>
              <a:ext cx="243" cy="10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0487" name="AutoShape 103"/>
            <p:cNvCxnSpPr>
              <a:cxnSpLocks noChangeShapeType="1"/>
              <a:stCxn id="0" idx="2"/>
              <a:endCxn id="400403" idx="0"/>
            </p:cNvCxnSpPr>
            <p:nvPr/>
          </p:nvCxnSpPr>
          <p:spPr bwMode="auto">
            <a:xfrm>
              <a:off x="1077" y="2400"/>
              <a:ext cx="747" cy="10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400489" name="Text Box 105"/>
          <p:cNvSpPr txBox="1">
            <a:spLocks noChangeArrowheads="1"/>
          </p:cNvSpPr>
          <p:nvPr/>
        </p:nvSpPr>
        <p:spPr bwMode="auto">
          <a:xfrm>
            <a:off x="2574925" y="3113088"/>
            <a:ext cx="1174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>
                <a:ea typeface="新細明體" charset="-120"/>
              </a:rPr>
              <a:t>Image</a:t>
            </a:r>
          </a:p>
        </p:txBody>
      </p:sp>
      <p:sp>
        <p:nvSpPr>
          <p:cNvPr id="400490" name="Text Box 106"/>
          <p:cNvSpPr txBox="1">
            <a:spLocks noChangeArrowheads="1"/>
          </p:cNvSpPr>
          <p:nvPr/>
        </p:nvSpPr>
        <p:spPr bwMode="auto">
          <a:xfrm>
            <a:off x="3230563" y="5881688"/>
            <a:ext cx="1570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>
                <a:ea typeface="新細明體" charset="-120"/>
              </a:rPr>
              <a:t>Keyword</a:t>
            </a:r>
          </a:p>
        </p:txBody>
      </p:sp>
      <p:sp>
        <p:nvSpPr>
          <p:cNvPr id="400491" name="Text Box 107"/>
          <p:cNvSpPr txBox="1">
            <a:spLocks noChangeArrowheads="1"/>
          </p:cNvSpPr>
          <p:nvPr/>
        </p:nvSpPr>
        <p:spPr bwMode="auto">
          <a:xfrm>
            <a:off x="2647950" y="533400"/>
            <a:ext cx="1314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>
                <a:ea typeface="新細明體" charset="-120"/>
              </a:rPr>
              <a:t>Region</a:t>
            </a:r>
          </a:p>
        </p:txBody>
      </p:sp>
      <p:sp>
        <p:nvSpPr>
          <p:cNvPr id="400492" name="AutoShape 108"/>
          <p:cNvSpPr>
            <a:spLocks noChangeArrowheads="1"/>
          </p:cNvSpPr>
          <p:nvPr/>
        </p:nvSpPr>
        <p:spPr bwMode="auto">
          <a:xfrm>
            <a:off x="7696200" y="3962400"/>
            <a:ext cx="457200" cy="762000"/>
          </a:xfrm>
          <a:prstGeom prst="up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00493" name="Rectangle 109"/>
          <p:cNvSpPr>
            <a:spLocks noChangeArrowheads="1"/>
          </p:cNvSpPr>
          <p:nvPr/>
        </p:nvSpPr>
        <p:spPr bwMode="auto">
          <a:xfrm>
            <a:off x="0" y="5105400"/>
            <a:ext cx="6934200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0496" name="AutoShape 112"/>
          <p:cNvSpPr>
            <a:spLocks noChangeArrowheads="1"/>
          </p:cNvSpPr>
          <p:nvPr/>
        </p:nvSpPr>
        <p:spPr bwMode="auto">
          <a:xfrm>
            <a:off x="7543800" y="3200400"/>
            <a:ext cx="609600" cy="533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" name="向右箭號 80">
            <a:hlinkClick r:id="rId19" action="ppaction://hlinksldjump"/>
          </p:cNvPr>
          <p:cNvSpPr/>
          <p:nvPr/>
        </p:nvSpPr>
        <p:spPr>
          <a:xfrm>
            <a:off x="8572528" y="6143644"/>
            <a:ext cx="571472" cy="714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0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40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0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40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00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00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00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00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40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400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40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40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40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40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40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40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0"/>
                                        <p:tgtEl>
                                          <p:spTgt spid="40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40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400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"/>
                                        <p:tgtEl>
                                          <p:spTgt spid="40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500"/>
                                        <p:tgtEl>
                                          <p:spTgt spid="40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40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"/>
                                        <p:tgtEl>
                                          <p:spTgt spid="40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400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40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500"/>
                                        <p:tgtEl>
                                          <p:spTgt spid="40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40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83" grpId="0"/>
      <p:bldP spid="400483" grpId="1"/>
      <p:bldP spid="400491" grpId="0"/>
      <p:bldP spid="400492" grpId="0" animBg="1"/>
      <p:bldP spid="400493" grpId="0" animBg="1"/>
      <p:bldP spid="4004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6531" name="Picture 3" descr="I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971800"/>
            <a:ext cx="1323975" cy="876300"/>
          </a:xfrm>
          <a:prstGeom prst="rect">
            <a:avLst/>
          </a:prstGeom>
          <a:noFill/>
        </p:spPr>
      </p:pic>
      <p:pic>
        <p:nvPicPr>
          <p:cNvPr id="406532" name="Picture 4" descr="I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5300" y="2971800"/>
            <a:ext cx="1257300" cy="866775"/>
          </a:xfrm>
          <a:prstGeom prst="rect">
            <a:avLst/>
          </a:prstGeom>
          <a:noFill/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1524000"/>
            <a:ext cx="3276600" cy="1447800"/>
            <a:chOff x="0" y="960"/>
            <a:chExt cx="2064" cy="912"/>
          </a:xfrm>
        </p:grpSpPr>
        <p:pic>
          <p:nvPicPr>
            <p:cNvPr id="406538" name="Picture 10" descr="I1_r_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" y="1054"/>
              <a:ext cx="335" cy="194"/>
            </a:xfrm>
            <a:prstGeom prst="rect">
              <a:avLst/>
            </a:prstGeom>
            <a:noFill/>
          </p:spPr>
        </p:pic>
        <p:pic>
          <p:nvPicPr>
            <p:cNvPr id="406539" name="Picture 11" descr="I1_r_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64" y="1056"/>
              <a:ext cx="104" cy="115"/>
            </a:xfrm>
            <a:prstGeom prst="rect">
              <a:avLst/>
            </a:prstGeom>
            <a:noFill/>
          </p:spPr>
        </p:pic>
        <p:pic>
          <p:nvPicPr>
            <p:cNvPr id="406540" name="Picture 12" descr="I1_r_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02" y="1056"/>
              <a:ext cx="486" cy="173"/>
            </a:xfrm>
            <a:prstGeom prst="rect">
              <a:avLst/>
            </a:prstGeom>
            <a:noFill/>
          </p:spPr>
        </p:pic>
        <p:pic>
          <p:nvPicPr>
            <p:cNvPr id="406541" name="Picture 13" descr="I1_r_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692" y="1056"/>
              <a:ext cx="324" cy="187"/>
            </a:xfrm>
            <a:prstGeom prst="rect">
              <a:avLst/>
            </a:prstGeom>
            <a:noFill/>
          </p:spPr>
        </p:pic>
        <p:sp>
          <p:nvSpPr>
            <p:cNvPr id="406542" name="Oval 14"/>
            <p:cNvSpPr>
              <a:spLocks noChangeArrowheads="1"/>
            </p:cNvSpPr>
            <p:nvPr/>
          </p:nvSpPr>
          <p:spPr bwMode="auto">
            <a:xfrm>
              <a:off x="0" y="960"/>
              <a:ext cx="48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6543" name="Oval 15"/>
            <p:cNvSpPr>
              <a:spLocks noChangeArrowheads="1"/>
            </p:cNvSpPr>
            <p:nvPr/>
          </p:nvSpPr>
          <p:spPr bwMode="auto">
            <a:xfrm>
              <a:off x="576" y="1008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6544" name="Oval 16"/>
            <p:cNvSpPr>
              <a:spLocks noChangeArrowheads="1"/>
            </p:cNvSpPr>
            <p:nvPr/>
          </p:nvSpPr>
          <p:spPr bwMode="auto">
            <a:xfrm>
              <a:off x="960" y="1008"/>
              <a:ext cx="57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6545" name="Oval 17"/>
            <p:cNvSpPr>
              <a:spLocks noChangeArrowheads="1"/>
            </p:cNvSpPr>
            <p:nvPr/>
          </p:nvSpPr>
          <p:spPr bwMode="auto">
            <a:xfrm>
              <a:off x="1632" y="1008"/>
              <a:ext cx="432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406546" name="AutoShape 18"/>
            <p:cNvCxnSpPr>
              <a:cxnSpLocks noChangeShapeType="1"/>
              <a:stCxn id="406542" idx="4"/>
            </p:cNvCxnSpPr>
            <p:nvPr/>
          </p:nvCxnSpPr>
          <p:spPr bwMode="auto">
            <a:xfrm>
              <a:off x="240" y="1296"/>
              <a:ext cx="70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6547" name="AutoShape 19"/>
            <p:cNvCxnSpPr>
              <a:cxnSpLocks noChangeShapeType="1"/>
              <a:stCxn id="406543" idx="4"/>
            </p:cNvCxnSpPr>
            <p:nvPr/>
          </p:nvCxnSpPr>
          <p:spPr bwMode="auto">
            <a:xfrm>
              <a:off x="696" y="1248"/>
              <a:ext cx="246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6548" name="AutoShape 20"/>
            <p:cNvCxnSpPr>
              <a:cxnSpLocks noChangeShapeType="1"/>
              <a:stCxn id="406544" idx="4"/>
            </p:cNvCxnSpPr>
            <p:nvPr/>
          </p:nvCxnSpPr>
          <p:spPr bwMode="auto">
            <a:xfrm flipH="1">
              <a:off x="942" y="1296"/>
              <a:ext cx="30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6549" name="AutoShape 21"/>
            <p:cNvCxnSpPr>
              <a:cxnSpLocks noChangeShapeType="1"/>
              <a:endCxn id="406545" idx="4"/>
            </p:cNvCxnSpPr>
            <p:nvPr/>
          </p:nvCxnSpPr>
          <p:spPr bwMode="auto">
            <a:xfrm flipV="1">
              <a:off x="942" y="1296"/>
              <a:ext cx="90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657600" y="1676400"/>
            <a:ext cx="2057400" cy="1295400"/>
            <a:chOff x="2304" y="1056"/>
            <a:chExt cx="1296" cy="816"/>
          </a:xfrm>
        </p:grpSpPr>
        <p:pic>
          <p:nvPicPr>
            <p:cNvPr id="406551" name="Picture 23" descr="I2_r_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366" y="1104"/>
              <a:ext cx="226" cy="139"/>
            </a:xfrm>
            <a:prstGeom prst="rect">
              <a:avLst/>
            </a:prstGeom>
            <a:noFill/>
          </p:spPr>
        </p:pic>
        <p:pic>
          <p:nvPicPr>
            <p:cNvPr id="406552" name="Picture 24" descr="I2_r_6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832" y="1133"/>
              <a:ext cx="211" cy="115"/>
            </a:xfrm>
            <a:prstGeom prst="rect">
              <a:avLst/>
            </a:prstGeom>
            <a:noFill/>
          </p:spPr>
        </p:pic>
        <p:pic>
          <p:nvPicPr>
            <p:cNvPr id="406553" name="Picture 25" descr="I2_r_7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264" y="1107"/>
              <a:ext cx="294" cy="189"/>
            </a:xfrm>
            <a:prstGeom prst="rect">
              <a:avLst/>
            </a:prstGeom>
            <a:noFill/>
          </p:spPr>
        </p:pic>
        <p:sp>
          <p:nvSpPr>
            <p:cNvPr id="406554" name="Oval 26"/>
            <p:cNvSpPr>
              <a:spLocks noChangeArrowheads="1"/>
            </p:cNvSpPr>
            <p:nvPr/>
          </p:nvSpPr>
          <p:spPr bwMode="auto">
            <a:xfrm>
              <a:off x="2304" y="1056"/>
              <a:ext cx="336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6555" name="Oval 27"/>
            <p:cNvSpPr>
              <a:spLocks noChangeArrowheads="1"/>
            </p:cNvSpPr>
            <p:nvPr/>
          </p:nvSpPr>
          <p:spPr bwMode="auto">
            <a:xfrm>
              <a:off x="2784" y="1056"/>
              <a:ext cx="336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6556" name="Oval 28"/>
            <p:cNvSpPr>
              <a:spLocks noChangeArrowheads="1"/>
            </p:cNvSpPr>
            <p:nvPr/>
          </p:nvSpPr>
          <p:spPr bwMode="auto">
            <a:xfrm>
              <a:off x="3216" y="1056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406557" name="AutoShape 29"/>
            <p:cNvCxnSpPr>
              <a:cxnSpLocks noChangeShapeType="1"/>
              <a:stCxn id="406554" idx="4"/>
              <a:endCxn id="0" idx="0"/>
            </p:cNvCxnSpPr>
            <p:nvPr/>
          </p:nvCxnSpPr>
          <p:spPr bwMode="auto">
            <a:xfrm>
              <a:off x="2472" y="1296"/>
              <a:ext cx="63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6558" name="AutoShape 30"/>
            <p:cNvCxnSpPr>
              <a:cxnSpLocks noChangeShapeType="1"/>
              <a:stCxn id="406555" idx="4"/>
              <a:endCxn id="0" idx="0"/>
            </p:cNvCxnSpPr>
            <p:nvPr/>
          </p:nvCxnSpPr>
          <p:spPr bwMode="auto">
            <a:xfrm>
              <a:off x="2952" y="1296"/>
              <a:ext cx="15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6559" name="AutoShape 31"/>
            <p:cNvCxnSpPr>
              <a:cxnSpLocks noChangeShapeType="1"/>
              <a:stCxn id="406556" idx="4"/>
              <a:endCxn id="0" idx="0"/>
            </p:cNvCxnSpPr>
            <p:nvPr/>
          </p:nvCxnSpPr>
          <p:spPr bwMode="auto">
            <a:xfrm flipH="1">
              <a:off x="3108" y="1344"/>
              <a:ext cx="300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406561" name="AutoShape 33"/>
          <p:cNvCxnSpPr>
            <a:cxnSpLocks noChangeShapeType="1"/>
          </p:cNvCxnSpPr>
          <p:nvPr/>
        </p:nvCxnSpPr>
        <p:spPr bwMode="auto">
          <a:xfrm rot="5400000" flipV="1">
            <a:off x="704850" y="1200150"/>
            <a:ext cx="76200" cy="723900"/>
          </a:xfrm>
          <a:prstGeom prst="curvedConnector3">
            <a:avLst>
              <a:gd name="adj1" fmla="val -189588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406562" name="AutoShape 34"/>
          <p:cNvCxnSpPr>
            <a:cxnSpLocks noChangeShapeType="1"/>
          </p:cNvCxnSpPr>
          <p:nvPr/>
        </p:nvCxnSpPr>
        <p:spPr bwMode="auto">
          <a:xfrm rot="5400000" flipV="1">
            <a:off x="2302669" y="1278731"/>
            <a:ext cx="66675" cy="709613"/>
          </a:xfrm>
          <a:prstGeom prst="curvedConnector3">
            <a:avLst>
              <a:gd name="adj1" fmla="val -342856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406563" name="AutoShape 35"/>
          <p:cNvCxnSpPr>
            <a:cxnSpLocks noChangeShapeType="1"/>
          </p:cNvCxnSpPr>
          <p:nvPr/>
        </p:nvCxnSpPr>
        <p:spPr bwMode="auto">
          <a:xfrm rot="5400000" flipV="1">
            <a:off x="4525962" y="1074738"/>
            <a:ext cx="66675" cy="1270000"/>
          </a:xfrm>
          <a:prstGeom prst="curvedConnector3">
            <a:avLst>
              <a:gd name="adj1" fmla="val -342856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406564" name="AutoShape 36"/>
          <p:cNvCxnSpPr>
            <a:cxnSpLocks noChangeShapeType="1"/>
          </p:cNvCxnSpPr>
          <p:nvPr/>
        </p:nvCxnSpPr>
        <p:spPr bwMode="auto">
          <a:xfrm rot="5400000" flipH="1">
            <a:off x="2457450" y="-552450"/>
            <a:ext cx="152400" cy="4305300"/>
          </a:xfrm>
          <a:prstGeom prst="curvedConnector3">
            <a:avLst>
              <a:gd name="adj1" fmla="val 38333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pic>
        <p:nvPicPr>
          <p:cNvPr id="406565" name="Picture 37" descr="I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239000" y="2971800"/>
            <a:ext cx="1257300" cy="866775"/>
          </a:xfrm>
          <a:prstGeom prst="rect">
            <a:avLst/>
          </a:prstGeom>
          <a:noFill/>
        </p:spPr>
      </p:pic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019800" y="1676400"/>
            <a:ext cx="2819400" cy="1295400"/>
            <a:chOff x="3792" y="1056"/>
            <a:chExt cx="1776" cy="816"/>
          </a:xfrm>
        </p:grpSpPr>
        <p:pic>
          <p:nvPicPr>
            <p:cNvPr id="406568" name="Picture 40" descr="I3_r_8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840" y="1152"/>
              <a:ext cx="359" cy="81"/>
            </a:xfrm>
            <a:prstGeom prst="rect">
              <a:avLst/>
            </a:prstGeom>
            <a:noFill/>
          </p:spPr>
        </p:pic>
        <p:pic>
          <p:nvPicPr>
            <p:cNvPr id="406569" name="Picture 41" descr="I3_r_9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320" y="1104"/>
              <a:ext cx="359" cy="178"/>
            </a:xfrm>
            <a:prstGeom prst="rect">
              <a:avLst/>
            </a:prstGeom>
            <a:noFill/>
          </p:spPr>
        </p:pic>
        <p:pic>
          <p:nvPicPr>
            <p:cNvPr id="406570" name="Picture 42" descr="I3_r_10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868" y="1104"/>
              <a:ext cx="124" cy="143"/>
            </a:xfrm>
            <a:prstGeom prst="rect">
              <a:avLst/>
            </a:prstGeom>
            <a:noFill/>
          </p:spPr>
        </p:pic>
        <p:pic>
          <p:nvPicPr>
            <p:cNvPr id="406571" name="Picture 43" descr="I3_r_11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185" y="1104"/>
              <a:ext cx="335" cy="111"/>
            </a:xfrm>
            <a:prstGeom prst="rect">
              <a:avLst/>
            </a:prstGeom>
            <a:noFill/>
          </p:spPr>
        </p:pic>
        <p:sp>
          <p:nvSpPr>
            <p:cNvPr id="406572" name="Oval 44"/>
            <p:cNvSpPr>
              <a:spLocks noChangeArrowheads="1"/>
            </p:cNvSpPr>
            <p:nvPr/>
          </p:nvSpPr>
          <p:spPr bwMode="auto">
            <a:xfrm>
              <a:off x="3792" y="1056"/>
              <a:ext cx="432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6573" name="Oval 45"/>
            <p:cNvSpPr>
              <a:spLocks noChangeArrowheads="1"/>
            </p:cNvSpPr>
            <p:nvPr/>
          </p:nvSpPr>
          <p:spPr bwMode="auto">
            <a:xfrm>
              <a:off x="4272" y="1056"/>
              <a:ext cx="48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6574" name="Oval 46"/>
            <p:cNvSpPr>
              <a:spLocks noChangeArrowheads="1"/>
            </p:cNvSpPr>
            <p:nvPr/>
          </p:nvSpPr>
          <p:spPr bwMode="auto">
            <a:xfrm>
              <a:off x="5136" y="1056"/>
              <a:ext cx="432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6575" name="Oval 47"/>
            <p:cNvSpPr>
              <a:spLocks noChangeArrowheads="1"/>
            </p:cNvSpPr>
            <p:nvPr/>
          </p:nvSpPr>
          <p:spPr bwMode="auto">
            <a:xfrm>
              <a:off x="4848" y="1056"/>
              <a:ext cx="192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406576" name="AutoShape 48"/>
            <p:cNvCxnSpPr>
              <a:cxnSpLocks noChangeShapeType="1"/>
              <a:stCxn id="406572" idx="4"/>
            </p:cNvCxnSpPr>
            <p:nvPr/>
          </p:nvCxnSpPr>
          <p:spPr bwMode="auto">
            <a:xfrm>
              <a:off x="4008" y="1296"/>
              <a:ext cx="951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6577" name="AutoShape 49"/>
            <p:cNvCxnSpPr>
              <a:cxnSpLocks noChangeShapeType="1"/>
              <a:stCxn id="406574" idx="4"/>
            </p:cNvCxnSpPr>
            <p:nvPr/>
          </p:nvCxnSpPr>
          <p:spPr bwMode="auto">
            <a:xfrm flipH="1">
              <a:off x="4959" y="1296"/>
              <a:ext cx="393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6578" name="AutoShape 50"/>
            <p:cNvCxnSpPr>
              <a:cxnSpLocks noChangeShapeType="1"/>
              <a:stCxn id="406575" idx="4"/>
            </p:cNvCxnSpPr>
            <p:nvPr/>
          </p:nvCxnSpPr>
          <p:spPr bwMode="auto">
            <a:xfrm>
              <a:off x="4944" y="1296"/>
              <a:ext cx="15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6579" name="AutoShape 51"/>
            <p:cNvCxnSpPr>
              <a:cxnSpLocks noChangeShapeType="1"/>
              <a:stCxn id="406573" idx="4"/>
            </p:cNvCxnSpPr>
            <p:nvPr/>
          </p:nvCxnSpPr>
          <p:spPr bwMode="auto">
            <a:xfrm>
              <a:off x="4512" y="1296"/>
              <a:ext cx="447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406580" name="AutoShape 52"/>
          <p:cNvCxnSpPr>
            <a:cxnSpLocks noChangeShapeType="1"/>
            <a:stCxn id="406556" idx="0"/>
            <a:endCxn id="406572" idx="0"/>
          </p:cNvCxnSpPr>
          <p:nvPr/>
        </p:nvCxnSpPr>
        <p:spPr bwMode="auto">
          <a:xfrm rot="5400000" flipV="1">
            <a:off x="5885656" y="1200944"/>
            <a:ext cx="1588" cy="9525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406581" name="AutoShape 53"/>
          <p:cNvCxnSpPr>
            <a:cxnSpLocks noChangeShapeType="1"/>
            <a:stCxn id="406554" idx="0"/>
            <a:endCxn id="406573" idx="0"/>
          </p:cNvCxnSpPr>
          <p:nvPr/>
        </p:nvCxnSpPr>
        <p:spPr bwMode="auto">
          <a:xfrm rot="5400000" flipV="1">
            <a:off x="5542756" y="57944"/>
            <a:ext cx="1588" cy="3238500"/>
          </a:xfrm>
          <a:prstGeom prst="curvedConnector3">
            <a:avLst>
              <a:gd name="adj1" fmla="val -2260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406582" name="AutoShape 54"/>
          <p:cNvCxnSpPr>
            <a:cxnSpLocks noChangeShapeType="1"/>
            <a:stCxn id="406554" idx="0"/>
            <a:endCxn id="406574" idx="0"/>
          </p:cNvCxnSpPr>
          <p:nvPr/>
        </p:nvCxnSpPr>
        <p:spPr bwMode="auto">
          <a:xfrm rot="5400000" flipV="1">
            <a:off x="6209506" y="-608806"/>
            <a:ext cx="1588" cy="4572000"/>
          </a:xfrm>
          <a:prstGeom prst="curvedConnector3">
            <a:avLst>
              <a:gd name="adj1" fmla="val -3170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406583" name="AutoShape 55"/>
          <p:cNvCxnSpPr>
            <a:cxnSpLocks noChangeShapeType="1"/>
            <a:stCxn id="406555" idx="0"/>
            <a:endCxn id="406575" idx="1"/>
          </p:cNvCxnSpPr>
          <p:nvPr/>
        </p:nvCxnSpPr>
        <p:spPr bwMode="auto">
          <a:xfrm rot="5400000" flipV="1">
            <a:off x="6185693" y="177007"/>
            <a:ext cx="55563" cy="3054350"/>
          </a:xfrm>
          <a:prstGeom prst="curvedConnector3">
            <a:avLst>
              <a:gd name="adj1" fmla="val -622861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406584" name="Text Box 56"/>
          <p:cNvSpPr txBox="1">
            <a:spLocks noChangeArrowheads="1"/>
          </p:cNvSpPr>
          <p:nvPr/>
        </p:nvSpPr>
        <p:spPr bwMode="auto">
          <a:xfrm>
            <a:off x="7239000" y="4022725"/>
            <a:ext cx="1452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>
                <a:ea typeface="新細明體" charset="-120"/>
              </a:rPr>
              <a:t>Test Image</a:t>
            </a:r>
          </a:p>
        </p:txBody>
      </p:sp>
      <p:sp>
        <p:nvSpPr>
          <p:cNvPr id="406586" name="Oval 58"/>
          <p:cNvSpPr>
            <a:spLocks noChangeArrowheads="1"/>
          </p:cNvSpPr>
          <p:nvPr/>
        </p:nvSpPr>
        <p:spPr bwMode="auto">
          <a:xfrm>
            <a:off x="152400" y="5483225"/>
            <a:ext cx="685800" cy="457200"/>
          </a:xfrm>
          <a:prstGeom prst="ellipse">
            <a:avLst/>
          </a:prstGeom>
          <a:solidFill>
            <a:srgbClr val="F8E8E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Sea</a:t>
            </a:r>
          </a:p>
        </p:txBody>
      </p:sp>
      <p:sp>
        <p:nvSpPr>
          <p:cNvPr id="406587" name="Oval 59"/>
          <p:cNvSpPr>
            <a:spLocks noChangeArrowheads="1"/>
          </p:cNvSpPr>
          <p:nvPr/>
        </p:nvSpPr>
        <p:spPr bwMode="auto">
          <a:xfrm>
            <a:off x="990600" y="5483225"/>
            <a:ext cx="685800" cy="457200"/>
          </a:xfrm>
          <a:prstGeom prst="ellipse">
            <a:avLst/>
          </a:prstGeom>
          <a:solidFill>
            <a:srgbClr val="F4D8D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Sun</a:t>
            </a:r>
          </a:p>
        </p:txBody>
      </p:sp>
      <p:sp>
        <p:nvSpPr>
          <p:cNvPr id="406588" name="Oval 60"/>
          <p:cNvSpPr>
            <a:spLocks noChangeArrowheads="1"/>
          </p:cNvSpPr>
          <p:nvPr/>
        </p:nvSpPr>
        <p:spPr bwMode="auto">
          <a:xfrm>
            <a:off x="1752600" y="5483225"/>
            <a:ext cx="685800" cy="457200"/>
          </a:xfrm>
          <a:prstGeom prst="ellipse">
            <a:avLst/>
          </a:prstGeom>
          <a:solidFill>
            <a:srgbClr val="F4D8D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Sky</a:t>
            </a:r>
          </a:p>
        </p:txBody>
      </p:sp>
      <p:sp>
        <p:nvSpPr>
          <p:cNvPr id="406589" name="Oval 61"/>
          <p:cNvSpPr>
            <a:spLocks noChangeArrowheads="1"/>
          </p:cNvSpPr>
          <p:nvPr/>
        </p:nvSpPr>
        <p:spPr bwMode="auto">
          <a:xfrm>
            <a:off x="2514600" y="5483225"/>
            <a:ext cx="762000" cy="457200"/>
          </a:xfrm>
          <a:prstGeom prst="ellipse">
            <a:avLst/>
          </a:prstGeom>
          <a:solidFill>
            <a:srgbClr val="F8E8E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Wave</a:t>
            </a:r>
          </a:p>
        </p:txBody>
      </p:sp>
      <p:cxnSp>
        <p:nvCxnSpPr>
          <p:cNvPr id="406590" name="AutoShape 62"/>
          <p:cNvCxnSpPr>
            <a:cxnSpLocks noChangeShapeType="1"/>
            <a:stCxn id="0" idx="2"/>
            <a:endCxn id="406591" idx="0"/>
          </p:cNvCxnSpPr>
          <p:nvPr/>
        </p:nvCxnSpPr>
        <p:spPr bwMode="auto">
          <a:xfrm flipH="1">
            <a:off x="3733800" y="3838575"/>
            <a:ext cx="1200150" cy="164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06591" name="Oval 63"/>
          <p:cNvSpPr>
            <a:spLocks noChangeArrowheads="1"/>
          </p:cNvSpPr>
          <p:nvPr/>
        </p:nvSpPr>
        <p:spPr bwMode="auto">
          <a:xfrm>
            <a:off x="3352800" y="5483225"/>
            <a:ext cx="762000" cy="457200"/>
          </a:xfrm>
          <a:prstGeom prst="ellipse">
            <a:avLst/>
          </a:prstGeom>
          <a:solidFill>
            <a:srgbClr val="F06C6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Cat</a:t>
            </a:r>
          </a:p>
        </p:txBody>
      </p:sp>
      <p:cxnSp>
        <p:nvCxnSpPr>
          <p:cNvPr id="406592" name="AutoShape 64"/>
          <p:cNvCxnSpPr>
            <a:cxnSpLocks noChangeShapeType="1"/>
            <a:stCxn id="0" idx="2"/>
            <a:endCxn id="406593" idx="0"/>
          </p:cNvCxnSpPr>
          <p:nvPr/>
        </p:nvCxnSpPr>
        <p:spPr bwMode="auto">
          <a:xfrm flipH="1">
            <a:off x="4572000" y="3838575"/>
            <a:ext cx="361950" cy="164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06593" name="Oval 65"/>
          <p:cNvSpPr>
            <a:spLocks noChangeArrowheads="1"/>
          </p:cNvSpPr>
          <p:nvPr/>
        </p:nvSpPr>
        <p:spPr bwMode="auto">
          <a:xfrm>
            <a:off x="4191000" y="5483225"/>
            <a:ext cx="762000" cy="457200"/>
          </a:xfrm>
          <a:prstGeom prst="ellipse">
            <a:avLst/>
          </a:prstGeom>
          <a:solidFill>
            <a:srgbClr val="DF031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Forest</a:t>
            </a:r>
          </a:p>
        </p:txBody>
      </p:sp>
      <p:cxnSp>
        <p:nvCxnSpPr>
          <p:cNvPr id="406594" name="AutoShape 66"/>
          <p:cNvCxnSpPr>
            <a:cxnSpLocks noChangeShapeType="1"/>
            <a:stCxn id="0" idx="2"/>
            <a:endCxn id="406595" idx="0"/>
          </p:cNvCxnSpPr>
          <p:nvPr/>
        </p:nvCxnSpPr>
        <p:spPr bwMode="auto">
          <a:xfrm>
            <a:off x="4933950" y="3838575"/>
            <a:ext cx="552450" cy="164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06595" name="Oval 67"/>
          <p:cNvSpPr>
            <a:spLocks noChangeArrowheads="1"/>
          </p:cNvSpPr>
          <p:nvPr/>
        </p:nvSpPr>
        <p:spPr bwMode="auto">
          <a:xfrm>
            <a:off x="5105400" y="5483225"/>
            <a:ext cx="762000" cy="457200"/>
          </a:xfrm>
          <a:prstGeom prst="ellipse">
            <a:avLst/>
          </a:prstGeom>
          <a:solidFill>
            <a:srgbClr val="F06C6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Tiger</a:t>
            </a:r>
          </a:p>
        </p:txBody>
      </p:sp>
      <p:cxnSp>
        <p:nvCxnSpPr>
          <p:cNvPr id="406596" name="AutoShape 68"/>
          <p:cNvCxnSpPr>
            <a:cxnSpLocks noChangeShapeType="1"/>
            <a:stCxn id="0" idx="2"/>
            <a:endCxn id="406597" idx="0"/>
          </p:cNvCxnSpPr>
          <p:nvPr/>
        </p:nvCxnSpPr>
        <p:spPr bwMode="auto">
          <a:xfrm>
            <a:off x="4933950" y="3838575"/>
            <a:ext cx="1466850" cy="164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06597" name="Oval 69"/>
          <p:cNvSpPr>
            <a:spLocks noChangeArrowheads="1"/>
          </p:cNvSpPr>
          <p:nvPr/>
        </p:nvSpPr>
        <p:spPr bwMode="auto">
          <a:xfrm>
            <a:off x="6019800" y="5483225"/>
            <a:ext cx="762000" cy="457200"/>
          </a:xfrm>
          <a:prstGeom prst="ellipse">
            <a:avLst/>
          </a:prstGeom>
          <a:solidFill>
            <a:srgbClr val="DF031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Grass</a:t>
            </a:r>
          </a:p>
        </p:txBody>
      </p:sp>
      <p:cxnSp>
        <p:nvCxnSpPr>
          <p:cNvPr id="406598" name="AutoShape 70"/>
          <p:cNvCxnSpPr>
            <a:cxnSpLocks noChangeShapeType="1"/>
            <a:endCxn id="406586" idx="0"/>
          </p:cNvCxnSpPr>
          <p:nvPr/>
        </p:nvCxnSpPr>
        <p:spPr bwMode="auto">
          <a:xfrm flipH="1">
            <a:off x="495300" y="3810000"/>
            <a:ext cx="1214438" cy="167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06599" name="AutoShape 71"/>
          <p:cNvCxnSpPr>
            <a:cxnSpLocks noChangeShapeType="1"/>
            <a:endCxn id="406587" idx="0"/>
          </p:cNvCxnSpPr>
          <p:nvPr/>
        </p:nvCxnSpPr>
        <p:spPr bwMode="auto">
          <a:xfrm flipH="1">
            <a:off x="1333500" y="3810000"/>
            <a:ext cx="376238" cy="167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06600" name="AutoShape 72"/>
          <p:cNvCxnSpPr>
            <a:cxnSpLocks noChangeShapeType="1"/>
            <a:endCxn id="406588" idx="0"/>
          </p:cNvCxnSpPr>
          <p:nvPr/>
        </p:nvCxnSpPr>
        <p:spPr bwMode="auto">
          <a:xfrm>
            <a:off x="1709738" y="3810000"/>
            <a:ext cx="385762" cy="167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06601" name="AutoShape 73"/>
          <p:cNvCxnSpPr>
            <a:cxnSpLocks noChangeShapeType="1"/>
            <a:endCxn id="406589" idx="0"/>
          </p:cNvCxnSpPr>
          <p:nvPr/>
        </p:nvCxnSpPr>
        <p:spPr bwMode="auto">
          <a:xfrm>
            <a:off x="1709738" y="3810000"/>
            <a:ext cx="1185862" cy="167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06602" name="Text Box 74"/>
          <p:cNvSpPr txBox="1">
            <a:spLocks noChangeArrowheads="1"/>
          </p:cNvSpPr>
          <p:nvPr/>
        </p:nvSpPr>
        <p:spPr bwMode="auto">
          <a:xfrm>
            <a:off x="2574925" y="3113088"/>
            <a:ext cx="1174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>
                <a:ea typeface="新細明體" charset="-120"/>
              </a:rPr>
              <a:t>Image</a:t>
            </a:r>
          </a:p>
        </p:txBody>
      </p:sp>
      <p:sp>
        <p:nvSpPr>
          <p:cNvPr id="406603" name="Text Box 75"/>
          <p:cNvSpPr txBox="1">
            <a:spLocks noChangeArrowheads="1"/>
          </p:cNvSpPr>
          <p:nvPr/>
        </p:nvSpPr>
        <p:spPr bwMode="auto">
          <a:xfrm>
            <a:off x="2346325" y="5932488"/>
            <a:ext cx="1570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>
                <a:ea typeface="新細明體" charset="-120"/>
              </a:rPr>
              <a:t>Keyword</a:t>
            </a:r>
          </a:p>
        </p:txBody>
      </p:sp>
      <p:sp>
        <p:nvSpPr>
          <p:cNvPr id="406604" name="Text Box 76"/>
          <p:cNvSpPr txBox="1">
            <a:spLocks noChangeArrowheads="1"/>
          </p:cNvSpPr>
          <p:nvPr/>
        </p:nvSpPr>
        <p:spPr bwMode="auto">
          <a:xfrm>
            <a:off x="2647950" y="533400"/>
            <a:ext cx="1314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>
                <a:ea typeface="新細明體" charset="-120"/>
              </a:rPr>
              <a:t>Region</a:t>
            </a:r>
          </a:p>
        </p:txBody>
      </p:sp>
      <p:sp>
        <p:nvSpPr>
          <p:cNvPr id="406605" name="AutoShape 77"/>
          <p:cNvSpPr>
            <a:spLocks noChangeArrowheads="1"/>
          </p:cNvSpPr>
          <p:nvPr/>
        </p:nvSpPr>
        <p:spPr bwMode="auto">
          <a:xfrm>
            <a:off x="7696200" y="4419600"/>
            <a:ext cx="457200" cy="762000"/>
          </a:xfrm>
          <a:prstGeom prst="up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06606" name="Rectangle 78"/>
          <p:cNvSpPr>
            <a:spLocks noChangeArrowheads="1"/>
          </p:cNvSpPr>
          <p:nvPr/>
        </p:nvSpPr>
        <p:spPr bwMode="auto">
          <a:xfrm>
            <a:off x="0" y="5105400"/>
            <a:ext cx="6934200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6607" name="Text Box 79"/>
          <p:cNvSpPr txBox="1">
            <a:spLocks noChangeArrowheads="1"/>
          </p:cNvSpPr>
          <p:nvPr/>
        </p:nvSpPr>
        <p:spPr bwMode="auto">
          <a:xfrm>
            <a:off x="6400800" y="4052888"/>
            <a:ext cx="285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{Grass, Forest, Cat, Tiger}</a:t>
            </a:r>
          </a:p>
        </p:txBody>
      </p:sp>
      <p:sp>
        <p:nvSpPr>
          <p:cNvPr id="74" name="向右箭號 73">
            <a:hlinkClick r:id="rId16" action="ppaction://hlinksldjump"/>
          </p:cNvPr>
          <p:cNvSpPr/>
          <p:nvPr/>
        </p:nvSpPr>
        <p:spPr>
          <a:xfrm>
            <a:off x="8572528" y="6143644"/>
            <a:ext cx="571472" cy="714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40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40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40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40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06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06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0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84" grpId="0"/>
      <p:bldP spid="406591" grpId="0" animBg="1"/>
      <p:bldP spid="406593" grpId="0" animBg="1"/>
      <p:bldP spid="406595" grpId="0" animBg="1"/>
      <p:bldP spid="406597" grpId="0" animBg="1"/>
      <p:bldP spid="406605" grpId="0" animBg="1"/>
      <p:bldP spid="4066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Tag-based Promotion Algorithms</a:t>
            </a:r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5825" y="2171715"/>
            <a:ext cx="737235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0" y="1833580"/>
            <a:ext cx="72390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1766</TotalTime>
  <Words>749</Words>
  <Application>Microsoft Office PowerPoint</Application>
  <PresentationFormat>如螢幕大小 (4:3)</PresentationFormat>
  <Paragraphs>196</Paragraphs>
  <Slides>20</Slides>
  <Notes>14</Notes>
  <HiddenSlides>3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20</vt:i4>
      </vt:variant>
    </vt:vector>
  </HeadingPairs>
  <TitlesOfParts>
    <vt:vector size="23" baseType="lpstr">
      <vt:lpstr>匯合</vt:lpstr>
      <vt:lpstr>方程式</vt:lpstr>
      <vt:lpstr>Microsoft 方程式編輯器 3.0</vt:lpstr>
      <vt:lpstr>Graph-based Recommendation on Social Networks (IEEE2010 International Asia-Pacific Web Conference)</vt:lpstr>
      <vt:lpstr>Recommender Algorithm</vt:lpstr>
      <vt:lpstr>Random Walk with Restarts(RWR)</vt:lpstr>
      <vt:lpstr>Random Walk with Restarts(RWR)</vt:lpstr>
      <vt:lpstr>Random Walk with Restarts(RWR)</vt:lpstr>
      <vt:lpstr>Automatic Image Caption</vt:lpstr>
      <vt:lpstr>投影片 7</vt:lpstr>
      <vt:lpstr>投影片 8</vt:lpstr>
      <vt:lpstr>Tag-based Promotion Algorithms</vt:lpstr>
      <vt:lpstr>Tag-based Promotion Algorithms</vt:lpstr>
      <vt:lpstr>Tag-based Promotion Algorithms</vt:lpstr>
      <vt:lpstr>Tag-based Promotion Algorithms</vt:lpstr>
      <vt:lpstr>Tag-based Promotion Algorithms</vt:lpstr>
      <vt:lpstr>Tag-based Promotion Algorithms</vt:lpstr>
      <vt:lpstr>Evaluation Protocol</vt:lpstr>
      <vt:lpstr>Two information retrieval metrics</vt:lpstr>
      <vt:lpstr>Experiment</vt:lpstr>
      <vt:lpstr>Experiment</vt:lpstr>
      <vt:lpstr>Experiment</vt:lpstr>
      <vt:lpstr>Conclusions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Graph-based Recommendation on Social Networks (IEEE2010 International Asia-Pacific Web Conference)</dc:title>
  <dc:creator>MA301</dc:creator>
  <cp:lastModifiedBy>MA301</cp:lastModifiedBy>
  <cp:revision>51</cp:revision>
  <dcterms:created xsi:type="dcterms:W3CDTF">2013-05-28T06:10:38Z</dcterms:created>
  <dcterms:modified xsi:type="dcterms:W3CDTF">2013-06-03T05:16:49Z</dcterms:modified>
</cp:coreProperties>
</file>