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3" r:id="rId3"/>
    <p:sldId id="262" r:id="rId4"/>
    <p:sldId id="257" r:id="rId5"/>
    <p:sldId id="261" r:id="rId6"/>
    <p:sldId id="258" r:id="rId7"/>
    <p:sldId id="259" r:id="rId8"/>
    <p:sldId id="260" r:id="rId9"/>
    <p:sldId id="288" r:id="rId10"/>
    <p:sldId id="289" r:id="rId11"/>
    <p:sldId id="290" r:id="rId12"/>
    <p:sldId id="291" r:id="rId13"/>
    <p:sldId id="292" r:id="rId14"/>
    <p:sldId id="293" r:id="rId15"/>
    <p:sldId id="264" r:id="rId16"/>
    <p:sldId id="265" r:id="rId17"/>
    <p:sldId id="266" r:id="rId18"/>
    <p:sldId id="267" r:id="rId19"/>
    <p:sldId id="268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83147" autoAdjust="0"/>
  </p:normalViewPr>
  <p:slideViewPr>
    <p:cSldViewPr>
      <p:cViewPr varScale="1">
        <p:scale>
          <a:sx n="77" d="100"/>
          <a:sy n="77" d="100"/>
        </p:scale>
        <p:origin x="-108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FD56B-D024-44D1-90B4-62C69C480308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792FA-D9EB-4FCD-8D2D-5F150D90EE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4489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n.last.fm/music/Bigbang/Alive/Intro+(Alive)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lt.ml.cmu.edu/mw/index.php/Random_walk_with_restar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文件、人物和標記使用一種統一的方法在社交數據搜索和檢索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UU = User-User</a:t>
            </a:r>
          </a:p>
          <a:p>
            <a:r>
              <a:rPr lang="en-US" altLang="zh-TW" dirty="0" err="1" smtClean="0"/>
              <a:t>UTr</a:t>
            </a:r>
            <a:r>
              <a:rPr lang="en-US" altLang="zh-TW" dirty="0" smtClean="0"/>
              <a:t> = User-Track</a:t>
            </a:r>
          </a:p>
          <a:p>
            <a:r>
              <a:rPr lang="en-US" altLang="zh-TW" dirty="0" err="1" smtClean="0"/>
              <a:t>UTg</a:t>
            </a:r>
            <a:r>
              <a:rPr lang="en-US" altLang="zh-TW" dirty="0" smtClean="0"/>
              <a:t> = User-Tag</a:t>
            </a:r>
          </a:p>
          <a:p>
            <a:r>
              <a:rPr lang="en-US" altLang="zh-TW" dirty="0" err="1" smtClean="0"/>
              <a:t>TrTg</a:t>
            </a:r>
            <a:r>
              <a:rPr lang="en-US" altLang="zh-TW" dirty="0" smtClean="0"/>
              <a:t> = Track-Tag</a:t>
            </a:r>
          </a:p>
          <a:p>
            <a:r>
              <a:rPr lang="en-US" altLang="zh-TW" dirty="0" smtClean="0"/>
              <a:t>S = full social graph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UU = User-User</a:t>
            </a:r>
          </a:p>
          <a:p>
            <a:r>
              <a:rPr lang="en-US" altLang="zh-TW" dirty="0" err="1" smtClean="0"/>
              <a:t>UTr</a:t>
            </a:r>
            <a:r>
              <a:rPr lang="en-US" altLang="zh-TW" dirty="0" smtClean="0"/>
              <a:t> = User-Track</a:t>
            </a:r>
          </a:p>
          <a:p>
            <a:r>
              <a:rPr lang="en-US" altLang="zh-TW" dirty="0" err="1" smtClean="0"/>
              <a:t>UTg</a:t>
            </a:r>
            <a:r>
              <a:rPr lang="en-US" altLang="zh-TW" dirty="0" smtClean="0"/>
              <a:t> = User-Tag</a:t>
            </a:r>
          </a:p>
          <a:p>
            <a:r>
              <a:rPr lang="en-US" altLang="zh-TW" dirty="0" err="1" smtClean="0"/>
              <a:t>TrTg</a:t>
            </a:r>
            <a:r>
              <a:rPr lang="en-US" altLang="zh-TW" dirty="0" smtClean="0"/>
              <a:t> = Track-Tag</a:t>
            </a:r>
          </a:p>
          <a:p>
            <a:r>
              <a:rPr lang="en-US" altLang="zh-TW" dirty="0" smtClean="0"/>
              <a:t>S = full social graph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橫軸 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Precision</a:t>
            </a:r>
          </a:p>
          <a:p>
            <a:r>
              <a:rPr lang="zh-TW" altLang="en-US" dirty="0" smtClean="0"/>
              <a:t>縱軸 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Recall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UU = User-User</a:t>
            </a:r>
          </a:p>
          <a:p>
            <a:r>
              <a:rPr lang="en-US" altLang="zh-TW" dirty="0" err="1" smtClean="0"/>
              <a:t>UTr</a:t>
            </a:r>
            <a:r>
              <a:rPr lang="en-US" altLang="zh-TW" dirty="0" smtClean="0"/>
              <a:t> = User-Track</a:t>
            </a:r>
          </a:p>
          <a:p>
            <a:r>
              <a:rPr lang="en-US" altLang="zh-TW" dirty="0" err="1" smtClean="0"/>
              <a:t>UTg</a:t>
            </a:r>
            <a:r>
              <a:rPr lang="en-US" altLang="zh-TW" dirty="0" smtClean="0"/>
              <a:t> = User-Tag</a:t>
            </a:r>
          </a:p>
          <a:p>
            <a:r>
              <a:rPr lang="en-US" altLang="zh-TW" dirty="0" err="1" smtClean="0"/>
              <a:t>TrTg</a:t>
            </a:r>
            <a:r>
              <a:rPr lang="en-US" altLang="zh-TW" dirty="0" smtClean="0"/>
              <a:t> = Track-Tag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2010 12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International Asia-Pacific Web Conference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雙方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的對於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的權重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使用者之間的相似程度是只說他們擁有相同的</a:t>
            </a:r>
            <a:r>
              <a:rPr lang="en-US" altLang="zh-TW" dirty="0" smtClean="0"/>
              <a:t>Tag</a:t>
            </a:r>
            <a:r>
              <a:rPr lang="zh-TW" altLang="en-US" dirty="0" smtClean="0"/>
              <a:t>在同一個</a:t>
            </a:r>
            <a:r>
              <a:rPr lang="en-US" altLang="zh-TW" dirty="0" smtClean="0"/>
              <a:t>Resource</a:t>
            </a:r>
            <a:r>
              <a:rPr lang="zh-TW" altLang="en-US" dirty="0" smtClean="0"/>
              <a:t>上的數值來算他們的相似程度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Java</a:t>
            </a:r>
            <a:r>
              <a:rPr lang="en-US" altLang="zh-TW" baseline="0" dirty="0" smtClean="0"/>
              <a:t> language 1.66GHz Intel Core 2 Duo CPU with 2GBmemory Windows Vista</a:t>
            </a:r>
          </a:p>
          <a:p>
            <a:r>
              <a:rPr lang="en-US" altLang="zh-TW" baseline="0" dirty="0" smtClean="0"/>
              <a:t>RWR = Random Walk with Restart</a:t>
            </a:r>
          </a:p>
          <a:p>
            <a:r>
              <a:rPr lang="en-US" altLang="zh-TW" baseline="0" dirty="0" smtClean="0"/>
              <a:t>a = is the probability of re-start (0.8 and 0.9 are better then others)</a:t>
            </a:r>
          </a:p>
          <a:p>
            <a:r>
              <a:rPr lang="en-US" altLang="zh-TW" baseline="0" dirty="0" smtClean="0"/>
              <a:t>RWUR = User-Resource Tag-based Algorithm</a:t>
            </a:r>
          </a:p>
          <a:p>
            <a:r>
              <a:rPr lang="en-US" altLang="zh-TW" baseline="0" dirty="0" smtClean="0"/>
              <a:t>RWUU =&gt; User-User Tag-based Algorithm</a:t>
            </a:r>
          </a:p>
          <a:p>
            <a:r>
              <a:rPr lang="en-US" altLang="zh-TW" baseline="0" dirty="0" err="1" smtClean="0"/>
              <a:t>P@k</a:t>
            </a:r>
            <a:r>
              <a:rPr lang="en-US" altLang="zh-TW" baseline="0" dirty="0" smtClean="0"/>
              <a:t> =&gt; reports the proportion of resources ranked in the top K results that is relevant</a:t>
            </a:r>
          </a:p>
          <a:p>
            <a:r>
              <a:rPr lang="en-US" altLang="zh-TW" baseline="0" dirty="0" err="1" smtClean="0"/>
              <a:t>S@k</a:t>
            </a:r>
            <a:r>
              <a:rPr lang="en-US" altLang="zh-TW" baseline="0" dirty="0" smtClean="0"/>
              <a:t> =&gt; This metrics reports the probability of finding a good resource among the top K results</a:t>
            </a:r>
          </a:p>
          <a:p>
            <a:endParaRPr lang="en-US" altLang="zh-TW" baseline="0" dirty="0" smtClean="0"/>
          </a:p>
          <a:p>
            <a:endParaRPr lang="en-US" altLang="zh-TW" baseline="0" dirty="0" smtClean="0"/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RWUU =&gt; User-User Tag-based Algorithm</a:t>
            </a:r>
          </a:p>
          <a:p>
            <a:r>
              <a:rPr lang="en-US" altLang="zh-TW" baseline="0" dirty="0" err="1" smtClean="0"/>
              <a:t>P@k</a:t>
            </a:r>
            <a:r>
              <a:rPr lang="en-US" altLang="zh-TW" baseline="0" dirty="0" smtClean="0"/>
              <a:t> =&gt; reports the proportion of resources ranked in the top K results that is relevant</a:t>
            </a:r>
          </a:p>
          <a:p>
            <a:r>
              <a:rPr lang="en-US" altLang="zh-TW" baseline="0" dirty="0" err="1" smtClean="0"/>
              <a:t>S@k</a:t>
            </a:r>
            <a:r>
              <a:rPr lang="en-US" altLang="zh-TW" baseline="0" dirty="0" smtClean="0"/>
              <a:t> =&gt; This metrics reports the probability of finding a good resource among the top K results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Germany</a:t>
            </a:r>
          </a:p>
          <a:p>
            <a:r>
              <a:rPr lang="en-US" altLang="zh-TW" dirty="0" smtClean="0"/>
              <a:t>Institute for</a:t>
            </a:r>
            <a:r>
              <a:rPr lang="en-US" altLang="zh-TW" baseline="0" dirty="0" smtClean="0"/>
              <a:t> Computer Science</a:t>
            </a:r>
            <a:endParaRPr lang="en-US" altLang="zh-TW" dirty="0" smtClean="0"/>
          </a:p>
          <a:p>
            <a:r>
              <a:rPr lang="en-US" altLang="zh-TW" dirty="0" smtClean="0"/>
              <a:t>Information</a:t>
            </a:r>
            <a:r>
              <a:rPr lang="en-US" altLang="zh-TW" baseline="0" dirty="0" smtClean="0"/>
              <a:t> Systems and Machine Learning Lab(ISML)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SaND</a:t>
            </a:r>
            <a:r>
              <a:rPr lang="en-US" altLang="zh-TW" dirty="0" smtClean="0"/>
              <a:t> =&gt; Social Networks and Discovery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缺點 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 如有未知的狀態時，會無法使用</a:t>
            </a:r>
            <a:endParaRPr lang="en-US" altLang="zh-TW" dirty="0" smtClean="0"/>
          </a:p>
          <a:p>
            <a:r>
              <a:rPr lang="en-US" altLang="zh-TW" dirty="0" smtClean="0"/>
              <a:t>S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Ternary</a:t>
            </a:r>
            <a:r>
              <a:rPr lang="en-US" altLang="zh-TW" baseline="0" dirty="0" smtClean="0"/>
              <a:t> relation	</a:t>
            </a:r>
            <a:r>
              <a:rPr lang="zh-TW" altLang="en-US" baseline="0" dirty="0" smtClean="0"/>
              <a:t>三元關係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問題：</a:t>
            </a:r>
            <a:endParaRPr lang="en-US" altLang="zh-TW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baseline="0" dirty="0" smtClean="0"/>
              <a:t>有明顯的語意不正確</a:t>
            </a:r>
            <a:endParaRPr lang="en-US" altLang="zh-TW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zh-TW" baseline="0" dirty="0" smtClean="0"/>
              <a:t>0/1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scheme</a:t>
            </a:r>
            <a:r>
              <a:rPr lang="zh-TW" altLang="en-US" baseline="0" dirty="0" smtClean="0"/>
              <a:t>會有很稀疏的矩陣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Small core tensor = C</a:t>
            </a:r>
          </a:p>
          <a:p>
            <a:r>
              <a:rPr lang="en-US" altLang="zh-TW" dirty="0" smtClean="0"/>
              <a:t>k are the dimensions of the low-rank approximation</a:t>
            </a:r>
            <a:endParaRPr lang="en-US" altLang="zh-TW" baseline="0" dirty="0" smtClean="0"/>
          </a:p>
          <a:p>
            <a:r>
              <a:rPr lang="en-US" altLang="zh-TW" baseline="0" dirty="0" smtClean="0"/>
              <a:t>The feature matrices = U,I,T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</a:t>
            </a:r>
          </a:p>
          <a:p>
            <a:r>
              <a:rPr lang="en-US" altLang="zh-TW" dirty="0" smtClean="0"/>
              <a:t>Ps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Last.fm</a:t>
            </a:r>
          </a:p>
          <a:p>
            <a:r>
              <a:rPr lang="en-US" dirty="0" smtClean="0">
                <a:hlinkClick r:id="rId3"/>
              </a:rPr>
              <a:t>http://cn.last.fm/music/Bigbang/Alive/Intro+(Alive)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AUC = Area Under Curve	</a:t>
            </a:r>
            <a:r>
              <a:rPr lang="zh-TW" altLang="en-US" dirty="0" smtClean="0"/>
              <a:t>數值越大越好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59220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Weak Ties =&gt;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只是相識的人，沒有非常的熟。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Predictive Intensity</a:t>
            </a:r>
            <a:r>
              <a:rPr lang="zh-TW" altLang="en-US" dirty="0" smtClean="0"/>
              <a:t>預測強度</a:t>
            </a:r>
            <a:endParaRPr lang="en-US" altLang="zh-TW" dirty="0" smtClean="0"/>
          </a:p>
          <a:p>
            <a:r>
              <a:rPr lang="en-US" altLang="zh-TW" dirty="0" smtClean="0"/>
              <a:t>Intimacy</a:t>
            </a:r>
            <a:r>
              <a:rPr lang="zh-TW" altLang="en-US" dirty="0" smtClean="0"/>
              <a:t>親密程度</a:t>
            </a:r>
            <a:endParaRPr lang="en-US" altLang="zh-TW" dirty="0" smtClean="0"/>
          </a:p>
          <a:p>
            <a:r>
              <a:rPr lang="en-US" altLang="zh-TW" dirty="0" smtClean="0"/>
              <a:t>Duration</a:t>
            </a:r>
            <a:r>
              <a:rPr lang="zh-TW" altLang="en-US" dirty="0" smtClean="0"/>
              <a:t>期間長短</a:t>
            </a:r>
            <a:endParaRPr lang="en-US" altLang="zh-TW" dirty="0" smtClean="0"/>
          </a:p>
          <a:p>
            <a:r>
              <a:rPr lang="en-US" altLang="zh-TW" dirty="0" smtClean="0"/>
              <a:t>Reciprocal Services</a:t>
            </a:r>
            <a:r>
              <a:rPr lang="zh-TW" altLang="en-US" dirty="0" smtClean="0"/>
              <a:t>互動程度</a:t>
            </a:r>
            <a:endParaRPr lang="en-US" altLang="zh-TW" dirty="0" smtClean="0"/>
          </a:p>
          <a:p>
            <a:r>
              <a:rPr lang="en-US" altLang="zh-TW" dirty="0" smtClean="0"/>
              <a:t>Structural</a:t>
            </a:r>
            <a:r>
              <a:rPr lang="zh-TW" altLang="en-US" dirty="0" smtClean="0"/>
              <a:t>結構</a:t>
            </a:r>
            <a:endParaRPr lang="en-US" altLang="zh-TW" dirty="0" smtClean="0"/>
          </a:p>
          <a:p>
            <a:r>
              <a:rPr lang="en-US" altLang="zh-TW" dirty="0" smtClean="0"/>
              <a:t>Emotional</a:t>
            </a:r>
            <a:r>
              <a:rPr lang="en-US" altLang="zh-TW" baseline="0" dirty="0" smtClean="0"/>
              <a:t> Support</a:t>
            </a:r>
            <a:r>
              <a:rPr lang="zh-TW" altLang="en-US" baseline="0" dirty="0" smtClean="0"/>
              <a:t>情緒化</a:t>
            </a:r>
            <a:endParaRPr lang="en-US" altLang="zh-TW" baseline="0" dirty="0" smtClean="0"/>
          </a:p>
          <a:p>
            <a:r>
              <a:rPr lang="en-US" altLang="zh-TW" baseline="0" dirty="0" smtClean="0"/>
              <a:t>Social Distance</a:t>
            </a:r>
            <a:r>
              <a:rPr lang="zh-TW" altLang="en-US" baseline="0" dirty="0" smtClean="0"/>
              <a:t>社群距離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因為之前在一起研究的教授，所以在</a:t>
            </a:r>
            <a:r>
              <a:rPr lang="en-US" altLang="zh-TW" dirty="0" smtClean="0"/>
              <a:t>FB</a:t>
            </a:r>
            <a:r>
              <a:rPr lang="zh-TW" altLang="en-US" dirty="0" smtClean="0"/>
              <a:t>上稱為朋友，但其實也沒有算是真的朋友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因為七年前我們還有互動，但是現在在</a:t>
            </a:r>
            <a:r>
              <a:rPr lang="en-US" altLang="zh-TW" dirty="0" smtClean="0"/>
              <a:t>FB</a:t>
            </a:r>
            <a:r>
              <a:rPr lang="zh-TW" altLang="en-US" dirty="0" smtClean="0"/>
              <a:t>上稱為朋友 但是卻不一定是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假設有很好的朋友，可是他們不只會用</a:t>
            </a:r>
            <a:r>
              <a:rPr lang="en-US" altLang="zh-TW" dirty="0" smtClean="0"/>
              <a:t>FB</a:t>
            </a:r>
            <a:r>
              <a:rPr lang="zh-TW" altLang="en-US" dirty="0" smtClean="0"/>
              <a:t>也會使用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phones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IM</a:t>
            </a:r>
            <a:r>
              <a:rPr lang="zh-TW" altLang="en-US" dirty="0" smtClean="0"/>
              <a:t>等等的溝通工具，所以也無法很完整的呈現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RS  = Recommendation</a:t>
            </a:r>
            <a:r>
              <a:rPr lang="en-US" altLang="zh-TW" baseline="0" dirty="0" smtClean="0"/>
              <a:t> score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Item</a:t>
            </a:r>
            <a:r>
              <a:rPr lang="en-US" altLang="zh-TW" baseline="0" dirty="0" smtClean="0"/>
              <a:t> Recommendation Widget =&gt;</a:t>
            </a:r>
            <a:endParaRPr lang="en-US" altLang="zh-TW" dirty="0" smtClean="0"/>
          </a:p>
          <a:p>
            <a:r>
              <a:rPr lang="en-US" altLang="zh-TW" dirty="0" smtClean="0"/>
              <a:t>	The</a:t>
            </a:r>
            <a:r>
              <a:rPr lang="en-US" altLang="zh-TW" baseline="0" dirty="0" smtClean="0"/>
              <a:t> First is a blog entry</a:t>
            </a:r>
          </a:p>
          <a:p>
            <a:r>
              <a:rPr lang="en-US" altLang="zh-TW" baseline="0" dirty="0" smtClean="0"/>
              <a:t>	The Second is a community</a:t>
            </a:r>
          </a:p>
          <a:p>
            <a:r>
              <a:rPr lang="en-US" altLang="zh-TW" baseline="0" dirty="0" smtClean="0"/>
              <a:t>	The Third is a wiki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POPBR =&gt; popularity-based</a:t>
            </a:r>
            <a:r>
              <a:rPr lang="en-US" altLang="zh-TW" baseline="0" dirty="0" smtClean="0"/>
              <a:t> recommender</a:t>
            </a:r>
          </a:p>
          <a:p>
            <a:r>
              <a:rPr lang="en-US" altLang="zh-TW" baseline="0" dirty="0" smtClean="0"/>
              <a:t>PBR =&gt; people-based recommender</a:t>
            </a:r>
          </a:p>
          <a:p>
            <a:r>
              <a:rPr lang="en-US" altLang="zh-TW" baseline="0" dirty="0" smtClean="0"/>
              <a:t>TBR =&gt; tags-based recommender</a:t>
            </a:r>
          </a:p>
          <a:p>
            <a:r>
              <a:rPr lang="en-US" altLang="zh-TW" baseline="0" dirty="0" smtClean="0"/>
              <a:t>or-PTBR =&gt; people or tags based recommender</a:t>
            </a:r>
          </a:p>
          <a:p>
            <a:r>
              <a:rPr lang="en-US" altLang="zh-TW" baseline="0" dirty="0" smtClean="0"/>
              <a:t>and-PTBR =&gt; people and tags based recommender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POPBR =&gt; popularity-based</a:t>
            </a:r>
            <a:r>
              <a:rPr lang="en-US" altLang="zh-TW" baseline="0" dirty="0" smtClean="0"/>
              <a:t> recommender</a:t>
            </a:r>
          </a:p>
          <a:p>
            <a:r>
              <a:rPr lang="en-US" altLang="zh-TW" baseline="0" dirty="0" smtClean="0"/>
              <a:t>PBR =&gt; people-based recommender</a:t>
            </a:r>
          </a:p>
          <a:p>
            <a:r>
              <a:rPr lang="en-US" altLang="zh-TW" baseline="0" dirty="0" smtClean="0"/>
              <a:t>TBR =&gt; tags-based recommender</a:t>
            </a:r>
          </a:p>
          <a:p>
            <a:r>
              <a:rPr lang="en-US" altLang="zh-TW" baseline="0" dirty="0" smtClean="0"/>
              <a:t>or-PTBR =&gt; people or tags based recommender</a:t>
            </a:r>
          </a:p>
          <a:p>
            <a:r>
              <a:rPr lang="en-US" altLang="zh-TW" baseline="0" dirty="0" smtClean="0"/>
              <a:t>and-PTBR =&gt; people and tags based recommender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2010 12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International Asia-Pacific Web Conference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</a:t>
            </a:r>
            <a:r>
              <a:rPr lang="en-US" altLang="zh-TW" baseline="0" dirty="0" smtClean="0"/>
              <a:t> = </a:t>
            </a:r>
            <a:r>
              <a:rPr lang="zh-TW" altLang="en-US" baseline="0" dirty="0" smtClean="0"/>
              <a:t>每一步的機率</a:t>
            </a:r>
            <a:endParaRPr lang="en-US" altLang="zh-TW" baseline="0" dirty="0" smtClean="0"/>
          </a:p>
          <a:p>
            <a:r>
              <a:rPr lang="en-US" altLang="zh-TW" dirty="0" smtClean="0"/>
              <a:t>q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= </a:t>
            </a:r>
            <a:r>
              <a:rPr lang="zh-TW" altLang="en-US" baseline="0" dirty="0" smtClean="0"/>
              <a:t>跟各個點相對應的向量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dirty="0" smtClean="0">
                <a:hlinkClick r:id="rId3"/>
              </a:rPr>
              <a:t>http://malt.ml.cmu.edu/mw/index.php/Random_walk_with_restart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92FA-D9EB-4FCD-8D2D-5F150D90EE2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8BA-B169-4C53-84CE-8E94F1CCE87E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BC16-8BB7-4343-97E4-255E9E097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8BA-B169-4C53-84CE-8E94F1CCE87E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BC16-8BB7-4343-97E4-255E9E097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8BA-B169-4C53-84CE-8E94F1CCE87E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BC16-8BB7-4343-97E4-255E9E097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8BA-B169-4C53-84CE-8E94F1CCE87E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BC16-8BB7-4343-97E4-255E9E097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8BA-B169-4C53-84CE-8E94F1CCE87E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BC16-8BB7-4343-97E4-255E9E097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8BA-B169-4C53-84CE-8E94F1CCE87E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BC16-8BB7-4343-97E4-255E9E097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8BA-B169-4C53-84CE-8E94F1CCE87E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BC16-8BB7-4343-97E4-255E9E097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8BA-B169-4C53-84CE-8E94F1CCE87E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BC16-8BB7-4343-97E4-255E9E097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8BA-B169-4C53-84CE-8E94F1CCE87E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BC16-8BB7-4343-97E4-255E9E097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8BA-B169-4C53-84CE-8E94F1CCE87E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BC16-8BB7-4343-97E4-255E9E097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8BA-B169-4C53-84CE-8E94F1CCE87E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BC16-8BB7-4343-97E4-255E9E097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808BA-B169-4C53-84CE-8E94F1CCE87E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8BC16-8BB7-4343-97E4-255E9E097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Arial" pitchFamily="34" charset="0"/>
                <a:cs typeface="Arial" pitchFamily="34" charset="0"/>
              </a:rPr>
              <a:t>Social Media Recommendation based on People and Tags</a:t>
            </a:r>
            <a:r>
              <a:rPr lang="en-US" altLang="zh-TW" sz="2200" dirty="0" smtClean="0">
                <a:latin typeface="Arial" pitchFamily="34" charset="0"/>
                <a:cs typeface="Arial" pitchFamily="34" charset="0"/>
              </a:rPr>
              <a:t>(SIGIR2010)</a:t>
            </a:r>
            <a:endParaRPr lang="zh-TW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/>
              <a:t>IBM Research Lab</a:t>
            </a:r>
          </a:p>
          <a:p>
            <a:r>
              <a:rPr lang="en-US" altLang="zh-TW" sz="2400" dirty="0" err="1" smtClean="0"/>
              <a:t>Ido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Guy,Naama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Zwerdling</a:t>
            </a:r>
            <a:endParaRPr lang="en-US" altLang="zh-TW" sz="2400" dirty="0" smtClean="0"/>
          </a:p>
          <a:p>
            <a:r>
              <a:rPr lang="en-US" altLang="zh-TW" sz="2400" dirty="0" err="1" smtClean="0"/>
              <a:t>Inbal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Ronen,David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Carmel,Erel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Uziel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Collaborative Filtering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1571612"/>
            <a:ext cx="7648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圖片 5" descr="Collaborative_filter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1643050"/>
            <a:ext cx="47434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Random Walk with Restarts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852728" y="3243262"/>
          <a:ext cx="3438544" cy="542928"/>
        </p:xfrm>
        <a:graphic>
          <a:graphicData uri="http://schemas.openxmlformats.org/presentationml/2006/ole">
            <p:oleObj spid="_x0000_s60430" name="方程式" r:id="rId4" imgW="1447800" imgH="228600" progId="Equation.3">
              <p:embed/>
            </p:oleObj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214414" y="307181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00034" y="178592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How closely related are two nodes in a graph</a:t>
            </a:r>
            <a:r>
              <a:rPr lang="zh-TW" altLang="en-US" sz="2400" b="1" dirty="0" smtClean="0"/>
              <a:t>？</a:t>
            </a:r>
            <a:endParaRPr lang="zh-TW" altLang="en-US" sz="24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2844" y="4720248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 = in every step there is a probability</a:t>
            </a:r>
          </a:p>
          <a:p>
            <a:r>
              <a:rPr lang="en-US" altLang="zh-TW" dirty="0" smtClean="0"/>
              <a:t>q = is a column vector of zeros with the element corresponding to the starting node set to 1</a:t>
            </a:r>
          </a:p>
          <a:p>
            <a:r>
              <a:rPr lang="en-US" altLang="zh-TW" dirty="0" smtClean="0"/>
              <a:t>P</a:t>
            </a:r>
            <a:r>
              <a:rPr lang="en-US" altLang="zh-TW" baseline="30000" dirty="0" smtClean="0"/>
              <a:t>(t) </a:t>
            </a:r>
            <a:r>
              <a:rPr lang="en-US" altLang="zh-TW" dirty="0" smtClean="0"/>
              <a:t>= denotes the probability that the random walk at step </a:t>
            </a:r>
            <a:r>
              <a:rPr lang="en-US" altLang="zh-TW" b="1" dirty="0" smtClean="0"/>
              <a:t>t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Social Graph and the Sub-matrices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88708"/>
            <a:ext cx="5000660" cy="498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5715008" y="3000372"/>
          <a:ext cx="2643206" cy="1888004"/>
        </p:xfrm>
        <a:graphic>
          <a:graphicData uri="http://schemas.openxmlformats.org/presentationml/2006/ole">
            <p:oleObj spid="_x0000_s61454" name="方程式" r:id="rId5" imgW="1244600" imgH="889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Result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37446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265819"/>
            <a:ext cx="4554147" cy="50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Result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037" y="1785926"/>
            <a:ext cx="881992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85720" y="4500570"/>
          <a:ext cx="2643188" cy="1887538"/>
        </p:xfrm>
        <a:graphic>
          <a:graphicData uri="http://schemas.openxmlformats.org/presentationml/2006/ole">
            <p:oleObj spid="_x0000_s62478" name="方程式" r:id="rId5" imgW="1244600" imgH="889000" progId="Equation.3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428992" y="4500570"/>
            <a:ext cx="542928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* = indicates statistical </a:t>
            </a:r>
            <a:r>
              <a:rPr lang="en-US" altLang="zh-TW" dirty="0" err="1" smtClean="0"/>
              <a:t>significane</a:t>
            </a:r>
            <a:r>
              <a:rPr lang="en-US" altLang="zh-TW" dirty="0" smtClean="0"/>
              <a:t> at p &lt; 0.05 between consecutive experiments of RWR models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Graph-based Recommendation on Social Networks</a:t>
            </a:r>
            <a:r>
              <a:rPr lang="en-US" altLang="zh-TW" sz="2200" b="1" dirty="0" smtClean="0">
                <a:latin typeface="Arial" pitchFamily="34" charset="0"/>
                <a:cs typeface="Arial" pitchFamily="34" charset="0"/>
              </a:rPr>
              <a:t>(IEEE2010)</a:t>
            </a:r>
            <a:endParaRPr lang="zh-TW" alt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b="1" dirty="0" smtClean="0"/>
              <a:t>School of Electronics Engineering and Computer Science Peking University</a:t>
            </a:r>
          </a:p>
          <a:p>
            <a:r>
              <a:rPr lang="en-US" altLang="zh-TW" b="1" dirty="0" smtClean="0"/>
              <a:t>Beijing, P.R. China</a:t>
            </a:r>
          </a:p>
          <a:p>
            <a:r>
              <a:rPr lang="en-US" altLang="zh-TW" dirty="0" err="1" smtClean="0"/>
              <a:t>Ziqi</a:t>
            </a:r>
            <a:r>
              <a:rPr lang="en-US" altLang="zh-TW" dirty="0" smtClean="0"/>
              <a:t> Wang, </a:t>
            </a:r>
            <a:r>
              <a:rPr lang="en-US" altLang="zh-TW" dirty="0" err="1" smtClean="0"/>
              <a:t>Yuwei</a:t>
            </a:r>
            <a:r>
              <a:rPr lang="en-US" altLang="zh-TW" dirty="0" smtClean="0"/>
              <a:t> Tan, Ming Zhang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Tag-based Promotion Algorithms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1728788"/>
            <a:ext cx="73723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14488"/>
            <a:ext cx="7239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5357818" y="4071942"/>
            <a:ext cx="121444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643702" y="2928934"/>
            <a:ext cx="121444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User’s similarity based on their tagging information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713" y="1857364"/>
            <a:ext cx="68865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995506"/>
            <a:ext cx="7000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572132" y="2786058"/>
            <a:ext cx="100013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Result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113" y="1238273"/>
            <a:ext cx="65817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Result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913" y="1571612"/>
            <a:ext cx="6734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1357290" y="4643446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RWR = Random Walk with Restart</a:t>
            </a:r>
          </a:p>
          <a:p>
            <a:r>
              <a:rPr lang="en-US" altLang="zh-TW" dirty="0" smtClean="0"/>
              <a:t>RWUR = User-Resource Tag-based Algorithm</a:t>
            </a:r>
          </a:p>
          <a:p>
            <a:r>
              <a:rPr lang="en-US" altLang="zh-TW" dirty="0" smtClean="0"/>
              <a:t>RWUU = User-User Tag-based Algorithm</a:t>
            </a:r>
          </a:p>
          <a:p>
            <a:r>
              <a:rPr lang="en-US" altLang="zh-TW" dirty="0" err="1" smtClean="0"/>
              <a:t>P@k</a:t>
            </a:r>
            <a:r>
              <a:rPr lang="en-US" altLang="zh-TW" dirty="0" smtClean="0"/>
              <a:t> = Precision at rank K</a:t>
            </a:r>
          </a:p>
          <a:p>
            <a:r>
              <a:rPr lang="en-US" altLang="zh-TW" dirty="0" err="1" smtClean="0"/>
              <a:t>S@k</a:t>
            </a:r>
            <a:r>
              <a:rPr lang="en-US" altLang="zh-TW" dirty="0" smtClean="0"/>
              <a:t> = Success at rank K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500" b="1" dirty="0" smtClean="0">
                <a:latin typeface="Arial" pitchFamily="34" charset="0"/>
                <a:cs typeface="Arial" pitchFamily="34" charset="0"/>
              </a:rPr>
              <a:t>Social Networks and Discovery(</a:t>
            </a:r>
            <a:r>
              <a:rPr lang="en-US" altLang="zh-TW" sz="3500" b="1" dirty="0" err="1" smtClean="0">
                <a:latin typeface="Arial" pitchFamily="34" charset="0"/>
                <a:cs typeface="Arial" pitchFamily="34" charset="0"/>
              </a:rPr>
              <a:t>SaND</a:t>
            </a:r>
            <a:r>
              <a:rPr lang="en-US" altLang="zh-TW" sz="3500" b="1" dirty="0" smtClean="0">
                <a:latin typeface="Arial" pitchFamily="34" charset="0"/>
                <a:cs typeface="Arial" pitchFamily="34" charset="0"/>
              </a:rPr>
              <a:t>)</a:t>
            </a:r>
            <a:endParaRPr lang="zh-TW" altLang="en-US" sz="3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170" y="1428736"/>
            <a:ext cx="6575661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700" b="1" dirty="0" smtClean="0">
                <a:latin typeface="Arial" pitchFamily="34" charset="0"/>
                <a:cs typeface="Arial" pitchFamily="34" charset="0"/>
              </a:rPr>
              <a:t>Learning Optimal Ranking with Tensor Factorization for Tag Recommendation</a:t>
            </a:r>
            <a:r>
              <a:rPr lang="en-US" altLang="zh-TW" sz="2200" b="1" dirty="0" smtClean="0">
                <a:latin typeface="Arial" pitchFamily="34" charset="0"/>
                <a:cs typeface="Arial" pitchFamily="34" charset="0"/>
              </a:rPr>
              <a:t>(KDD2009)</a:t>
            </a:r>
            <a:endParaRPr lang="zh-TW" alt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878661" y="3886200"/>
            <a:ext cx="7386678" cy="1752600"/>
          </a:xfrm>
        </p:spPr>
        <p:txBody>
          <a:bodyPr>
            <a:normAutofit fontScale="92500"/>
          </a:bodyPr>
          <a:lstStyle/>
          <a:p>
            <a:r>
              <a:rPr lang="en-US" altLang="zh-TW" b="1" dirty="0" smtClean="0"/>
              <a:t>University of Hildesheim</a:t>
            </a:r>
          </a:p>
          <a:p>
            <a:r>
              <a:rPr lang="en-US" altLang="zh-TW" dirty="0" smtClean="0"/>
              <a:t>Steffen </a:t>
            </a:r>
            <a:r>
              <a:rPr lang="en-US" altLang="zh-TW" dirty="0" err="1" smtClean="0"/>
              <a:t>Rendle</a:t>
            </a:r>
            <a:r>
              <a:rPr lang="en-US" altLang="zh-TW" dirty="0" smtClean="0"/>
              <a:t>, Leandro </a:t>
            </a:r>
            <a:r>
              <a:rPr lang="en-US" altLang="zh-TW" dirty="0" err="1" smtClean="0"/>
              <a:t>Balby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Marinho</a:t>
            </a:r>
            <a:endParaRPr lang="en-US" altLang="zh-TW" dirty="0" smtClean="0"/>
          </a:p>
          <a:p>
            <a:r>
              <a:rPr lang="en-US" altLang="zh-TW" dirty="0" err="1" smtClean="0"/>
              <a:t>Alexandros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Nanopoulos</a:t>
            </a:r>
            <a:r>
              <a:rPr lang="en-US" altLang="zh-TW" dirty="0" smtClean="0"/>
              <a:t>, Lars Schmidt-</a:t>
            </a:r>
            <a:r>
              <a:rPr lang="en-US" altLang="zh-TW" dirty="0" err="1" smtClean="0"/>
              <a:t>Thieme</a:t>
            </a: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Ternary Relationship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872" y="2143116"/>
            <a:ext cx="8004257" cy="322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0/1 Interpretation Scheme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6201" y="1500174"/>
            <a:ext cx="6831598" cy="350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1035819" y="514351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The semantics are obviously incorrect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Also from a </a:t>
            </a:r>
            <a:r>
              <a:rPr lang="en-US" altLang="zh-TW" dirty="0" err="1" smtClean="0"/>
              <a:t>sparsity</a:t>
            </a:r>
            <a:r>
              <a:rPr lang="en-US" altLang="zh-TW" dirty="0" smtClean="0"/>
              <a:t> point of view the 0/1 scheme leads to a problem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b="1" dirty="0" smtClean="0">
                <a:latin typeface="Arial" pitchFamily="34" charset="0"/>
                <a:cs typeface="Arial" pitchFamily="34" charset="0"/>
              </a:rPr>
              <a:t>Post-based Ranking Interpretation Scheme</a:t>
            </a:r>
            <a:endParaRPr lang="zh-TW" alt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1703" y="1857364"/>
            <a:ext cx="4500594" cy="22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935708" y="4572008"/>
          <a:ext cx="5272585" cy="1571636"/>
        </p:xfrm>
        <a:graphic>
          <a:graphicData uri="http://schemas.openxmlformats.org/presentationml/2006/ole">
            <p:oleObj spid="_x0000_s51216" name="方程式" r:id="rId5" imgW="2641600" imgH="787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Tensor Factorization Model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497871"/>
            <a:ext cx="6000792" cy="257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1259632" y="530120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U = Users</a:t>
            </a:r>
          </a:p>
          <a:p>
            <a:r>
              <a:rPr lang="en-US" altLang="zh-TW" b="1" dirty="0" smtClean="0"/>
              <a:t>T = Tags</a:t>
            </a:r>
          </a:p>
          <a:p>
            <a:r>
              <a:rPr lang="en-US" altLang="zh-TW" b="1" dirty="0" smtClean="0"/>
              <a:t>I = Items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411760" y="530294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C = Small core tensor</a:t>
            </a:r>
          </a:p>
          <a:p>
            <a:r>
              <a:rPr lang="en-US" altLang="zh-TW" b="1" dirty="0" smtClean="0"/>
              <a:t>k = are the dimensions of the low-rank approximation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Datasets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275" y="1785926"/>
            <a:ext cx="7491450" cy="130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5052" y="3071810"/>
            <a:ext cx="5413897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Result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447" y="1752600"/>
            <a:ext cx="8375107" cy="396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Result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260" y="2285992"/>
            <a:ext cx="8613480" cy="267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Predicting Tie Strength With Social Media</a:t>
            </a:r>
            <a:r>
              <a:rPr lang="en-US" altLang="zh-TW" sz="2200" b="1" dirty="0" smtClean="0">
                <a:latin typeface="Arial" pitchFamily="34" charset="0"/>
                <a:cs typeface="Arial" pitchFamily="34" charset="0"/>
              </a:rPr>
              <a:t>(SIGCHI2009)</a:t>
            </a:r>
            <a:endParaRPr lang="zh-TW" alt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757222" y="3886200"/>
            <a:ext cx="7629556" cy="1752600"/>
          </a:xfrm>
        </p:spPr>
        <p:txBody>
          <a:bodyPr/>
          <a:lstStyle/>
          <a:p>
            <a:r>
              <a:rPr lang="en-US" altLang="zh-TW" b="1" dirty="0" smtClean="0"/>
              <a:t>University of Illinois at Urbana-Champaign</a:t>
            </a:r>
          </a:p>
          <a:p>
            <a:r>
              <a:rPr lang="en-US" altLang="zh-TW" dirty="0" smtClean="0"/>
              <a:t>Eric </a:t>
            </a:r>
            <a:r>
              <a:rPr lang="en-US" altLang="zh-TW" dirty="0" err="1" smtClean="0"/>
              <a:t>Gillbert</a:t>
            </a:r>
            <a:r>
              <a:rPr lang="en-US" altLang="zh-TW" dirty="0" smtClean="0"/>
              <a:t>, Karrie </a:t>
            </a:r>
            <a:r>
              <a:rPr lang="en-US" altLang="zh-TW" dirty="0" err="1" smtClean="0"/>
              <a:t>Karahalios</a:t>
            </a:r>
            <a:endParaRPr lang="zh-TW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Strong Ties and Weak Ties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0022" y="1600200"/>
            <a:ext cx="8543956" cy="4525963"/>
          </a:xfrm>
        </p:spPr>
        <p:txBody>
          <a:bodyPr/>
          <a:lstStyle/>
          <a:p>
            <a:r>
              <a:rPr lang="en-US" altLang="zh-TW" b="1" dirty="0" smtClean="0"/>
              <a:t>Strong ties</a:t>
            </a:r>
            <a:r>
              <a:rPr lang="en-US" altLang="zh-TW" dirty="0" smtClean="0"/>
              <a:t> are the people you really trust, people whose social circles tightly overlap with your own.</a:t>
            </a:r>
          </a:p>
          <a:p>
            <a:r>
              <a:rPr lang="en-US" altLang="zh-TW" b="1" dirty="0" smtClean="0"/>
              <a:t>Weak ties</a:t>
            </a:r>
            <a:r>
              <a:rPr lang="en-US" altLang="zh-TW" dirty="0" smtClean="0"/>
              <a:t>, conversely, are merely acquaintances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Direct entity-entity relations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400" y="2143116"/>
            <a:ext cx="735120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Seven Dimensions On </a:t>
            </a:r>
            <a:r>
              <a:rPr lang="en-US" altLang="zh-TW" b="1" dirty="0" err="1" smtClean="0">
                <a:latin typeface="Arial" pitchFamily="34" charset="0"/>
                <a:cs typeface="Arial" pitchFamily="34" charset="0"/>
              </a:rPr>
              <a:t>FaceBook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85720" y="1500174"/>
            <a:ext cx="8501122" cy="5000660"/>
            <a:chOff x="285720" y="1500174"/>
            <a:chExt cx="8501122" cy="5000660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1500174"/>
              <a:ext cx="4286280" cy="4997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95440" y="1500174"/>
              <a:ext cx="4191402" cy="50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428736"/>
            <a:ext cx="5857916" cy="52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Error Analysis Interviews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Asymmetric Friendships</a:t>
            </a:r>
          </a:p>
          <a:p>
            <a:r>
              <a:rPr lang="en-US" altLang="zh-TW" dirty="0" smtClean="0"/>
              <a:t>Educational Difference</a:t>
            </a:r>
          </a:p>
          <a:p>
            <a:r>
              <a:rPr lang="en-US" altLang="zh-TW" dirty="0" smtClean="0"/>
              <a:t>Confounding the Medium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Limitations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Limitations</a:t>
            </a:r>
          </a:p>
          <a:p>
            <a:pPr lvl="1"/>
            <a:r>
              <a:rPr lang="en-US" altLang="zh-TW" dirty="0" smtClean="0"/>
              <a:t>We purposely worked from theory to extend this research beyond just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The specific predictive variable coefficients may not move beyond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r>
              <a:rPr lang="en-US" altLang="zh-TW" b="1" dirty="0" smtClean="0">
                <a:solidFill>
                  <a:schemeClr val="bg1"/>
                </a:solidFill>
              </a:rPr>
              <a:t>Conclusion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We have revealed a specific mechanism by which tie strength manifests itself in social media.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Recommendation Algorithm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</p:nvPr>
        </p:nvGraphicFramePr>
        <p:xfrm>
          <a:off x="144463" y="2214563"/>
          <a:ext cx="8812212" cy="785812"/>
        </p:xfrm>
        <a:graphic>
          <a:graphicData uri="http://schemas.openxmlformats.org/presentationml/2006/ole">
            <p:oleObj spid="_x0000_s1064" name="方程式" r:id="rId4" imgW="3987800" imgH="355600" progId="Equation.3">
              <p:embed/>
            </p:oleObj>
          </a:graphicData>
        </a:graphic>
      </p:graphicFrame>
      <p:grpSp>
        <p:nvGrpSpPr>
          <p:cNvPr id="15" name="群組 14"/>
          <p:cNvGrpSpPr/>
          <p:nvPr/>
        </p:nvGrpSpPr>
        <p:grpSpPr>
          <a:xfrm>
            <a:off x="826272" y="3703654"/>
            <a:ext cx="7491457" cy="2082800"/>
            <a:chOff x="866757" y="3500438"/>
            <a:chExt cx="7491457" cy="208280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866757" y="3500438"/>
            <a:ext cx="1062037" cy="2082800"/>
          </p:xfrm>
          <a:graphic>
            <a:graphicData uri="http://schemas.openxmlformats.org/presentationml/2006/ole">
              <p:oleObj spid="_x0000_s1065" name="方程式" r:id="rId5" imgW="304668" imgH="583947" progId="Equation.3">
                <p:embed/>
              </p:oleObj>
            </a:graphicData>
          </a:graphic>
        </p:graphicFrame>
        <p:sp>
          <p:nvSpPr>
            <p:cNvPr id="9" name="文字方塊 8"/>
            <p:cNvSpPr txBox="1"/>
            <p:nvPr/>
          </p:nvSpPr>
          <p:spPr>
            <a:xfrm>
              <a:off x="1285852" y="3571876"/>
              <a:ext cx="5286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is a decay factor(set in our experiments to 0.025)</a:t>
              </a:r>
              <a:endParaRPr lang="zh-TW" altLang="en-US" sz="20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285852" y="4357694"/>
              <a:ext cx="5143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 is a parameter that controls the relative weight</a:t>
              </a:r>
              <a:endParaRPr lang="zh-TW" altLang="en-US" sz="2000" dirty="0"/>
            </a:p>
          </p:txBody>
        </p:sp>
        <p:graphicFrame>
          <p:nvGraphicFramePr>
            <p:cNvPr id="13" name="物件 12"/>
            <p:cNvGraphicFramePr>
              <a:graphicFrameLocks noChangeAspect="1"/>
            </p:cNvGraphicFramePr>
            <p:nvPr/>
          </p:nvGraphicFramePr>
          <p:xfrm>
            <a:off x="2409825" y="5145088"/>
            <a:ext cx="930275" cy="427037"/>
          </p:xfrm>
          <a:graphic>
            <a:graphicData uri="http://schemas.openxmlformats.org/presentationml/2006/ole">
              <p:oleObj spid="_x0000_s1066" name="方程式" r:id="rId6" imgW="304668" imgH="139639" progId="Equation.3">
                <p:embed/>
              </p:oleObj>
            </a:graphicData>
          </a:graphic>
        </p:graphicFrame>
        <p:sp>
          <p:nvSpPr>
            <p:cNvPr id="14" name="文字方塊 13"/>
            <p:cNvSpPr txBox="1"/>
            <p:nvPr/>
          </p:nvSpPr>
          <p:spPr>
            <a:xfrm>
              <a:off x="1857356" y="5143512"/>
              <a:ext cx="650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and                    are the relationship strengths of </a:t>
              </a:r>
              <a:r>
                <a:rPr lang="en-US" altLang="zh-TW" b="1" i="1" dirty="0" smtClean="0"/>
                <a:t>u</a:t>
              </a:r>
              <a:r>
                <a:rPr lang="en-US" altLang="zh-TW" dirty="0" smtClean="0"/>
                <a:t> to user </a:t>
              </a:r>
              <a:r>
                <a:rPr lang="en-US" altLang="zh-TW" b="1" i="1" dirty="0" smtClean="0"/>
                <a:t>v</a:t>
              </a:r>
              <a:r>
                <a:rPr lang="en-US" altLang="zh-TW" dirty="0" smtClean="0"/>
                <a:t> and tag </a:t>
              </a:r>
              <a:r>
                <a:rPr lang="en-US" altLang="zh-TW" b="1" i="1" dirty="0" smtClean="0"/>
                <a:t>t</a:t>
              </a:r>
              <a:endParaRPr lang="zh-TW" altLang="en-US" b="1" i="1" dirty="0"/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Item Recommendation Widget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894" y="1643050"/>
            <a:ext cx="6448213" cy="497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Result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413" y="1285860"/>
            <a:ext cx="71151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7072330" y="1714488"/>
            <a:ext cx="1000132" cy="4572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Result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112" y="1500174"/>
            <a:ext cx="7623776" cy="45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Result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388" y="1519239"/>
            <a:ext cx="7725224" cy="462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5725" y="2130425"/>
            <a:ext cx="8972550" cy="1727203"/>
          </a:xfrm>
        </p:spPr>
        <p:txBody>
          <a:bodyPr>
            <a:normAutofit fontScale="90000"/>
          </a:bodyPr>
          <a:lstStyle/>
          <a:p>
            <a:r>
              <a:rPr lang="en-US" altLang="zh-TW" sz="4200" b="1" dirty="0" smtClean="0">
                <a:latin typeface="Arial" pitchFamily="34" charset="0"/>
                <a:cs typeface="Arial" pitchFamily="34" charset="0"/>
              </a:rPr>
              <a:t>On Social Networks and Collaborative Recommendation</a:t>
            </a:r>
            <a:r>
              <a:rPr lang="en-US" altLang="zh-TW" sz="2400" b="1" dirty="0" smtClean="0">
                <a:latin typeface="Arial" pitchFamily="34" charset="0"/>
                <a:cs typeface="Arial" pitchFamily="34" charset="0"/>
              </a:rPr>
              <a:t>(SIGIR2009)</a:t>
            </a:r>
            <a:endParaRPr lang="zh-TW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3000" b="1" dirty="0" smtClean="0"/>
              <a:t>Dept. of Computing Science University of Glasgow United Kingdom</a:t>
            </a:r>
          </a:p>
          <a:p>
            <a:r>
              <a:rPr lang="en-US" altLang="zh-TW" sz="3000" dirty="0" err="1" smtClean="0"/>
              <a:t>Loannis</a:t>
            </a:r>
            <a:r>
              <a:rPr lang="en-US" altLang="zh-TW" sz="3000" dirty="0" smtClean="0"/>
              <a:t> </a:t>
            </a:r>
            <a:r>
              <a:rPr lang="en-US" altLang="zh-TW" sz="3000" dirty="0" err="1" smtClean="0"/>
              <a:t>Konstas</a:t>
            </a:r>
            <a:r>
              <a:rPr lang="en-US" altLang="zh-TW" sz="3000" dirty="0" smtClean="0"/>
              <a:t>, </a:t>
            </a:r>
            <a:r>
              <a:rPr lang="en-US" altLang="zh-TW" sz="3000" dirty="0" err="1" smtClean="0"/>
              <a:t>Joemon</a:t>
            </a:r>
            <a:r>
              <a:rPr lang="en-US" altLang="zh-TW" sz="3000" dirty="0" smtClean="0"/>
              <a:t> M Jose</a:t>
            </a:r>
          </a:p>
          <a:p>
            <a:r>
              <a:rPr lang="en-US" altLang="zh-TW" sz="3000" dirty="0" err="1" smtClean="0"/>
              <a:t>Vassilios</a:t>
            </a:r>
            <a:r>
              <a:rPr lang="en-US" altLang="zh-TW" sz="3000" dirty="0" smtClean="0"/>
              <a:t> Stathopoulos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19627</TotalTime>
  <Words>939</Words>
  <Application>Microsoft Office PowerPoint</Application>
  <PresentationFormat>如螢幕大小 (4:3)</PresentationFormat>
  <Paragraphs>190</Paragraphs>
  <Slides>32</Slides>
  <Notes>29</Notes>
  <HiddenSlides>2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4" baseType="lpstr">
      <vt:lpstr>Office 佈景主題</vt:lpstr>
      <vt:lpstr>方程式</vt:lpstr>
      <vt:lpstr>Social Media Recommendation based on People and Tags(SIGIR2010)</vt:lpstr>
      <vt:lpstr>Social Networks and Discovery(SaND)</vt:lpstr>
      <vt:lpstr>Direct entity-entity relations</vt:lpstr>
      <vt:lpstr>Recommendation Algorithm</vt:lpstr>
      <vt:lpstr>Item Recommendation Widget</vt:lpstr>
      <vt:lpstr>Result</vt:lpstr>
      <vt:lpstr>Result</vt:lpstr>
      <vt:lpstr>Result</vt:lpstr>
      <vt:lpstr>On Social Networks and Collaborative Recommendation(SIGIR2009)</vt:lpstr>
      <vt:lpstr>Collaborative Filtering</vt:lpstr>
      <vt:lpstr>Random Walk with Restarts</vt:lpstr>
      <vt:lpstr>Social Graph and the Sub-matrices</vt:lpstr>
      <vt:lpstr>Result</vt:lpstr>
      <vt:lpstr>Result</vt:lpstr>
      <vt:lpstr>Graph-based Recommendation on Social Networks(IEEE2010)</vt:lpstr>
      <vt:lpstr>Tag-based Promotion Algorithms</vt:lpstr>
      <vt:lpstr>User’s similarity based on their tagging information</vt:lpstr>
      <vt:lpstr>Result</vt:lpstr>
      <vt:lpstr>Result</vt:lpstr>
      <vt:lpstr>Learning Optimal Ranking with Tensor Factorization for Tag Recommendation(KDD2009)</vt:lpstr>
      <vt:lpstr>Ternary Relationship</vt:lpstr>
      <vt:lpstr>0/1 Interpretation Scheme</vt:lpstr>
      <vt:lpstr>Post-based Ranking Interpretation Scheme</vt:lpstr>
      <vt:lpstr>Tensor Factorization Model</vt:lpstr>
      <vt:lpstr>Datasets</vt:lpstr>
      <vt:lpstr>Result</vt:lpstr>
      <vt:lpstr>Result</vt:lpstr>
      <vt:lpstr>Predicting Tie Strength With Social Media(SIGCHI2009)</vt:lpstr>
      <vt:lpstr>Strong Ties and Weak Ties</vt:lpstr>
      <vt:lpstr>Seven Dimensions On FaceBook</vt:lpstr>
      <vt:lpstr>Error Analysis Interviews</vt:lpstr>
      <vt:lpstr>Limitations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Recommendation based on People and Tags</dc:title>
  <dc:creator>MA301</dc:creator>
  <cp:lastModifiedBy>MA301</cp:lastModifiedBy>
  <cp:revision>395</cp:revision>
  <dcterms:created xsi:type="dcterms:W3CDTF">2013-05-06T03:07:35Z</dcterms:created>
  <dcterms:modified xsi:type="dcterms:W3CDTF">2013-05-27T03:20:01Z</dcterms:modified>
</cp:coreProperties>
</file>