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0" r:id="rId2"/>
    <p:sldId id="272" r:id="rId3"/>
    <p:sldId id="273" r:id="rId4"/>
    <p:sldId id="274" r:id="rId5"/>
    <p:sldId id="271" r:id="rId6"/>
    <p:sldId id="264" r:id="rId7"/>
    <p:sldId id="265" r:id="rId8"/>
    <p:sldId id="266" r:id="rId9"/>
    <p:sldId id="267" r:id="rId10"/>
    <p:sldId id="268" r:id="rId11"/>
    <p:sldId id="269" r:id="rId12"/>
    <p:sldId id="257" r:id="rId13"/>
    <p:sldId id="259" r:id="rId14"/>
    <p:sldId id="258" r:id="rId15"/>
    <p:sldId id="260" r:id="rId16"/>
    <p:sldId id="262" r:id="rId17"/>
    <p:sldId id="263" r:id="rId18"/>
    <p:sldId id="261" r:id="rId19"/>
    <p:sldId id="275" r:id="rId20"/>
    <p:sldId id="277" r:id="rId21"/>
    <p:sldId id="278" r:id="rId22"/>
    <p:sldId id="276" r:id="rId23"/>
    <p:sldId id="256" r:id="rId24"/>
    <p:sldId id="280" r:id="rId25"/>
    <p:sldId id="281" r:id="rId26"/>
    <p:sldId id="279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85006" autoAdjust="0"/>
  </p:normalViewPr>
  <p:slideViewPr>
    <p:cSldViewPr>
      <p:cViewPr varScale="1">
        <p:scale>
          <a:sx n="50" d="100"/>
          <a:sy n="50" d="100"/>
        </p:scale>
        <p:origin x="-102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12EAC-371C-4EEB-A9AC-FACDC9DFBA16}" type="datetimeFigureOut">
              <a:rPr lang="zh-TW" altLang="en-US" smtClean="0"/>
              <a:t>2013/1/25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A15CA-B8A8-4D38-8DE5-8FB91CCE8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72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IEEE ICMB 2005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Paper</a:t>
            </a:r>
          </a:p>
          <a:p>
            <a:r>
              <a:rPr lang="zh-TW" altLang="en-US" dirty="0" smtClean="0"/>
              <a:t>物品的比較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15CA-B8A8-4D38-8DE5-8FB91CCE8F4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004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簡單教程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是一個在已知部分相關變數的情況下，估計未知變數的迭代技術。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的演算法流程如下：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初始化分布參數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重複直到收斂：</a:t>
            </a:r>
          </a:p>
          <a:p>
            <a:pPr lvl="1"/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步驟：估計未知參數的期望值，給出當前的參數估計。</a:t>
            </a:r>
          </a:p>
          <a:p>
            <a:pPr lvl="1"/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步驟：重新估計分布參數，以使得數據的似然性最大，給出未知變數的期望估計。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應用於缺失值。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15CA-B8A8-4D38-8DE5-8FB91CCE8F4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65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15CA-B8A8-4D38-8DE5-8FB91CCE8F4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54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EBA</a:t>
            </a:r>
            <a:r>
              <a:rPr lang="zh-TW" altLang="en-US" dirty="0" smtClean="0"/>
              <a:t> 是因為物品的屬性有很多，但不盡然都有統一的單位或是格式</a:t>
            </a:r>
            <a:endParaRPr lang="en-US" altLang="zh-TW" dirty="0" smtClean="0"/>
          </a:p>
          <a:p>
            <a:r>
              <a:rPr lang="zh-TW" altLang="en-US" dirty="0" smtClean="0"/>
              <a:t>所以在此步驟會將資料進行 </a:t>
            </a:r>
            <a:r>
              <a:rPr lang="en-US" altLang="zh-TW" dirty="0" smtClean="0"/>
              <a:t>dichotomous recommendation(</a:t>
            </a:r>
            <a:r>
              <a:rPr lang="zh-TW" altLang="en-US" dirty="0" smtClean="0"/>
              <a:t>二分推薦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15CA-B8A8-4D38-8DE5-8FB91CCE8F4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65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因為比較物品的一些屬性會差距很大，像是手機跟書籍的價格</a:t>
            </a:r>
            <a:endParaRPr lang="en-US" altLang="zh-TW" dirty="0" smtClean="0"/>
          </a:p>
          <a:p>
            <a:r>
              <a:rPr lang="zh-TW" altLang="en-US" dirty="0" smtClean="0"/>
              <a:t>所以在</a:t>
            </a:r>
            <a:r>
              <a:rPr lang="en-US" altLang="zh-TW" dirty="0" smtClean="0"/>
              <a:t>AC</a:t>
            </a:r>
            <a:r>
              <a:rPr lang="zh-TW" altLang="en-US" dirty="0" smtClean="0"/>
              <a:t>部分將最後的分數讓他分布在</a:t>
            </a:r>
            <a:r>
              <a:rPr lang="en-US" altLang="zh-TW" dirty="0" smtClean="0"/>
              <a:t>1~100</a:t>
            </a:r>
            <a:r>
              <a:rPr lang="zh-TW" altLang="en-US" dirty="0" smtClean="0"/>
              <a:t>之間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15CA-B8A8-4D38-8DE5-8FB91CCE8F4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85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IEEE</a:t>
            </a:r>
            <a:r>
              <a:rPr lang="zh-TW" altLang="en-US" dirty="0" smtClean="0"/>
              <a:t> </a:t>
            </a:r>
            <a:r>
              <a:rPr lang="en-US" altLang="zh-TW" dirty="0" smtClean="0"/>
              <a:t>2009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Paper</a:t>
            </a:r>
          </a:p>
          <a:p>
            <a:r>
              <a:rPr lang="zh-TW" altLang="en-US" dirty="0" smtClean="0"/>
              <a:t>看到一個物品但是太貴或是其他原因讓自己沒有辦法買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15CA-B8A8-4D38-8DE5-8FB91CCE8F4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05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NFC</a:t>
            </a:r>
            <a:r>
              <a:rPr lang="zh-TW" altLang="en-US" dirty="0" smtClean="0"/>
              <a:t>的技術來當作物品的</a:t>
            </a:r>
            <a:r>
              <a:rPr lang="en-US" altLang="zh-TW" dirty="0" smtClean="0"/>
              <a:t>Tags</a:t>
            </a:r>
          </a:p>
          <a:p>
            <a:r>
              <a:rPr lang="zh-TW" altLang="en-US" dirty="0" smtClean="0"/>
              <a:t>手機部分是使用</a:t>
            </a:r>
            <a:r>
              <a:rPr lang="en-US" altLang="zh-TW" dirty="0" smtClean="0"/>
              <a:t>Nokia 6131 NFC</a:t>
            </a:r>
            <a:r>
              <a:rPr lang="zh-TW" altLang="en-US" dirty="0" smtClean="0"/>
              <a:t>的手機來測試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15CA-B8A8-4D38-8DE5-8FB91CCE8F4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18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WWW2008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Paper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15CA-B8A8-4D38-8DE5-8FB91CCE8F43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系統有情境化使用者的要求</a:t>
            </a:r>
            <a:endParaRPr lang="en-US" altLang="zh-TW" dirty="0" smtClean="0"/>
          </a:p>
          <a:p>
            <a:r>
              <a:rPr lang="en-US" altLang="zh-TW" dirty="0" smtClean="0"/>
              <a:t>Collaborative system</a:t>
            </a:r>
            <a:r>
              <a:rPr lang="zh-TW" altLang="en-US" dirty="0" smtClean="0"/>
              <a:t>後面會說明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15CA-B8A8-4D38-8DE5-8FB91CCE8F4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446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IEEE</a:t>
            </a:r>
            <a:r>
              <a:rPr lang="zh-TW" altLang="en-US" dirty="0" smtClean="0"/>
              <a:t> </a:t>
            </a:r>
            <a:r>
              <a:rPr lang="en-US" altLang="zh-TW" dirty="0" smtClean="0"/>
              <a:t>2005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PAPER</a:t>
            </a:r>
          </a:p>
          <a:p>
            <a:r>
              <a:rPr lang="zh-TW" altLang="en-US" dirty="0" smtClean="0"/>
              <a:t>有時候我們在買東西時，會覺得很多東西都很符合我們的需求</a:t>
            </a:r>
            <a:endParaRPr lang="en-US" altLang="zh-TW" dirty="0" smtClean="0"/>
          </a:p>
          <a:p>
            <a:r>
              <a:rPr lang="zh-TW" altLang="en-US" dirty="0" smtClean="0"/>
              <a:t>沒有一個是全部都最好的可以壓倒性贏的物品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15CA-B8A8-4D38-8DE5-8FB91CCE8F4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44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96F-A859-4578-BA99-652F1DCE4176}" type="datetimeFigureOut">
              <a:rPr lang="zh-TW" altLang="en-US" smtClean="0"/>
              <a:pPr/>
              <a:t>2013/1/25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FAAA-5EE4-48B4-8052-A3355A8BA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96F-A859-4578-BA99-652F1DCE4176}" type="datetimeFigureOut">
              <a:rPr lang="zh-TW" altLang="en-US" smtClean="0"/>
              <a:pPr/>
              <a:t>2013/1/25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FAAA-5EE4-48B4-8052-A3355A8BA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96F-A859-4578-BA99-652F1DCE4176}" type="datetimeFigureOut">
              <a:rPr lang="zh-TW" altLang="en-US" smtClean="0"/>
              <a:pPr/>
              <a:t>2013/1/25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FAAA-5EE4-48B4-8052-A3355A8BA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96F-A859-4578-BA99-652F1DCE4176}" type="datetimeFigureOut">
              <a:rPr lang="zh-TW" altLang="en-US" smtClean="0"/>
              <a:pPr/>
              <a:t>2013/1/25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FAAA-5EE4-48B4-8052-A3355A8BA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96F-A859-4578-BA99-652F1DCE4176}" type="datetimeFigureOut">
              <a:rPr lang="zh-TW" altLang="en-US" smtClean="0"/>
              <a:pPr/>
              <a:t>2013/1/25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FAAA-5EE4-48B4-8052-A3355A8BA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96F-A859-4578-BA99-652F1DCE4176}" type="datetimeFigureOut">
              <a:rPr lang="zh-TW" altLang="en-US" smtClean="0"/>
              <a:pPr/>
              <a:t>2013/1/25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FAAA-5EE4-48B4-8052-A3355A8BA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96F-A859-4578-BA99-652F1DCE4176}" type="datetimeFigureOut">
              <a:rPr lang="zh-TW" altLang="en-US" smtClean="0"/>
              <a:pPr/>
              <a:t>2013/1/25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FAAA-5EE4-48B4-8052-A3355A8BA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96F-A859-4578-BA99-652F1DCE4176}" type="datetimeFigureOut">
              <a:rPr lang="zh-TW" altLang="en-US" smtClean="0"/>
              <a:pPr/>
              <a:t>2013/1/25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FAAA-5EE4-48B4-8052-A3355A8BA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96F-A859-4578-BA99-652F1DCE4176}" type="datetimeFigureOut">
              <a:rPr lang="zh-TW" altLang="en-US" smtClean="0"/>
              <a:pPr/>
              <a:t>2013/1/25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FAAA-5EE4-48B4-8052-A3355A8BA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96F-A859-4578-BA99-652F1DCE4176}" type="datetimeFigureOut">
              <a:rPr lang="zh-TW" altLang="en-US" smtClean="0"/>
              <a:pPr/>
              <a:t>2013/1/25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FAAA-5EE4-48B4-8052-A3355A8BA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96F-A859-4578-BA99-652F1DCE4176}" type="datetimeFigureOut">
              <a:rPr lang="zh-TW" altLang="en-US" smtClean="0"/>
              <a:pPr/>
              <a:t>2013/1/25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FAAA-5EE4-48B4-8052-A3355A8BA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B96F-A859-4578-BA99-652F1DCE4176}" type="datetimeFigureOut">
              <a:rPr lang="zh-TW" altLang="en-US" smtClean="0"/>
              <a:pPr/>
              <a:t>2013/1/25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CFAAA-5EE4-48B4-8052-A3355A8BA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bber.org/" TargetMode="Externa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emanticaudio.org/foafin-the-musi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hyperlink" Target="http://www.pubsub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en.wikipedia.org/wiki/Collaborative_filte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xpectation%E2%80%93maximization_algorith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Mobile recommendation systems for decision making ‘on the go’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200" b="1" dirty="0" smtClean="0"/>
              <a:t>University of </a:t>
            </a:r>
            <a:r>
              <a:rPr lang="en-US" altLang="zh-TW" sz="2200" b="1" dirty="0" err="1" smtClean="0"/>
              <a:t>Surrey,UK</a:t>
            </a:r>
            <a:endParaRPr lang="en-US" altLang="zh-TW" sz="2200" b="1" dirty="0" smtClean="0"/>
          </a:p>
          <a:p>
            <a:r>
              <a:rPr lang="en-US" altLang="zh-TW" sz="2200" dirty="0" smtClean="0"/>
              <a:t>Han van </a:t>
            </a:r>
            <a:r>
              <a:rPr lang="en-US" altLang="zh-TW" sz="2200" dirty="0" err="1" smtClean="0"/>
              <a:t>der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Heijden</a:t>
            </a:r>
            <a:endParaRPr lang="en-US" altLang="zh-TW" sz="2200" dirty="0" smtClean="0"/>
          </a:p>
          <a:p>
            <a:r>
              <a:rPr lang="en-US" altLang="zh-TW" sz="2200" b="1" dirty="0" smtClean="0"/>
              <a:t>Johannes </a:t>
            </a:r>
            <a:r>
              <a:rPr lang="en-US" altLang="zh-TW" sz="2200" b="1" dirty="0" err="1" smtClean="0"/>
              <a:t>Kepler</a:t>
            </a:r>
            <a:r>
              <a:rPr lang="en-US" altLang="zh-TW" sz="2200" b="1" dirty="0" smtClean="0"/>
              <a:t> University </a:t>
            </a:r>
            <a:r>
              <a:rPr lang="en-US" altLang="zh-TW" sz="2200" b="1" dirty="0" err="1" smtClean="0"/>
              <a:t>Linz,Austria</a:t>
            </a:r>
            <a:endParaRPr lang="en-US" altLang="zh-TW" sz="2200" b="1" dirty="0" smtClean="0"/>
          </a:p>
          <a:p>
            <a:r>
              <a:rPr lang="en-US" altLang="zh-TW" sz="2200" dirty="0" smtClean="0"/>
              <a:t>Gabriele </a:t>
            </a:r>
            <a:r>
              <a:rPr lang="en-US" altLang="zh-TW" sz="2200" dirty="0" err="1" smtClean="0"/>
              <a:t>Kotsis</a:t>
            </a:r>
            <a:r>
              <a:rPr lang="en-US" altLang="zh-TW" sz="2200" dirty="0" smtClean="0"/>
              <a:t>, </a:t>
            </a:r>
            <a:r>
              <a:rPr lang="en-US" altLang="zh-TW" sz="2200" dirty="0" err="1" smtClean="0"/>
              <a:t>Reinhard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Kronsteiner</a:t>
            </a:r>
            <a:endParaRPr lang="zh-TW" alt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altLang="zh-TW" dirty="0" smtClean="0"/>
              <a:t>Based on the implementation of </a:t>
            </a:r>
            <a:r>
              <a:rPr lang="en-US" altLang="zh-TW" dirty="0" err="1" smtClean="0"/>
              <a:t>Apriori</a:t>
            </a:r>
            <a:r>
              <a:rPr lang="en-US" altLang="zh-TW" dirty="0" smtClean="0"/>
              <a:t> and first user feedback we discuss real-world challenges of pervasive product recommendation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/>
              <a:t>Apriori</a:t>
            </a:r>
            <a:r>
              <a:rPr lang="en-US" altLang="zh-TW" b="1" dirty="0" smtClean="0"/>
              <a:t> algorithm</a:t>
            </a:r>
            <a:endParaRPr lang="zh-TW" alt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37" y="2214554"/>
            <a:ext cx="8337526" cy="319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458200" cy="14700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TW" sz="4000" b="1" dirty="0" err="1" smtClean="0">
                <a:latin typeface="Arial" pitchFamily="34" charset="0"/>
                <a:ea typeface="標楷體" pitchFamily="65" charset="-120"/>
                <a:cs typeface="Arial" pitchFamily="34" charset="0"/>
              </a:rPr>
              <a:t>Foafing</a:t>
            </a:r>
            <a:r>
              <a:rPr lang="en-US" altLang="zh-TW" sz="40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The </a:t>
            </a:r>
            <a:r>
              <a:rPr lang="en-US" altLang="zh-TW" sz="4000" b="1" dirty="0" err="1" smtClean="0">
                <a:latin typeface="Arial" pitchFamily="34" charset="0"/>
                <a:ea typeface="標楷體" pitchFamily="65" charset="-120"/>
                <a:cs typeface="Arial" pitchFamily="34" charset="0"/>
              </a:rPr>
              <a:t>Music:A</a:t>
            </a:r>
            <a:r>
              <a:rPr lang="en-US" altLang="zh-TW" sz="40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Music Recommendation System Based on RSS feeds and User Preferences</a:t>
            </a:r>
            <a:endParaRPr lang="zh-TW" altLang="en-US" sz="4000" b="1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200" b="1" dirty="0" smtClean="0"/>
              <a:t>Music Technology Group </a:t>
            </a:r>
            <a:r>
              <a:rPr lang="en-US" altLang="zh-TW" sz="2200" b="1" dirty="0" err="1" smtClean="0"/>
              <a:t>Universitat</a:t>
            </a:r>
            <a:r>
              <a:rPr lang="en-US" altLang="zh-TW" sz="2200" b="1" dirty="0" smtClean="0"/>
              <a:t> </a:t>
            </a:r>
            <a:r>
              <a:rPr lang="en-US" altLang="zh-TW" sz="2200" b="1" dirty="0" err="1" smtClean="0"/>
              <a:t>Pompeu</a:t>
            </a:r>
            <a:r>
              <a:rPr lang="en-US" altLang="zh-TW" sz="2200" b="1" dirty="0" smtClean="0"/>
              <a:t> </a:t>
            </a:r>
            <a:r>
              <a:rPr lang="en-US" altLang="zh-TW" sz="2200" b="1" dirty="0" err="1" smtClean="0"/>
              <a:t>Fabra</a:t>
            </a:r>
            <a:endParaRPr lang="en-US" altLang="zh-TW" sz="2200" b="1" dirty="0" smtClean="0"/>
          </a:p>
          <a:p>
            <a:r>
              <a:rPr lang="en-US" altLang="zh-TW" sz="2200" dirty="0" smtClean="0"/>
              <a:t>Oscar </a:t>
            </a:r>
            <a:r>
              <a:rPr lang="en-US" altLang="zh-TW" sz="2200" dirty="0" err="1" smtClean="0"/>
              <a:t>Celma</a:t>
            </a:r>
            <a:r>
              <a:rPr lang="en-US" altLang="zh-TW" sz="2200" dirty="0" smtClean="0"/>
              <a:t> , </a:t>
            </a:r>
            <a:r>
              <a:rPr lang="en-US" altLang="zh-TW" sz="2200" dirty="0" err="1" smtClean="0"/>
              <a:t>Miquel</a:t>
            </a:r>
            <a:r>
              <a:rPr lang="en-US" altLang="zh-TW" sz="2200" dirty="0" smtClean="0"/>
              <a:t> Ramirez , Perfecto Herrera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System Overview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Music Recommendations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Music Related News Filtering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Music Recommendations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Get interests from user’s FOAF profile</a:t>
            </a:r>
          </a:p>
          <a:p>
            <a:r>
              <a:rPr lang="en-US" altLang="zh-TW" dirty="0" smtClean="0"/>
              <a:t>Detect artists and bands</a:t>
            </a:r>
          </a:p>
          <a:p>
            <a:r>
              <a:rPr lang="en-US" altLang="zh-TW" dirty="0" smtClean="0"/>
              <a:t>Select related artists, from artists encountered in the user’s FOAF profile</a:t>
            </a:r>
          </a:p>
          <a:p>
            <a:r>
              <a:rPr lang="en-US" altLang="zh-TW" dirty="0" smtClean="0"/>
              <a:t>Rate results by relevance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4004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Music Related News Filtering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hlinkClick r:id="rId2" action="ppaction://hlinksldjump"/>
              </a:rPr>
              <a:t>PubSub</a:t>
            </a:r>
            <a:r>
              <a:rPr lang="en-US" altLang="zh-TW" dirty="0" smtClean="0"/>
              <a:t> is a matching service instantly notifies a user whenever new content matching user’s subscription is created</a:t>
            </a:r>
          </a:p>
          <a:p>
            <a:r>
              <a:rPr lang="en-US" altLang="zh-TW" dirty="0" smtClean="0">
                <a:hlinkClick r:id="rId3"/>
              </a:rPr>
              <a:t>Jabber </a:t>
            </a:r>
            <a:r>
              <a:rPr lang="en-US" altLang="zh-TW" dirty="0" smtClean="0"/>
              <a:t>is an open secure protocol, an ad-free alternative to consumer instant messaging services.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Result</a:t>
            </a:r>
            <a:endParaRPr lang="zh-TW" altLang="en-US" b="1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042" y="1357298"/>
            <a:ext cx="5295917" cy="509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460" y="1600200"/>
            <a:ext cx="8401080" cy="4525963"/>
          </a:xfrm>
        </p:spPr>
        <p:txBody>
          <a:bodyPr/>
          <a:lstStyle/>
          <a:p>
            <a:r>
              <a:rPr lang="en-US" altLang="zh-TW" dirty="0" smtClean="0"/>
              <a:t>This system is able to filter and to contextualize users’ queries.</a:t>
            </a:r>
          </a:p>
          <a:p>
            <a:r>
              <a:rPr lang="en-US" altLang="zh-TW" dirty="0" smtClean="0"/>
              <a:t>Past music recommender based on collaborative system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/>
              <a:t>PubSub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err="1" smtClean="0"/>
              <a:t>WebSite</a:t>
            </a:r>
            <a:r>
              <a:rPr lang="zh-TW" altLang="en-US" dirty="0" smtClean="0"/>
              <a:t>：</a:t>
            </a:r>
            <a:r>
              <a:rPr lang="en-US" altLang="zh-TW" dirty="0" smtClean="0">
                <a:hlinkClick r:id="rId2"/>
              </a:rPr>
              <a:t>http://www.pubsub.com</a:t>
            </a:r>
            <a:endParaRPr lang="en-US" altLang="zh-TW" dirty="0" smtClean="0"/>
          </a:p>
          <a:p>
            <a:r>
              <a:rPr lang="en-US" altLang="zh-TW" dirty="0" err="1" smtClean="0"/>
              <a:t>PubSub</a:t>
            </a:r>
            <a:r>
              <a:rPr lang="en-US" altLang="zh-TW" dirty="0" smtClean="0"/>
              <a:t> reads over 13 million weblogs and more than 50,000 internet newsgroups.</a:t>
            </a:r>
            <a:endParaRPr lang="zh-TW" altLang="en-US" dirty="0"/>
          </a:p>
        </p:txBody>
      </p:sp>
      <p:sp>
        <p:nvSpPr>
          <p:cNvPr id="4" name="向右箭號 3">
            <a:hlinkClick r:id="rId3" action="ppaction://hlinksldjump"/>
          </p:cNvPr>
          <p:cNvSpPr/>
          <p:nvPr/>
        </p:nvSpPr>
        <p:spPr>
          <a:xfrm>
            <a:off x="6643702" y="5214950"/>
            <a:ext cx="114300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Incorporating Multi-Criteria Ratings in Recommendation Systems</a:t>
            </a:r>
            <a:endParaRPr lang="zh-TW" altLang="en-US" b="1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200" b="1" dirty="0" smtClean="0"/>
              <a:t>Department of Engineering Science National Cheng Kung University</a:t>
            </a:r>
          </a:p>
          <a:p>
            <a:r>
              <a:rPr lang="en-US" altLang="zh-TW" sz="2200" dirty="0" err="1" smtClean="0"/>
              <a:t>Hsin-Hsien</a:t>
            </a:r>
            <a:r>
              <a:rPr lang="en-US" altLang="zh-TW" sz="2200" dirty="0" smtClean="0"/>
              <a:t>, Wei-</a:t>
            </a:r>
            <a:r>
              <a:rPr lang="en-US" altLang="zh-TW" sz="2200" dirty="0" err="1" smtClean="0"/>
              <a:t>Guang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Teng</a:t>
            </a:r>
            <a:endParaRPr lang="zh-TW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Prototype</a:t>
            </a:r>
            <a:endParaRPr lang="zh-TW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7286676" cy="412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Prototype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8356" y="1600200"/>
            <a:ext cx="8507288" cy="4525963"/>
          </a:xfrm>
        </p:spPr>
        <p:txBody>
          <a:bodyPr/>
          <a:lstStyle/>
          <a:p>
            <a:r>
              <a:rPr lang="en-US" altLang="zh-TW" dirty="0" smtClean="0"/>
              <a:t>From single criterion to multi-criteria ratings</a:t>
            </a:r>
          </a:p>
          <a:p>
            <a:r>
              <a:rPr lang="en-US" altLang="zh-TW" dirty="0" smtClean="0"/>
              <a:t>Extending CF(</a:t>
            </a:r>
            <a:r>
              <a:rPr lang="en-US" altLang="zh-TW" dirty="0" smtClean="0">
                <a:hlinkClick r:id="rId2"/>
              </a:rPr>
              <a:t>Collaborative Filtering</a:t>
            </a:r>
            <a:r>
              <a:rPr lang="en-US" altLang="zh-TW" dirty="0" smtClean="0"/>
              <a:t>) Techniques for Multi-Criteria Recommendations</a:t>
            </a:r>
          </a:p>
          <a:p>
            <a:r>
              <a:rPr lang="en-US" altLang="zh-TW" dirty="0" smtClean="0"/>
              <a:t>Utilizing Skyline Queries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" y="3867380"/>
            <a:ext cx="9112001" cy="3014581"/>
            <a:chOff x="1" y="3867380"/>
            <a:chExt cx="9112001" cy="30145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867380"/>
              <a:ext cx="4461870" cy="2585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867380"/>
              <a:ext cx="4467994" cy="2566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453336"/>
              <a:ext cx="4772025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539552" y="3870110"/>
            <a:ext cx="8064896" cy="2871258"/>
            <a:chOff x="539552" y="3789040"/>
            <a:chExt cx="8064896" cy="287125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812695"/>
              <a:ext cx="3786458" cy="2847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787" y="3789040"/>
              <a:ext cx="3795661" cy="2793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Result</a:t>
            </a:r>
            <a:endParaRPr lang="zh-TW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72" y="1395239"/>
            <a:ext cx="48768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64" y="4941168"/>
            <a:ext cx="47625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3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have extended the concept of single criterion ratings to multi-criteria ones.</a:t>
            </a:r>
          </a:p>
          <a:p>
            <a:r>
              <a:rPr lang="en-US" altLang="zh-TW" dirty="0" smtClean="0"/>
              <a:t>We have considered the multi-criteria recommendation problem as a data query problem.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err="1" smtClean="0">
                <a:latin typeface="Arial" pitchFamily="34" charset="0"/>
                <a:ea typeface="標楷體" pitchFamily="65" charset="-120"/>
                <a:cs typeface="Arial" pitchFamily="34" charset="0"/>
              </a:rPr>
              <a:t>Adderssing</a:t>
            </a:r>
            <a:r>
              <a:rPr lang="en-US" altLang="zh-TW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Cold-Start Problem in Recommendation Systems</a:t>
            </a:r>
            <a:endParaRPr lang="zh-TW" altLang="en-US" b="1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5850" y="3886200"/>
            <a:ext cx="6772300" cy="2257444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b="1" dirty="0" smtClean="0"/>
              <a:t>Vietnam National University of Ho Chi Minh City</a:t>
            </a:r>
          </a:p>
          <a:p>
            <a:r>
              <a:rPr lang="en-US" altLang="zh-TW" dirty="0" err="1" smtClean="0"/>
              <a:t>Xuan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Nhat</a:t>
            </a:r>
            <a:r>
              <a:rPr lang="en-US" altLang="zh-TW" dirty="0" smtClean="0"/>
              <a:t> Lam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Anh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Duc</a:t>
            </a:r>
            <a:r>
              <a:rPr lang="en-US" altLang="zh-TW" dirty="0" smtClean="0"/>
              <a:t> Duong</a:t>
            </a:r>
          </a:p>
          <a:p>
            <a:r>
              <a:rPr lang="en-US" altLang="zh-TW" b="1" dirty="0" err="1" smtClean="0"/>
              <a:t>Sungkyunkwan</a:t>
            </a:r>
            <a:r>
              <a:rPr lang="en-US" altLang="zh-TW" b="1" dirty="0" smtClean="0"/>
              <a:t> University Suwon</a:t>
            </a:r>
          </a:p>
          <a:p>
            <a:r>
              <a:rPr lang="en-US" altLang="zh-TW" dirty="0" err="1" smtClean="0"/>
              <a:t>Trong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Duc</a:t>
            </a:r>
            <a:r>
              <a:rPr lang="en-US" altLang="zh-TW" dirty="0" smtClean="0"/>
              <a:t> Le</a:t>
            </a:r>
          </a:p>
          <a:p>
            <a:r>
              <a:rPr lang="en-US" altLang="zh-TW" b="1" dirty="0" smtClean="0"/>
              <a:t>Stanford University</a:t>
            </a:r>
          </a:p>
          <a:p>
            <a:r>
              <a:rPr lang="en-US" altLang="zh-TW" dirty="0" err="1" smtClean="0"/>
              <a:t>Thuc</a:t>
            </a:r>
            <a:r>
              <a:rPr lang="en-US" altLang="zh-TW" dirty="0" smtClean="0"/>
              <a:t> Vu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Prototype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User-Info Aspect </a:t>
            </a:r>
            <a:r>
              <a:rPr lang="en-US" altLang="zh-TW" dirty="0" smtClean="0"/>
              <a:t>Model</a:t>
            </a:r>
          </a:p>
          <a:p>
            <a:r>
              <a:rPr lang="en-US" altLang="zh-TW" dirty="0"/>
              <a:t>Parameter </a:t>
            </a:r>
            <a:r>
              <a:rPr lang="en-US" altLang="zh-TW" dirty="0" smtClean="0"/>
              <a:t>Estimation</a:t>
            </a:r>
          </a:p>
          <a:p>
            <a:pPr lvl="1"/>
            <a:r>
              <a:rPr lang="en-US" altLang="zh-TW" dirty="0" smtClean="0"/>
              <a:t>Expectation Maximization(</a:t>
            </a:r>
            <a:r>
              <a:rPr lang="en-US" altLang="zh-TW" dirty="0" smtClean="0">
                <a:hlinkClick r:id="rId3"/>
              </a:rPr>
              <a:t>EM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Prediction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94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Result</a:t>
            </a:r>
            <a:endParaRPr lang="zh-TW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" y="2590800"/>
            <a:ext cx="6864143" cy="23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More critical attributes of users should be selected to improve the performance.</a:t>
            </a:r>
          </a:p>
          <a:p>
            <a:r>
              <a:rPr lang="en-US" altLang="zh-TW" dirty="0" smtClean="0"/>
              <a:t>This model may be applied to solved item-side cold-start.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05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Elimination by aspect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altLang="zh-TW" dirty="0" smtClean="0"/>
              <a:t>Support for the EBA strategy varies with the scale of the attribute in question.</a:t>
            </a:r>
          </a:p>
          <a:p>
            <a:r>
              <a:rPr lang="en-US" altLang="zh-TW" dirty="0" smtClean="0"/>
              <a:t>EBA support for attributes of every scale could be in the form of a dichotomous recommendation</a:t>
            </a:r>
          </a:p>
          <a:p>
            <a:r>
              <a:rPr lang="en-US" altLang="zh-TW" dirty="0" smtClean="0"/>
              <a:t>One solution is to treat the lowest or highest value of the alternatives available in the room as anchor points.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Additive compensatory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essential part of a compensatory strategy is </a:t>
            </a:r>
            <a:r>
              <a:rPr lang="en-US" altLang="zh-TW" i="1" dirty="0" smtClean="0"/>
              <a:t>comparison between one product and one or more </a:t>
            </a:r>
            <a:r>
              <a:rPr lang="en-US" altLang="zh-TW" dirty="0" smtClean="0"/>
              <a:t>others.</a:t>
            </a:r>
          </a:p>
          <a:p>
            <a:r>
              <a:rPr lang="en-US" altLang="zh-TW" dirty="0" smtClean="0"/>
              <a:t>The system calculates the index using the attribute values and the weights, and </a:t>
            </a:r>
            <a:r>
              <a:rPr lang="en-US" altLang="zh-TW" dirty="0" err="1" smtClean="0"/>
              <a:t>standardises</a:t>
            </a:r>
            <a:r>
              <a:rPr lang="en-US" altLang="zh-TW" dirty="0" smtClean="0"/>
              <a:t> </a:t>
            </a:r>
            <a:r>
              <a:rPr lang="en-US" altLang="zh-TW" dirty="0" smtClean="0"/>
              <a:t>the final index on a range of 1 to 100.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Throughout this paper, we have been focusing on multi-attribute</a:t>
            </a:r>
          </a:p>
          <a:p>
            <a:r>
              <a:rPr lang="en-US" altLang="zh-TW" dirty="0" smtClean="0"/>
              <a:t>Clearly this is but one way of making decisions.</a:t>
            </a:r>
          </a:p>
          <a:p>
            <a:pPr lvl="1"/>
            <a:r>
              <a:rPr lang="en-US" altLang="zh-TW" dirty="0" smtClean="0"/>
              <a:t>In an impulse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emotionally charged</a:t>
            </a:r>
          </a:p>
          <a:p>
            <a:r>
              <a:rPr lang="en-US" altLang="zh-TW" dirty="0" smtClean="0"/>
              <a:t>The time when environments start emitting data signals is not far away, and the usefulness of these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A Mobile Product Recommendation System Interacting with Tagged Products</a:t>
            </a:r>
            <a:endParaRPr lang="zh-TW" altLang="en-US" b="1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b="1" dirty="0" smtClean="0"/>
              <a:t>Auto-ID Labs ETH Zurich and SAP Research CEC Zurich Switzerland</a:t>
            </a:r>
          </a:p>
          <a:p>
            <a:r>
              <a:rPr lang="en-US" altLang="zh-TW" dirty="0" smtClean="0"/>
              <a:t>Felix von </a:t>
            </a:r>
            <a:r>
              <a:rPr lang="en-US" altLang="zh-TW" dirty="0" err="1" smtClean="0"/>
              <a:t>Reischach</a:t>
            </a:r>
            <a:r>
              <a:rPr lang="en-US" altLang="zh-TW" dirty="0" smtClean="0"/>
              <a:t>, Dominique </a:t>
            </a:r>
            <a:r>
              <a:rPr lang="en-US" altLang="zh-TW" dirty="0" err="1" smtClean="0"/>
              <a:t>Guinard</a:t>
            </a:r>
            <a:endParaRPr lang="en-US" altLang="zh-TW" dirty="0" smtClean="0"/>
          </a:p>
          <a:p>
            <a:r>
              <a:rPr lang="en-US" altLang="zh-TW" b="1" dirty="0" smtClean="0"/>
              <a:t>Auto-ID Labs ETH Zurich Switzerland</a:t>
            </a:r>
          </a:p>
          <a:p>
            <a:r>
              <a:rPr lang="en-US" altLang="zh-TW" dirty="0" err="1" smtClean="0"/>
              <a:t>Florian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Michahelles</a:t>
            </a:r>
            <a:r>
              <a:rPr lang="en-US" altLang="zh-TW" dirty="0" smtClean="0"/>
              <a:t>, Elgar </a:t>
            </a:r>
            <a:r>
              <a:rPr lang="en-US" altLang="zh-TW" dirty="0" err="1" smtClean="0"/>
              <a:t>Fleisch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Abstract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Mobile devices are evolving into permanent companions of consumers. In many developed countries the mobile phone penetration is well above 90%</a:t>
            </a:r>
          </a:p>
          <a:p>
            <a:r>
              <a:rPr lang="en-US" altLang="zh-TW" dirty="0" smtClean="0"/>
              <a:t>Consumers spend considerable time on comparing products before taking a buying decision.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Prototype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Products and Tags</a:t>
            </a:r>
          </a:p>
          <a:p>
            <a:r>
              <a:rPr lang="en-US" altLang="zh-TW" dirty="0" smtClean="0"/>
              <a:t>Mobile Phone and Mobile Application</a:t>
            </a:r>
          </a:p>
          <a:p>
            <a:r>
              <a:rPr lang="en-US" altLang="zh-TW" dirty="0" err="1" smtClean="0">
                <a:hlinkClick r:id="rId3" action="ppaction://hlinksldjump"/>
              </a:rPr>
              <a:t>Apriori</a:t>
            </a:r>
            <a:r>
              <a:rPr lang="en-US" altLang="zh-TW" dirty="0" smtClean="0"/>
              <a:t> Server Application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3314"/>
            <a:ext cx="48196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Result</a:t>
            </a:r>
            <a:endParaRPr lang="zh-TW" alt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771" y="1714489"/>
            <a:ext cx="422320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051" y="1714488"/>
            <a:ext cx="415779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7888" y="3357562"/>
            <a:ext cx="4848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801</Words>
  <Application>Microsoft Office PowerPoint</Application>
  <PresentationFormat>如螢幕大小 (4:3)</PresentationFormat>
  <Paragraphs>117</Paragraphs>
  <Slides>26</Slides>
  <Notes>10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Mobile recommendation systems for decision making ‘on the go’</vt:lpstr>
      <vt:lpstr>Prototype</vt:lpstr>
      <vt:lpstr>Elimination by aspect</vt:lpstr>
      <vt:lpstr>Additive compensatory</vt:lpstr>
      <vt:lpstr>Conclusion</vt:lpstr>
      <vt:lpstr>A Mobile Product Recommendation System Interacting with Tagged Products</vt:lpstr>
      <vt:lpstr>Abstract</vt:lpstr>
      <vt:lpstr>Prototype</vt:lpstr>
      <vt:lpstr>Result</vt:lpstr>
      <vt:lpstr>Conclusions</vt:lpstr>
      <vt:lpstr>Apriori algorithm</vt:lpstr>
      <vt:lpstr>Foafing The Music:A Music Recommendation System Based on RSS feeds and User Preferences</vt:lpstr>
      <vt:lpstr>System Overview</vt:lpstr>
      <vt:lpstr>Music Recommendations</vt:lpstr>
      <vt:lpstr>Music Related News Filtering</vt:lpstr>
      <vt:lpstr>Result</vt:lpstr>
      <vt:lpstr>Conclusions</vt:lpstr>
      <vt:lpstr>PubSub</vt:lpstr>
      <vt:lpstr>Incorporating Multi-Criteria Ratings in Recommendation Systems</vt:lpstr>
      <vt:lpstr>Prototype</vt:lpstr>
      <vt:lpstr>Result</vt:lpstr>
      <vt:lpstr>Conclusions</vt:lpstr>
      <vt:lpstr>Adderssing Cold-Start Problem in Recommendation Systems</vt:lpstr>
      <vt:lpstr>Prototype</vt:lpstr>
      <vt:lpstr>Result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MA301</dc:creator>
  <cp:lastModifiedBy>Jerry</cp:lastModifiedBy>
  <cp:revision>37</cp:revision>
  <dcterms:created xsi:type="dcterms:W3CDTF">2013-01-23T07:33:51Z</dcterms:created>
  <dcterms:modified xsi:type="dcterms:W3CDTF">2013-01-25T02:25:35Z</dcterms:modified>
</cp:coreProperties>
</file>