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4" r:id="rId7"/>
    <p:sldId id="29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6" r:id="rId20"/>
    <p:sldId id="277" r:id="rId21"/>
    <p:sldId id="282" r:id="rId22"/>
    <p:sldId id="281" r:id="rId23"/>
    <p:sldId id="292" r:id="rId24"/>
    <p:sldId id="280" r:id="rId25"/>
    <p:sldId id="279" r:id="rId26"/>
    <p:sldId id="278" r:id="rId27"/>
    <p:sldId id="286" r:id="rId28"/>
    <p:sldId id="285" r:id="rId29"/>
    <p:sldId id="284" r:id="rId30"/>
    <p:sldId id="283" r:id="rId31"/>
    <p:sldId id="287" r:id="rId32"/>
    <p:sldId id="288" r:id="rId33"/>
    <p:sldId id="293" r:id="rId34"/>
    <p:sldId id="289" r:id="rId35"/>
    <p:sldId id="290" r:id="rId36"/>
    <p:sldId id="298" r:id="rId37"/>
    <p:sldId id="291" r:id="rId38"/>
    <p:sldId id="294" r:id="rId39"/>
    <p:sldId id="295" r:id="rId40"/>
    <p:sldId id="296" r:id="rId41"/>
    <p:sldId id="275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42E86-0387-447C-B7EB-7969F94F5D7E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B470B-9D8E-458A-B786-9FCFAB901E0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C82E6-9911-4604-86F0-4B2EA7EF963D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DB959-2DC5-4979-A97B-06A28D7A7B1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F8ECF-CABB-4129-9301-2A5C914EF692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E06B-B99B-45DB-8D1E-C76E55CB98F1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DC68B-A1A0-4D9A-9162-71FC995C53AF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16D9-556F-4CE6-805F-10C9A421CE36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14B2B-65D2-4A18-AA04-B73DD4D66A36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9DA84-093F-4529-87AE-17F600F0BB7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AD15C-D88B-42EE-B24F-CC0B0D88BBF2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CFCF-9ADD-4038-99D6-C7D1F1A9AB2A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B4324-475A-4363-A48C-01CCBC4EABAA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E7C85-B06E-4C01-83D2-3C68A23FEE1A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8BBD8-DAD1-4860-BE4E-D39D8EBC5AD9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66A75-0012-4E40-811F-FDE0B2F19DA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158ED-0F5B-49C7-9C5E-DA18B16264A8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2A1D-4D28-4230-B9B1-9379865050E1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A0F50-73B8-42E3-9626-3F1291A73E84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330E4-9008-46BC-9592-5100092CE56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B1B2D-2C9A-4809-816C-45314D1AB2F2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BFB0F-FF95-4D06-BA00-3A8B5087E9C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0D30A91-CFE1-4FC7-9EC3-DA7F159DEFDB}" type="datetimeFigureOut">
              <a:rPr lang="fr-FR" altLang="zh-TW"/>
              <a:pPr/>
              <a:t>03/06/2013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A125D98-BDF1-4C91-B2AA-BDB1538C64E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71538" y="3357562"/>
            <a:ext cx="7386663" cy="1084262"/>
          </a:xfrm>
        </p:spPr>
        <p:txBody>
          <a:bodyPr/>
          <a:lstStyle/>
          <a:p>
            <a:r>
              <a:rPr lang="en-US" altLang="zh-TW" sz="2400" b="1" dirty="0" smtClean="0"/>
              <a:t>Capacitive Fingerprinting: Exploring User Differentiation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by Sensing Electrical Properties of the Human Body</a:t>
            </a:r>
            <a:endParaRPr lang="fr-FR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2071702" cy="542925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zh-TW" sz="2400" i="1" dirty="0" smtClean="0">
                <a:solidFill>
                  <a:schemeClr val="tx1"/>
                </a:solidFill>
              </a:rPr>
              <a:t>Chris Harrison</a:t>
            </a:r>
            <a:endParaRPr lang="fr-FR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86116" y="442913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>
                <a:latin typeface="Calibri (本文)"/>
              </a:rPr>
              <a:t>Munehiko</a:t>
            </a:r>
            <a:r>
              <a:rPr lang="en-US" altLang="zh-TW" sz="2000" i="1" dirty="0">
                <a:latin typeface="Calibri (本文)"/>
              </a:rPr>
              <a:t> Sato</a:t>
            </a:r>
            <a:endParaRPr lang="zh-TW" altLang="en-US" sz="2000" dirty="0">
              <a:latin typeface="Calibri (本文)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0694" y="442913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Ivan </a:t>
            </a:r>
            <a:r>
              <a:rPr lang="en-US" altLang="zh-TW" sz="2000" i="1" dirty="0" err="1"/>
              <a:t>Poupyrev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19872" y="580526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i="1" dirty="0" smtClean="0"/>
              <a:t>UIST</a:t>
            </a:r>
            <a:r>
              <a:rPr lang="zh-TW" altLang="en-US" i="1" dirty="0" smtClean="0"/>
              <a:t>’</a:t>
            </a:r>
            <a:r>
              <a:rPr lang="en-US" altLang="zh-TW" i="1" dirty="0" smtClean="0"/>
              <a:t>2012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7504" y="522920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Disney Research Pittsburgh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75856" y="52292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Carnegie Mellon University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516216" y="5229200"/>
            <a:ext cx="211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University of Tokyo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The system automatically selects an orientation for the </a:t>
            </a:r>
            <a:r>
              <a:rPr lang="en-US" sz="2600" dirty="0" err="1" smtClean="0"/>
              <a:t>interactor</a:t>
            </a:r>
            <a:r>
              <a:rPr lang="en-US" sz="2600" dirty="0" smtClean="0"/>
              <a:t>, which can optionally be adjusted by dragging a hand around the periphery of the selected area.</a:t>
            </a:r>
            <a:endParaRPr lang="en-US" altLang="zh-TW" sz="2600" dirty="0" smtClean="0"/>
          </a:p>
          <a:p>
            <a:r>
              <a:rPr lang="en-US" altLang="zh-TW" sz="2600" dirty="0" smtClean="0"/>
              <a:t>Once all elements have been instantiated, the interface</a:t>
            </a:r>
          </a:p>
          <a:p>
            <a:pPr>
              <a:buNone/>
            </a:pPr>
            <a:r>
              <a:rPr lang="en-US" altLang="zh-TW" sz="2600" dirty="0" smtClean="0"/>
              <a:t>     starts and can be used immediately</a:t>
            </a:r>
            <a:endParaRPr lang="fr-FR" sz="2600" dirty="0" smtClean="0"/>
          </a:p>
        </p:txBody>
      </p:sp>
      <p:pic>
        <p:nvPicPr>
          <p:cNvPr id="4" name="圖片 3" descr="投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7858180" cy="23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One-Time Projector / Depth Camera Calibration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 fontScale="92500" lnSpcReduction="10000"/>
          </a:bodyPr>
          <a:lstStyle/>
          <a:p>
            <a:r>
              <a:rPr lang="en-US" altLang="zh-TW" sz="2800" dirty="0" smtClean="0"/>
              <a:t>The calibration above only needs to be performed once .The setup can then be transported and installed anywhere.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/>
              <a:t>Depth sensor is used to automatically learn about new environments without requiring explicit steps to measure or (re-)calibrate in a new space.</a:t>
            </a:r>
          </a:p>
          <a:p>
            <a:r>
              <a:rPr lang="en-US" altLang="zh-TW" sz="2800" dirty="0" smtClean="0"/>
              <a:t>environment changes temporarily or permanently after</a:t>
            </a:r>
          </a:p>
          <a:p>
            <a:pPr>
              <a:buNone/>
            </a:pPr>
            <a:r>
              <a:rPr lang="en-US" altLang="zh-TW" sz="2800" dirty="0" smtClean="0"/>
              <a:t>     interfaces have been defined by a user (e.g., a surface being projected on is moved), it may be necessary to re-define affected interfaces.</a:t>
            </a: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1684784"/>
          </a:xfrm>
        </p:spPr>
        <p:txBody>
          <a:bodyPr/>
          <a:lstStyle/>
          <a:p>
            <a:r>
              <a:rPr lang="en-US" altLang="zh-TW" sz="2800" dirty="0" smtClean="0"/>
              <a:t>When the system starts up, we capture 50 consecutive depth frames and average them to produce a background profile.</a:t>
            </a:r>
          </a:p>
          <a:p>
            <a:r>
              <a:rPr lang="en-US" altLang="zh-TW" sz="2800" dirty="0" smtClean="0"/>
              <a:t>Within the background image, the standard deviation at each pixel location across the frames is used as a noise profile.</a:t>
            </a:r>
            <a:endParaRPr lang="zh-TW" altLang="en-US" sz="2800" dirty="0"/>
          </a:p>
        </p:txBody>
      </p:sp>
      <p:pic>
        <p:nvPicPr>
          <p:cNvPr id="7" name="圖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68952" cy="229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zh-TW" dirty="0" smtClean="0"/>
              <a:t>APPLICATION</a:t>
            </a:r>
          </a:p>
        </p:txBody>
      </p:sp>
      <p:pic>
        <p:nvPicPr>
          <p:cNvPr id="7" name="內容版面配置區 6" descr="投影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1"/>
            <a:ext cx="8229600" cy="2071702"/>
          </a:xfrm>
        </p:spPr>
      </p:pic>
      <p:pic>
        <p:nvPicPr>
          <p:cNvPr id="8" name="內容版面配置區 6" descr="投影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4000504"/>
            <a:ext cx="8229600" cy="20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LIMITATIONS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system has two notable drawbacks: the resolution of sensing and graphics can be</a:t>
            </a:r>
          </a:p>
          <a:p>
            <a:pPr>
              <a:buNone/>
            </a:pPr>
            <a:r>
              <a:rPr lang="en-US" altLang="zh-TW" sz="2800" dirty="0" smtClean="0"/>
              <a:t>    lower than optimal, and the user may occlude the depth sensor and/or projector in certain configurations.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7386663" cy="1084262"/>
          </a:xfrm>
        </p:spPr>
        <p:txBody>
          <a:bodyPr/>
          <a:lstStyle/>
          <a:p>
            <a:r>
              <a:rPr lang="en-US" altLang="zh-TW" sz="2400" b="1" dirty="0" err="1" smtClean="0"/>
              <a:t>GaussBits</a:t>
            </a:r>
            <a:r>
              <a:rPr lang="en-US" altLang="zh-TW" sz="2400" b="1" dirty="0" smtClean="0"/>
              <a:t>: Magnetic Tangible Bits for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Portable and Occlusion-Free Near-Surface Interactions</a:t>
            </a:r>
            <a:endParaRPr lang="fr-FR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7158" y="45005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Rong-Hao</a:t>
            </a:r>
            <a:r>
              <a:rPr lang="en-US" altLang="zh-TW" dirty="0" smtClean="0"/>
              <a:t> Liang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28860" y="4500570"/>
            <a:ext cx="166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Kai-Yin Cheng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286248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Liwei</a:t>
            </a:r>
            <a:r>
              <a:rPr lang="en-US" altLang="zh-TW" dirty="0" smtClean="0"/>
              <a:t> Chan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86446" y="450057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Chuan-</a:t>
            </a:r>
            <a:r>
              <a:rPr lang="en-US" altLang="zh-TW" dirty="0" err="1" smtClean="0"/>
              <a:t>Xhyuan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Peng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71472" y="5214950"/>
            <a:ext cx="153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Mike Y. Chen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214546" y="52149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Rung-</a:t>
            </a:r>
            <a:r>
              <a:rPr lang="en-US" altLang="zh-TW" dirty="0" err="1" smtClean="0"/>
              <a:t>Huei</a:t>
            </a:r>
            <a:r>
              <a:rPr lang="en-US" altLang="zh-TW" dirty="0" smtClean="0"/>
              <a:t> Liang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286248" y="5214950"/>
            <a:ext cx="161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De-</a:t>
            </a:r>
            <a:r>
              <a:rPr lang="en-US" altLang="zh-TW" dirty="0" err="1" smtClean="0"/>
              <a:t>Nian</a:t>
            </a:r>
            <a:r>
              <a:rPr lang="en-US" altLang="zh-TW" dirty="0" smtClean="0"/>
              <a:t> Yang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286512" y="521495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Bing-Yu Chen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85720" y="5643578"/>
            <a:ext cx="288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National Taiwan University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43240" y="564357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National Taiwan University of Science and Technology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143240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CHI 2013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ABSTRACT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28596" y="3929066"/>
            <a:ext cx="8229600" cy="2500330"/>
          </a:xfrm>
        </p:spPr>
        <p:txBody>
          <a:bodyPr/>
          <a:lstStyle/>
          <a:p>
            <a:r>
              <a:rPr lang="en-US" altLang="zh-TW" sz="2800" dirty="0" smtClean="0"/>
              <a:t>Since non-ferrous materials, such as the user’s</a:t>
            </a:r>
          </a:p>
          <a:p>
            <a:pPr>
              <a:buNone/>
            </a:pPr>
            <a:r>
              <a:rPr lang="en-US" altLang="zh-TW" sz="2800" dirty="0" smtClean="0"/>
              <a:t>    hand, do not occlude the magnetic field.</a:t>
            </a:r>
          </a:p>
          <a:p>
            <a:r>
              <a:rPr lang="en-US" altLang="zh-TW" sz="2800" dirty="0" smtClean="0"/>
              <a:t>Such on-surface approaches allow users only to perform 2D tangible interactions but not 3D interactions, such as grasping.</a:t>
            </a:r>
          </a:p>
          <a:p>
            <a:pPr>
              <a:buNone/>
            </a:pPr>
            <a:endParaRPr lang="en-US" altLang="zh-TW" sz="2800" dirty="0" smtClean="0"/>
          </a:p>
        </p:txBody>
      </p:sp>
      <p:pic>
        <p:nvPicPr>
          <p:cNvPr id="12" name="圖片 11" descr="GAUS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8643966" cy="226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Types of </a:t>
            </a:r>
            <a:r>
              <a:rPr lang="en-US" altLang="zh-TW" b="1" dirty="0" err="1" smtClean="0"/>
              <a:t>GaussBits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basic operations that can be performed with the Gauss-Bits are 3D translation, tilt, roll, and flip.</a:t>
            </a:r>
          </a:p>
          <a:p>
            <a:endParaRPr lang="zh-TW" altLang="en-US" sz="2800" dirty="0"/>
          </a:p>
        </p:txBody>
      </p:sp>
      <p:pic>
        <p:nvPicPr>
          <p:cNvPr id="8" name="圖片 7" descr="gau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5553851" cy="307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pic>
        <p:nvPicPr>
          <p:cNvPr id="8" name="內容版面配置區 7" descr="gauss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6496" y="1695941"/>
            <a:ext cx="5611008" cy="4334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APPLICATIONS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gauss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4896544" cy="2200021"/>
          </a:xfrm>
        </p:spPr>
      </p:pic>
      <p:pic>
        <p:nvPicPr>
          <p:cNvPr id="6" name="圖片 5" descr="gauss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789040"/>
            <a:ext cx="4896544" cy="283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ABSTRACT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r>
              <a:rPr lang="en-US" altLang="zh-TW" sz="2800" dirty="0" err="1" smtClean="0"/>
              <a:t>Touchscreens</a:t>
            </a:r>
            <a:r>
              <a:rPr lang="en-US" altLang="zh-TW" sz="2800" dirty="0" smtClean="0"/>
              <a:t> can differentiate multiple points of contact, but not who is touching the device.</a:t>
            </a:r>
          </a:p>
          <a:p>
            <a:r>
              <a:rPr lang="en-US" altLang="zh-TW" sz="2800" dirty="0" smtClean="0"/>
              <a:t>Electrical properties of humans and their attire can be used to support user differentiation on </a:t>
            </a:r>
            <a:r>
              <a:rPr lang="en-US" altLang="zh-TW" sz="2800" dirty="0" err="1" smtClean="0"/>
              <a:t>touchscreens</a:t>
            </a:r>
            <a:r>
              <a:rPr lang="en-US" altLang="zh-TW" sz="2800" dirty="0" smtClean="0"/>
              <a:t>.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 descr="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14818"/>
            <a:ext cx="3429024" cy="208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gauss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3653" y="2153205"/>
            <a:ext cx="5496693" cy="3419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Combination with Other ID Techniques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guass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12927" y="1600200"/>
            <a:ext cx="45181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Results and Discussion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gauss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40340" y="1600200"/>
            <a:ext cx="44633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7386663" cy="1084262"/>
          </a:xfrm>
        </p:spPr>
        <p:txBody>
          <a:bodyPr/>
          <a:lstStyle/>
          <a:p>
            <a:r>
              <a:rPr lang="en-US" altLang="zh-TW" sz="2400" b="1" dirty="0" err="1" smtClean="0"/>
              <a:t>SideBySide</a:t>
            </a:r>
            <a:r>
              <a:rPr lang="en-US" altLang="zh-TW" sz="2400" b="1" dirty="0" smtClean="0"/>
              <a:t>: Ad-hoc Multi-user Interaction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with Handheld Projectors</a:t>
            </a:r>
            <a:endParaRPr lang="fr-FR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8860" y="450057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Ivan </a:t>
            </a:r>
            <a:r>
              <a:rPr lang="en-US" altLang="zh-TW" i="1" dirty="0" err="1" smtClean="0"/>
              <a:t>Poupyrev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286248" y="4500570"/>
            <a:ext cx="17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i="1" dirty="0" smtClean="0"/>
              <a:t>Moshe Mahler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12160" y="45091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i="1" dirty="0" smtClean="0"/>
              <a:t>Scott E. Hudson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67544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Disney Research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1560" y="4509120"/>
            <a:ext cx="1721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Karl D.D. Willis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860032" y="5229200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Carnegie Mellon University</a:t>
            </a:r>
          </a:p>
          <a:p>
            <a:pPr algn="ctr"/>
            <a:r>
              <a:rPr lang="en-US" altLang="zh-TW" dirty="0" smtClean="0"/>
              <a:t>Computational Design Lab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923928" y="6021288"/>
            <a:ext cx="100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UIST’11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zh-TW" dirty="0" smtClean="0">
                <a:solidFill>
                  <a:schemeClr val="bg1"/>
                </a:solidFill>
              </a:rPr>
              <a:t>Abstract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00200"/>
            <a:ext cx="59766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On-device Sensing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532859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Tracking visible projected images restricts the type of content that can be projected, we track invisible </a:t>
            </a:r>
            <a:r>
              <a:rPr lang="en-US" altLang="zh-TW" sz="2800" dirty="0" err="1" smtClean="0"/>
              <a:t>fiducial</a:t>
            </a:r>
            <a:r>
              <a:rPr lang="en-US" altLang="zh-TW" sz="2800" dirty="0" smtClean="0"/>
              <a:t> markers projected from the handheld projection device.</a:t>
            </a:r>
            <a:endParaRPr lang="zh-TW" altLang="en-US" sz="2800" dirty="0"/>
          </a:p>
        </p:txBody>
      </p:sp>
      <p:pic>
        <p:nvPicPr>
          <p:cNvPr id="7" name="圖片 6" descr="S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489654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Combining Visible and Infrared Imagery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800" dirty="0" smtClean="0"/>
              <a:t>loading a monotone image into the red and green channels of an OpenGL frame buffer. The visible image is loaded from a separate monotone image into the blue channel using OpenGL’s additive blending mode.</a:t>
            </a:r>
            <a:endParaRPr lang="zh-TW" altLang="en-US" sz="2800" dirty="0"/>
          </a:p>
        </p:txBody>
      </p:sp>
      <p:pic>
        <p:nvPicPr>
          <p:cNvPr id="7" name="圖片 6" descr="S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Overlapping Markers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7200800" cy="270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Our marker recovery procedure continuously adapts to the changing environmental conditions by refreshing the stored image of the reference marker when there is no </a:t>
            </a:r>
            <a:r>
              <a:rPr lang="en-US" altLang="zh-TW" sz="2800" dirty="0" err="1" smtClean="0"/>
              <a:t>overlap,resulting</a:t>
            </a:r>
            <a:r>
              <a:rPr lang="en-US" altLang="zh-TW" sz="2800" dirty="0" smtClean="0"/>
              <a:t> in more robust performance.</a:t>
            </a:r>
            <a:endParaRPr lang="zh-TW" altLang="en-US" sz="2800" dirty="0"/>
          </a:p>
        </p:txBody>
      </p:sp>
      <p:pic>
        <p:nvPicPr>
          <p:cNvPr id="7" name="圖片 6" descr="s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206" y="1742839"/>
            <a:ext cx="6001588" cy="240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/>
              <a:t>Electrical properties of users’ bodies can be used for </a:t>
            </a:r>
            <a:r>
              <a:rPr lang="en-US" altLang="zh-TW" sz="2800" i="1" dirty="0" smtClean="0"/>
              <a:t>differentiation – the ability to </a:t>
            </a:r>
            <a:r>
              <a:rPr lang="en-US" altLang="zh-TW" sz="2800" dirty="0" smtClean="0"/>
              <a:t>tell users apart, but not necessarily uniquely identify them.</a:t>
            </a:r>
          </a:p>
          <a:p>
            <a:r>
              <a:rPr lang="en-US" altLang="zh-TW" sz="2800" dirty="0" smtClean="0"/>
              <a:t>Not only report finger touch locations, but</a:t>
            </a:r>
          </a:p>
          <a:p>
            <a:pPr>
              <a:buNone/>
            </a:pPr>
            <a:r>
              <a:rPr lang="en-US" altLang="zh-TW" sz="2800" dirty="0" smtClean="0"/>
              <a:t>    also identify to which user that finger belongs.</a:t>
            </a:r>
          </a:p>
          <a:p>
            <a:pPr>
              <a:buNone/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357694"/>
            <a:ext cx="3429024" cy="193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Optical Communication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To project dynamic event markers, the sender device firstly identifies an empty region in the projection frame.</a:t>
            </a:r>
            <a:endParaRPr lang="zh-TW" altLang="en-US" sz="2800" dirty="0"/>
          </a:p>
        </p:txBody>
      </p:sp>
      <p:pic>
        <p:nvPicPr>
          <p:cNvPr id="7" name="圖片 6" descr="s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5744377" cy="347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APPLICATIONS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620770" cy="4525963"/>
          </a:xfrm>
        </p:spPr>
      </p:pic>
      <p:pic>
        <p:nvPicPr>
          <p:cNvPr id="6" name="圖片 5" descr="sid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25410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APPLICATIONS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8229600" cy="2204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7386663" cy="1084262"/>
          </a:xfrm>
        </p:spPr>
        <p:txBody>
          <a:bodyPr/>
          <a:lstStyle/>
          <a:p>
            <a:r>
              <a:rPr lang="en-US" altLang="zh-TW" sz="2400" b="1" dirty="0" smtClean="0"/>
              <a:t>3D Puppetry: A </a:t>
            </a:r>
            <a:r>
              <a:rPr lang="en-US" altLang="zh-TW" sz="2400" b="1" dirty="0" err="1" smtClean="0"/>
              <a:t>Kinect</a:t>
            </a:r>
            <a:r>
              <a:rPr lang="en-US" altLang="zh-TW" sz="2400" b="1" dirty="0" smtClean="0"/>
              <a:t>-based Interface for 3D Animation</a:t>
            </a:r>
            <a:endParaRPr lang="fr-FR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776" y="450912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Ankit</a:t>
            </a:r>
            <a:r>
              <a:rPr lang="en-US" altLang="zh-TW" dirty="0" smtClean="0"/>
              <a:t> Gupta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286248" y="4500570"/>
            <a:ext cx="17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Brian </a:t>
            </a:r>
            <a:r>
              <a:rPr lang="en-US" altLang="zh-TW" dirty="0" err="1" smtClean="0"/>
              <a:t>Curless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1560" y="4509120"/>
            <a:ext cx="165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Robert T. Held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860032" y="5229200"/>
            <a:ext cx="272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University of Washington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923928" y="602128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UIST’12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28184" y="4509120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Maneesh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Agrawala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3568" y="530120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University of California, Berkeley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ABSTRACT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side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7974" y="1600200"/>
            <a:ext cx="53880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INTRODUCTION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We use the </a:t>
            </a:r>
            <a:r>
              <a:rPr lang="en-US" altLang="zh-TW" sz="2800" dirty="0" err="1" smtClean="0"/>
              <a:t>Kinect</a:t>
            </a:r>
            <a:r>
              <a:rPr lang="en-US" altLang="zh-TW" sz="2800" dirty="0" smtClean="0"/>
              <a:t> along with the </a:t>
            </a:r>
            <a:r>
              <a:rPr lang="en-US" altLang="zh-TW" sz="2800" dirty="0" err="1" smtClean="0"/>
              <a:t>ReconstructMe</a:t>
            </a:r>
            <a:r>
              <a:rPr lang="en-US" altLang="zh-TW" sz="2800" dirty="0" smtClean="0"/>
              <a:t> 3D scanning software  to build virtual 3D models of each puppet as a pre-process.</a:t>
            </a:r>
            <a:endParaRPr lang="zh-TW" altLang="en-US" sz="2800" dirty="0"/>
          </a:p>
        </p:txBody>
      </p:sp>
      <p:pic>
        <p:nvPicPr>
          <p:cNvPr id="7" name="圖片 6" descr="kinec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352928" cy="34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恭賀老師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zh-TW" altLang="en-US" sz="7000" dirty="0" smtClean="0"/>
              <a:t> </a:t>
            </a:r>
            <a:r>
              <a:rPr lang="zh-TW" altLang="en-US" sz="7000" b="1" dirty="0" smtClean="0">
                <a:latin typeface="微軟正黑體" pitchFamily="34" charset="-120"/>
                <a:ea typeface="微軟正黑體" pitchFamily="34" charset="-120"/>
              </a:rPr>
              <a:t>榮升正教授</a:t>
            </a:r>
            <a:endParaRPr lang="zh-TW" altLang="en-US" sz="7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Title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With tangible 3D puppets, the physics of the real world can help to produce natural-looking motions.</a:t>
            </a:r>
          </a:p>
          <a:p>
            <a:r>
              <a:rPr lang="en-US" altLang="zh-TW" sz="2800" dirty="0" smtClean="0"/>
              <a:t>Our puppet-tracking algorithm does impose a few restrictions on puppeteers. It assumes that puppets are rigid objects it cannot track articulated joints or easily deformable materials such as cloth.</a:t>
            </a:r>
          </a:p>
          <a:p>
            <a:r>
              <a:rPr lang="en-US" altLang="zh-TW" sz="2800" dirty="0" smtClean="0"/>
              <a:t>In addition, if puppeteers move the puppets very quickly over long distances our system can lose track of them.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SYSTEM OVERVIEW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5" name="內容版面配置區 4" descr="KINECT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8229600" cy="2536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With tangible 3D puppets, the physics of the real world can help to produce natural-looking motions.</a:t>
            </a:r>
          </a:p>
          <a:p>
            <a:r>
              <a:rPr lang="en-US" altLang="zh-TW" sz="2800" dirty="0" smtClean="0"/>
              <a:t>Our puppet-tracking algorithm does impose a few restrictions on puppeteers. It assumes that puppets are rigid objects it cannot track articulated joints or easily deformable materials such as cloth.</a:t>
            </a:r>
          </a:p>
          <a:p>
            <a:r>
              <a:rPr lang="en-US" altLang="zh-TW" sz="2800" dirty="0" smtClean="0"/>
              <a:t>In addition, if puppeteers move the puppets very quickly over long distances our system can lose track of them.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/>
              <a:t>We estimate impedance profiles of users at different frequencies.</a:t>
            </a:r>
          </a:p>
          <a:p>
            <a:r>
              <a:rPr lang="en-US" altLang="zh-TW" sz="2800" dirty="0" smtClean="0"/>
              <a:t>The fundamental physical principle behind </a:t>
            </a:r>
            <a:r>
              <a:rPr lang="en-US" altLang="zh-TW" sz="2800" i="1" dirty="0" smtClean="0"/>
              <a:t>Capacitive Fingerprinting </a:t>
            </a:r>
            <a:r>
              <a:rPr lang="en-US" altLang="zh-TW" sz="2800" dirty="0" smtClean="0"/>
              <a:t>is that the path of alternating current (AC) in a human body depends on the signal frequency.</a:t>
            </a:r>
          </a:p>
          <a:p>
            <a:pPr algn="ctr"/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643446"/>
            <a:ext cx="4857784" cy="204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With tangible 3D puppets, the physics of the real world can help to produce natural-looking motions.</a:t>
            </a:r>
          </a:p>
          <a:p>
            <a:r>
              <a:rPr lang="en-US" altLang="zh-TW" sz="2800" dirty="0" smtClean="0"/>
              <a:t>Our puppet-tracking algorithm does impose a few restrictions on puppeteers. It assumes that puppets are rigid objects it cannot track articulated joints or easily deformable materials such as cloth.</a:t>
            </a:r>
          </a:p>
          <a:p>
            <a:r>
              <a:rPr lang="en-US" altLang="zh-TW" sz="2800" dirty="0" smtClean="0"/>
              <a:t>In addition, if puppeteers move the puppets very quickly over long distances our system can lose track of them.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PROTOTYPE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pic>
        <p:nvPicPr>
          <p:cNvPr id="4" name="內容版面配置區 3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40" y="2448048"/>
            <a:ext cx="8229600" cy="2406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APPLICATIONS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/>
              <a:t>There are many games, especially for </a:t>
            </a:r>
            <a:r>
              <a:rPr lang="en-US" altLang="zh-TW" sz="2800" dirty="0" err="1" smtClean="0"/>
              <a:t>tablets,that</a:t>
            </a:r>
            <a:r>
              <a:rPr lang="en-US" altLang="zh-TW" sz="2800" dirty="0" smtClean="0"/>
              <a:t> allow two users to play simultaneously.</a:t>
            </a:r>
          </a:p>
          <a:p>
            <a:pPr>
              <a:buNone/>
            </a:pPr>
            <a:r>
              <a:rPr lang="en-US" altLang="zh-TW" sz="2800" dirty="0" smtClean="0"/>
              <a:t>    Using </a:t>
            </a:r>
            <a:r>
              <a:rPr lang="en-US" altLang="zh-TW" sz="2800" i="1" dirty="0" smtClean="0"/>
              <a:t>Capacitive Fingerprinting, it is possible </a:t>
            </a:r>
            <a:r>
              <a:rPr lang="en-US" altLang="zh-TW" sz="2800" dirty="0" smtClean="0"/>
              <a:t>for two players to interact in a common game space.</a:t>
            </a:r>
          </a:p>
          <a:p>
            <a:pPr>
              <a:buNone/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FUTURE WORK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/>
              <a:t>We are also curious as to how our approach could be applied to differentiating between humans and non-humans (e.g., bags, drinks) in ride systems and other applications.</a:t>
            </a:r>
          </a:p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71538" y="3573016"/>
            <a:ext cx="7386663" cy="868808"/>
          </a:xfrm>
        </p:spPr>
        <p:txBody>
          <a:bodyPr/>
          <a:lstStyle/>
          <a:p>
            <a:r>
              <a:rPr lang="en-US" altLang="zh-TW" sz="2400" b="1" dirty="0" err="1" smtClean="0"/>
              <a:t>WorldKit</a:t>
            </a:r>
            <a:r>
              <a:rPr lang="en-US" altLang="zh-TW" sz="2400" b="1" dirty="0" smtClean="0"/>
              <a:t>: Rapid and Easy Creation of Ad-hoc Interactive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Applications on Everyday Surfaces</a:t>
            </a:r>
            <a:endParaRPr lang="fr-FR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2071702" cy="542925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zh-TW" sz="2400" i="1" dirty="0" smtClean="0">
                <a:solidFill>
                  <a:schemeClr val="tx1"/>
                </a:solidFill>
              </a:rPr>
              <a:t>Chris Harrison</a:t>
            </a:r>
            <a:endParaRPr lang="fr-FR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0694" y="442913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i="1" dirty="0" smtClean="0">
                <a:latin typeface="+mn-lt"/>
              </a:rPr>
              <a:t>Scott E. Hudson</a:t>
            </a:r>
            <a:endParaRPr lang="zh-TW" altLang="en-US" sz="2000" i="1" dirty="0">
              <a:latin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1840" y="60212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i="1" dirty="0" smtClean="0"/>
              <a:t>CHI 2013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1868" y="4357694"/>
            <a:ext cx="164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latin typeface="+mj-lt"/>
              </a:rPr>
              <a:t>Robert Xiao</a:t>
            </a:r>
            <a:endParaRPr lang="zh-TW" altLang="en-US" sz="2400" i="1" dirty="0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9752" y="515719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Carnegie Mellon University</a:t>
            </a:r>
          </a:p>
          <a:p>
            <a:pPr algn="ctr"/>
            <a:r>
              <a:rPr lang="en-US" altLang="zh-TW" dirty="0" smtClean="0"/>
              <a:t>Human-Computer Interaction Institute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ABSTRACT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WorldKit</a:t>
            </a:r>
            <a:r>
              <a:rPr lang="en-US" sz="2800" dirty="0" smtClean="0"/>
              <a:t> system, which makes use of a paired depth camera and projector to make ordinary surfaces instantly interactive.</a:t>
            </a:r>
          </a:p>
          <a:p>
            <a:r>
              <a:rPr lang="en-US" altLang="zh-TW" sz="2800" dirty="0" smtClean="0"/>
              <a:t>Using this system, touch-based interactivity can</a:t>
            </a:r>
          </a:p>
          <a:p>
            <a:pPr>
              <a:buNone/>
            </a:pPr>
            <a:r>
              <a:rPr lang="en-US" altLang="zh-TW" sz="2800" dirty="0" smtClean="0"/>
              <a:t>    without prior calibration, be placed on nearly any unmodified surface literally with a wave of the hand, as can other new forms of sensed interaction.</a:t>
            </a:r>
          </a:p>
          <a:p>
            <a:pPr>
              <a:buNone/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1041</Words>
  <Application>Microsoft Office PowerPoint</Application>
  <PresentationFormat>如螢幕大小 (4:3)</PresentationFormat>
  <Paragraphs>157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Thème Office</vt:lpstr>
      <vt:lpstr>Capacitive Fingerprinting: Exploring User Differentiation by Sensing Electrical Properties of the Human Body</vt:lpstr>
      <vt:lpstr>ABSTRACT</vt:lpstr>
      <vt:lpstr>Title</vt:lpstr>
      <vt:lpstr>Title</vt:lpstr>
      <vt:lpstr>PROTOTYPE</vt:lpstr>
      <vt:lpstr>APPLICATIONS</vt:lpstr>
      <vt:lpstr>FUTURE WORK</vt:lpstr>
      <vt:lpstr>WorldKit: Rapid and Easy Creation of Ad-hoc Interactive Applications on Everyday Surfaces</vt:lpstr>
      <vt:lpstr>ABSTRACT</vt:lpstr>
      <vt:lpstr>Title</vt:lpstr>
      <vt:lpstr>One-Time Projector / Depth Camera Calibration</vt:lpstr>
      <vt:lpstr>Title</vt:lpstr>
      <vt:lpstr>APPLICATION</vt:lpstr>
      <vt:lpstr>LIMITATIONS</vt:lpstr>
      <vt:lpstr>GaussBits: Magnetic Tangible Bits for Portable and Occlusion-Free Near-Surface Interactions</vt:lpstr>
      <vt:lpstr>ABSTRACT</vt:lpstr>
      <vt:lpstr>Types of GaussBits</vt:lpstr>
      <vt:lpstr>Title</vt:lpstr>
      <vt:lpstr>APPLICATIONS</vt:lpstr>
      <vt:lpstr>Title</vt:lpstr>
      <vt:lpstr>Combination with Other ID Techniques</vt:lpstr>
      <vt:lpstr>Results and Discussion</vt:lpstr>
      <vt:lpstr>SideBySide: Ad-hoc Multi-user Interaction with Handheld Projectors</vt:lpstr>
      <vt:lpstr>Abstract</vt:lpstr>
      <vt:lpstr>On-device Sensing</vt:lpstr>
      <vt:lpstr>Title</vt:lpstr>
      <vt:lpstr>Combining Visible and Infrared Imagery</vt:lpstr>
      <vt:lpstr>Overlapping Markers</vt:lpstr>
      <vt:lpstr>Title</vt:lpstr>
      <vt:lpstr>Optical Communication</vt:lpstr>
      <vt:lpstr>APPLICATIONS</vt:lpstr>
      <vt:lpstr>APPLICATIONS</vt:lpstr>
      <vt:lpstr>3D Puppetry: A Kinect-based Interface for 3D Animation</vt:lpstr>
      <vt:lpstr>ABSTRACT</vt:lpstr>
      <vt:lpstr>INTRODUCTION</vt:lpstr>
      <vt:lpstr>恭賀老師</vt:lpstr>
      <vt:lpstr>Title</vt:lpstr>
      <vt:lpstr>SYSTEM OVERVIEW</vt:lpstr>
      <vt:lpstr>Title</vt:lpstr>
      <vt:lpstr>Title</vt:lpstr>
      <vt:lpstr>投影片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howardkan</cp:lastModifiedBy>
  <cp:revision>172</cp:revision>
  <dcterms:created xsi:type="dcterms:W3CDTF">2008-06-15T20:02:03Z</dcterms:created>
  <dcterms:modified xsi:type="dcterms:W3CDTF">2013-06-03T05:29:48Z</dcterms:modified>
</cp:coreProperties>
</file>