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1" r:id="rId5"/>
    <p:sldId id="262" r:id="rId6"/>
    <p:sldId id="263" r:id="rId7"/>
    <p:sldId id="264" r:id="rId8"/>
    <p:sldId id="266" r:id="rId9"/>
    <p:sldId id="258" r:id="rId10"/>
    <p:sldId id="259" r:id="rId11"/>
    <p:sldId id="260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Multiscale</a:t>
            </a:r>
            <a:r>
              <a:rPr lang="en-US" altLang="zh-TW" dirty="0" smtClean="0"/>
              <a:t> Vector </a:t>
            </a:r>
            <a:r>
              <a:rPr lang="en-US" altLang="zh-TW" dirty="0" smtClean="0"/>
              <a:t>Volumes</a:t>
            </a:r>
            <a:br>
              <a:rPr lang="en-US" altLang="zh-TW" dirty="0" smtClean="0"/>
            </a:br>
            <a:r>
              <a:rPr lang="en-US" altLang="zh-TW" sz="2800" dirty="0" smtClean="0"/>
              <a:t>SIGGRAPH Asia 2012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40544" y="3188568"/>
            <a:ext cx="8062912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sz="2400" dirty="0" err="1" smtClean="0"/>
              <a:t>Lvdi</a:t>
            </a:r>
            <a:r>
              <a:rPr lang="en-US" altLang="zh-TW" sz="2400" dirty="0" smtClean="0"/>
              <a:t> Wang, </a:t>
            </a:r>
            <a:r>
              <a:rPr lang="en-US" altLang="zh-TW" sz="2400" dirty="0" err="1" smtClean="0"/>
              <a:t>Yizhou</a:t>
            </a:r>
            <a:r>
              <a:rPr lang="en-US" altLang="zh-TW" sz="2400" dirty="0" smtClean="0"/>
              <a:t> Yu, Kun Zhou, </a:t>
            </a:r>
            <a:r>
              <a:rPr lang="en-US" altLang="zh-TW" sz="2400" dirty="0" err="1" smtClean="0"/>
              <a:t>Baining</a:t>
            </a:r>
            <a:r>
              <a:rPr lang="en-US" altLang="zh-TW" sz="2400" dirty="0" smtClean="0"/>
              <a:t> </a:t>
            </a:r>
            <a:r>
              <a:rPr lang="en-US" altLang="zh-TW" sz="2400" dirty="0" err="1" smtClean="0"/>
              <a:t>Guo</a:t>
            </a:r>
            <a:endParaRPr lang="en-US" altLang="zh-TW" sz="2400" dirty="0" smtClean="0"/>
          </a:p>
          <a:p>
            <a:pPr algn="l"/>
            <a:endParaRPr lang="en-US" altLang="zh-TW" sz="2400" dirty="0" smtClean="0"/>
          </a:p>
          <a:p>
            <a:pPr algn="l"/>
            <a:r>
              <a:rPr lang="en-US" altLang="zh-TW" sz="2400" dirty="0" err="1" smtClean="0"/>
              <a:t>Tsinghua</a:t>
            </a:r>
            <a:r>
              <a:rPr lang="en-US" altLang="zh-TW" sz="2400" dirty="0" smtClean="0"/>
              <a:t> University, The University of Hong Kong, Zhejiang University, Microsoft Research Asia,</a:t>
            </a:r>
          </a:p>
          <a:p>
            <a:pPr algn="l"/>
            <a:r>
              <a:rPr lang="en-US" altLang="zh-TW" sz="2400" dirty="0" err="1" smtClean="0"/>
              <a:t>Tsinghua</a:t>
            </a:r>
            <a:r>
              <a:rPr lang="en-US" altLang="zh-TW" sz="2400" dirty="0" smtClean="0"/>
              <a:t> University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Content creation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Planning stage</a:t>
            </a:r>
          </a:p>
          <a:p>
            <a:pPr>
              <a:buNone/>
            </a:pPr>
            <a:r>
              <a:rPr lang="en-US" altLang="zh-TW" dirty="0" smtClean="0"/>
              <a:t>    --</a:t>
            </a:r>
            <a:r>
              <a:rPr lang="en-US" altLang="zh-TW" sz="2800" dirty="0" smtClean="0"/>
              <a:t>rely on user’s knowledge to conceptually decompose the object in a hierarchical way</a:t>
            </a:r>
          </a:p>
          <a:p>
            <a:r>
              <a:rPr lang="en-US" altLang="zh-TW" dirty="0" smtClean="0"/>
              <a:t>Creation stage</a:t>
            </a:r>
          </a:p>
          <a:p>
            <a:pPr>
              <a:buNone/>
            </a:pPr>
            <a:r>
              <a:rPr lang="en-US" altLang="zh-TW" dirty="0" smtClean="0"/>
              <a:t>    --</a:t>
            </a:r>
            <a:r>
              <a:rPr lang="en-US" altLang="zh-TW" sz="2800" dirty="0" smtClean="0"/>
              <a:t>User need to create the object and assemble them together into linked SDF tree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Rendering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Traverse the SDF tree to decide which region a location p belong.</a:t>
            </a:r>
          </a:p>
          <a:p>
            <a:r>
              <a:rPr lang="en-US" altLang="zh-TW" dirty="0" err="1" smtClean="0"/>
              <a:t>Antialiasing</a:t>
            </a:r>
            <a:endParaRPr lang="en-US" altLang="zh-TW" dirty="0" smtClean="0"/>
          </a:p>
        </p:txBody>
      </p:sp>
      <p:pic>
        <p:nvPicPr>
          <p:cNvPr id="4" name="圖片 3" descr="擷取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501008"/>
            <a:ext cx="4320480" cy="31810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pic>
        <p:nvPicPr>
          <p:cNvPr id="4" name="圖片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645024"/>
            <a:ext cx="7621064" cy="246732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99592" y="1844824"/>
            <a:ext cx="771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A compact vector </a:t>
            </a:r>
            <a:r>
              <a:rPr lang="en-US" altLang="zh-TW" sz="2000" dirty="0" smtClean="0"/>
              <a:t>representation for volumetric objects </a:t>
            </a:r>
            <a:r>
              <a:rPr lang="en-US" altLang="zh-TW" sz="2000" dirty="0" smtClean="0"/>
              <a:t>with</a:t>
            </a:r>
          </a:p>
          <a:p>
            <a:r>
              <a:rPr lang="en-US" altLang="zh-TW" sz="2000" dirty="0" smtClean="0"/>
              <a:t> </a:t>
            </a:r>
            <a:r>
              <a:rPr lang="en-US" altLang="zh-TW" sz="2000" dirty="0" smtClean="0"/>
              <a:t>complex </a:t>
            </a:r>
            <a:r>
              <a:rPr lang="en-US" altLang="zh-TW" sz="2000" dirty="0" smtClean="0"/>
              <a:t>internal structures </a:t>
            </a:r>
            <a:r>
              <a:rPr lang="en-US" altLang="zh-TW" sz="2000" dirty="0" smtClean="0"/>
              <a:t>spanning a wide range of scales.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Key idea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15616" y="1988840"/>
            <a:ext cx="75280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Decompose </a:t>
            </a:r>
            <a:r>
              <a:rPr lang="en-US" altLang="zh-TW" dirty="0" smtClean="0">
                <a:solidFill>
                  <a:srgbClr val="FF0000"/>
                </a:solidFill>
              </a:rPr>
              <a:t>a complex object into individual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volumetric components </a:t>
            </a:r>
            <a:r>
              <a:rPr lang="en-US" altLang="zh-TW" dirty="0" smtClean="0"/>
              <a:t>with respect to its </a:t>
            </a:r>
            <a:r>
              <a:rPr lang="en-US" altLang="zh-TW" dirty="0" smtClean="0"/>
              <a:t>multi-scale </a:t>
            </a:r>
            <a:r>
              <a:rPr lang="en-US" altLang="zh-TW" dirty="0" smtClean="0"/>
              <a:t>structure,</a:t>
            </a:r>
          </a:p>
          <a:p>
            <a:r>
              <a:rPr lang="en-US" altLang="zh-TW" dirty="0" smtClean="0"/>
              <a:t>and preserve the boundary shape of each component in</a:t>
            </a:r>
          </a:p>
          <a:p>
            <a:r>
              <a:rPr lang="en-US" altLang="zh-TW" dirty="0" smtClean="0"/>
              <a:t>a resolution-independent way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This is achieved by </a:t>
            </a:r>
            <a:r>
              <a:rPr lang="en-US" altLang="zh-TW" dirty="0" smtClean="0">
                <a:solidFill>
                  <a:srgbClr val="FF0000"/>
                </a:solidFill>
              </a:rPr>
              <a:t>hierarchically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dividing </a:t>
            </a:r>
            <a:r>
              <a:rPr lang="en-US" altLang="zh-TW" dirty="0" smtClean="0"/>
              <a:t>an entire volumetric object into multiple </a:t>
            </a:r>
            <a:r>
              <a:rPr lang="en-US" altLang="zh-TW" dirty="0" smtClean="0"/>
              <a:t>non-overlapping</a:t>
            </a:r>
            <a:endParaRPr lang="en-US" altLang="zh-TW" dirty="0" smtClean="0"/>
          </a:p>
          <a:p>
            <a:r>
              <a:rPr lang="en-US" altLang="zh-TW" dirty="0" smtClean="0"/>
              <a:t>regions using multiple continuous signed distance</a:t>
            </a:r>
          </a:p>
          <a:p>
            <a:r>
              <a:rPr lang="en-US" altLang="zh-TW" dirty="0" smtClean="0"/>
              <a:t>functions (</a:t>
            </a:r>
            <a:r>
              <a:rPr lang="en-US" altLang="zh-TW" dirty="0" smtClean="0">
                <a:solidFill>
                  <a:srgbClr val="FF0000"/>
                </a:solidFill>
              </a:rPr>
              <a:t>SDFs</a:t>
            </a:r>
            <a:r>
              <a:rPr lang="en-US" altLang="zh-TW" dirty="0" smtClean="0"/>
              <a:t>).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Challenge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Constructing high-quality digital models with complex volumetric property, we have to face 2 task.</a:t>
            </a:r>
          </a:p>
          <a:p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buNone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--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how 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can we compactly 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represent volumetric 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structures and patterns spanning a wide range of 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scales</a:t>
            </a:r>
          </a:p>
          <a:p>
            <a:pPr>
              <a:buNone/>
            </a:pP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--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how can we represent 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high-frequency features </a:t>
            </a:r>
            <a:r>
              <a:rPr lang="en-US" altLang="zh-TW" sz="2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 a resolution-independent way</a:t>
            </a:r>
            <a:endParaRPr lang="zh-TW" altLang="en-US" sz="20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Challenge</a:t>
            </a:r>
            <a:endParaRPr lang="zh-TW" altLang="en-US" dirty="0"/>
          </a:p>
        </p:txBody>
      </p:sp>
      <p:pic>
        <p:nvPicPr>
          <p:cNvPr id="4" name="內容版面配置區 3" descr="590px-Retinograph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3284984"/>
            <a:ext cx="3362874" cy="3419872"/>
          </a:xfrm>
        </p:spPr>
      </p:pic>
      <p:pic>
        <p:nvPicPr>
          <p:cNvPr id="5" name="圖片 4" descr="Winxp_estk_artifa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284984"/>
            <a:ext cx="5295410" cy="349497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95536" y="1556792"/>
            <a:ext cx="783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Visual artifacts: Anomalies </a:t>
            </a:r>
            <a:r>
              <a:rPr lang="en-US" altLang="zh-TW" dirty="0" smtClean="0"/>
              <a:t>during visual representation of e.g. digital 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en-US" altLang="zh-TW" dirty="0" smtClean="0"/>
              <a:t>                           graphics </a:t>
            </a:r>
            <a:r>
              <a:rPr lang="en-US" altLang="zh-TW" dirty="0" smtClean="0"/>
              <a:t>and imagery.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Volumetric object should be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11560" y="1700808"/>
            <a:ext cx="846257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Expressiveness</a:t>
            </a:r>
            <a:r>
              <a:rPr lang="en-US" altLang="zh-TW" sz="2400" dirty="0" smtClean="0"/>
              <a:t>: </a:t>
            </a:r>
            <a:endParaRPr lang="en-US" altLang="zh-TW" sz="2400" dirty="0" smtClean="0"/>
          </a:p>
          <a:p>
            <a:r>
              <a:rPr lang="en-US" altLang="zh-TW" sz="2400" dirty="0" smtClean="0"/>
              <a:t>It </a:t>
            </a:r>
            <a:r>
              <a:rPr lang="en-US" altLang="zh-TW" sz="2400" dirty="0" smtClean="0"/>
              <a:t>should be able to represent volumetric</a:t>
            </a:r>
          </a:p>
          <a:p>
            <a:r>
              <a:rPr lang="en-US" altLang="zh-TW" sz="2400" dirty="0" smtClean="0"/>
              <a:t>objects with spatial structures spanning a wide range of</a:t>
            </a:r>
          </a:p>
          <a:p>
            <a:r>
              <a:rPr lang="en-US" altLang="zh-TW" sz="2400" dirty="0" smtClean="0"/>
              <a:t>scales and including complex non-manifold features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 High frequency features </a:t>
            </a:r>
            <a:r>
              <a:rPr lang="en-US" altLang="zh-TW" sz="2400" dirty="0" smtClean="0"/>
              <a:t>should remain sharp during </a:t>
            </a:r>
            <a:endParaRPr lang="en-US" altLang="zh-TW" sz="2400" dirty="0" smtClean="0"/>
          </a:p>
          <a:p>
            <a:r>
              <a:rPr lang="en-US" altLang="zh-TW" sz="2400" dirty="0" smtClean="0"/>
              <a:t>magnification.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Ease of editing</a:t>
            </a:r>
            <a:r>
              <a:rPr lang="en-US" altLang="zh-TW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altLang="zh-TW" sz="2400" dirty="0" smtClean="0"/>
              <a:t> </a:t>
            </a:r>
            <a:r>
              <a:rPr lang="en-US" altLang="zh-TW" sz="2400" dirty="0" smtClean="0"/>
              <a:t>It should be easy and intuitive to </a:t>
            </a:r>
            <a:endParaRPr lang="en-US" altLang="zh-TW" sz="2400" dirty="0" smtClean="0"/>
          </a:p>
          <a:p>
            <a:r>
              <a:rPr lang="en-US" altLang="zh-TW" sz="2400" dirty="0" smtClean="0"/>
              <a:t>create novel objects </a:t>
            </a:r>
            <a:r>
              <a:rPr lang="en-US" altLang="zh-TW" sz="2400" dirty="0" smtClean="0"/>
              <a:t>and edit existing ones using </a:t>
            </a:r>
            <a:r>
              <a:rPr lang="en-US" altLang="zh-TW" sz="2400" dirty="0" smtClean="0"/>
              <a:t>this</a:t>
            </a:r>
          </a:p>
          <a:p>
            <a:r>
              <a:rPr lang="en-US" altLang="zh-TW" sz="2400" dirty="0" smtClean="0"/>
              <a:t> </a:t>
            </a:r>
            <a:r>
              <a:rPr lang="en-US" altLang="zh-TW" sz="2400" dirty="0" smtClean="0"/>
              <a:t>representation.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Volumetric object should be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11560" y="1700808"/>
            <a:ext cx="82670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Random </a:t>
            </a:r>
            <a:r>
              <a:rPr lang="en-US" altLang="zh-TW" sz="2400" dirty="0" smtClean="0">
                <a:solidFill>
                  <a:srgbClr val="FF0000"/>
                </a:solidFill>
              </a:rPr>
              <a:t>access: 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r>
              <a:rPr lang="en-US" altLang="zh-TW" sz="2400" dirty="0" smtClean="0"/>
              <a:t>To </a:t>
            </a:r>
            <a:r>
              <a:rPr lang="en-US" altLang="zh-TW" sz="2400" dirty="0" smtClean="0"/>
              <a:t>be able to provide a </a:t>
            </a:r>
            <a:r>
              <a:rPr lang="en-US" altLang="zh-TW" sz="2400" dirty="0" smtClean="0"/>
              <a:t>timely </a:t>
            </a:r>
            <a:r>
              <a:rPr lang="en-US" altLang="zh-TW" sz="2400" dirty="0" smtClean="0"/>
              <a:t>response </a:t>
            </a:r>
            <a:r>
              <a:rPr lang="en-US" altLang="zh-TW" sz="2400" dirty="0" smtClean="0"/>
              <a:t>to user</a:t>
            </a:r>
          </a:p>
          <a:p>
            <a:r>
              <a:rPr lang="en-US" altLang="zh-TW" sz="2400" dirty="0" smtClean="0"/>
              <a:t> </a:t>
            </a:r>
            <a:r>
              <a:rPr lang="en-US" altLang="zh-TW" sz="2400" dirty="0" smtClean="0"/>
              <a:t>interactions, fast visualization is required, which further</a:t>
            </a:r>
          </a:p>
          <a:p>
            <a:r>
              <a:rPr lang="en-US" altLang="zh-TW" sz="2400" dirty="0" smtClean="0"/>
              <a:t>demands efficient random access to the volumetric </a:t>
            </a:r>
            <a:endParaRPr lang="en-US" altLang="zh-TW" sz="2400" dirty="0" smtClean="0"/>
          </a:p>
          <a:p>
            <a:r>
              <a:rPr lang="en-US" altLang="zh-TW" sz="2400" dirty="0" smtClean="0"/>
              <a:t>content.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Compactness</a:t>
            </a:r>
            <a:r>
              <a:rPr lang="en-US" altLang="zh-TW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altLang="zh-TW" sz="2400" dirty="0" smtClean="0"/>
              <a:t> </a:t>
            </a:r>
            <a:r>
              <a:rPr lang="en-US" altLang="zh-TW" sz="2400" dirty="0" smtClean="0"/>
              <a:t>Given the limited memory on current graphics</a:t>
            </a:r>
          </a:p>
          <a:p>
            <a:r>
              <a:rPr lang="en-US" altLang="zh-TW" sz="2400" dirty="0" smtClean="0"/>
              <a:t>cards, the representation should be as compact </a:t>
            </a:r>
            <a:endParaRPr lang="en-US" altLang="zh-TW" sz="2400" dirty="0" smtClean="0"/>
          </a:p>
          <a:p>
            <a:r>
              <a:rPr lang="en-US" altLang="zh-TW" sz="2400" dirty="0" smtClean="0"/>
              <a:t>as </a:t>
            </a:r>
            <a:r>
              <a:rPr lang="en-US" altLang="zh-TW" sz="2400" dirty="0" smtClean="0"/>
              <a:t>possible.</a:t>
            </a:r>
            <a:endParaRPr lang="en-US" altLang="zh-TW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Comparison</a:t>
            </a:r>
            <a:endParaRPr lang="zh-TW" altLang="en-US" dirty="0"/>
          </a:p>
        </p:txBody>
      </p:sp>
      <p:pic>
        <p:nvPicPr>
          <p:cNvPr id="4" name="內容版面配置區 3" descr="擷取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780928"/>
            <a:ext cx="8229600" cy="146508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SDF tree</a:t>
            </a:r>
            <a:endParaRPr lang="zh-TW" altLang="en-US" dirty="0"/>
          </a:p>
        </p:txBody>
      </p:sp>
      <p:pic>
        <p:nvPicPr>
          <p:cNvPr id="4" name="內容版面配置區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3681432" cy="4572000"/>
          </a:xfrm>
        </p:spPr>
      </p:pic>
      <p:sp>
        <p:nvSpPr>
          <p:cNvPr id="5" name="文字方塊 4"/>
          <p:cNvSpPr txBox="1"/>
          <p:nvPr/>
        </p:nvSpPr>
        <p:spPr>
          <a:xfrm>
            <a:off x="4572000" y="1988840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Limitation:</a:t>
            </a:r>
          </a:p>
          <a:p>
            <a:r>
              <a:rPr lang="en-US" altLang="zh-TW" dirty="0" smtClean="0"/>
              <a:t> It can only divide a volume into two-colorable regions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The bold arrows illustrate the traversal</a:t>
            </a:r>
          </a:p>
          <a:p>
            <a:r>
              <a:rPr lang="en-US" altLang="zh-TW" dirty="0" smtClean="0"/>
              <a:t>Path to evaluate the color at location Pa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293</TotalTime>
  <Words>370</Words>
  <Application>Microsoft Office PowerPoint</Application>
  <PresentationFormat>如螢幕大小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神韻</vt:lpstr>
      <vt:lpstr>Multiscale Vector Volumes SIGGRAPH Asia 2012</vt:lpstr>
      <vt:lpstr>Overview</vt:lpstr>
      <vt:lpstr>Key idea</vt:lpstr>
      <vt:lpstr>Challenge</vt:lpstr>
      <vt:lpstr>Challenge</vt:lpstr>
      <vt:lpstr>Volumetric object should be</vt:lpstr>
      <vt:lpstr>Volumetric object should be</vt:lpstr>
      <vt:lpstr>Comparison</vt:lpstr>
      <vt:lpstr>SDF tree</vt:lpstr>
      <vt:lpstr>Content creation</vt:lpstr>
      <vt:lpstr>Rendering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Multiscale Vector Volumes</dc:title>
  <dc:creator>Aaron</dc:creator>
  <cp:lastModifiedBy>Aaron Chang</cp:lastModifiedBy>
  <cp:revision>28</cp:revision>
  <dcterms:created xsi:type="dcterms:W3CDTF">2012-12-25T09:37:06Z</dcterms:created>
  <dcterms:modified xsi:type="dcterms:W3CDTF">2013-01-03T12:01:23Z</dcterms:modified>
</cp:coreProperties>
</file>