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797675" cy="992822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-15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2012/12/28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2012/12/28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2012/12/28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2012/12/28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2012/12/28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2012/12/28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2012/12/28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2012/12/28</a:t>
            </a:fld>
            <a:endParaRPr lang="zh-TW" altLang="en-US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頁尾版面配置區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2012/12/28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2012/12/28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2012/12/28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手繪多邊形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2012/12/28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z="2000" dirty="0" smtClean="0"/>
              <a:t>Manuel Lang </a:t>
            </a:r>
            <a:br>
              <a:rPr lang="en-US" altLang="zh-TW" sz="2000" dirty="0" smtClean="0"/>
            </a:br>
            <a:r>
              <a:rPr lang="en-US" altLang="zh-TW" sz="2000" dirty="0" smtClean="0"/>
              <a:t>Oliver Wang</a:t>
            </a:r>
            <a:br>
              <a:rPr lang="en-US" altLang="zh-TW" sz="2000" dirty="0" smtClean="0"/>
            </a:br>
            <a:r>
              <a:rPr lang="en-US" altLang="zh-TW" sz="2000" dirty="0" smtClean="0"/>
              <a:t> </a:t>
            </a:r>
            <a:r>
              <a:rPr lang="en-US" altLang="zh-TW" sz="2000" dirty="0" err="1" smtClean="0"/>
              <a:t>Tunc</a:t>
            </a:r>
            <a:r>
              <a:rPr lang="en-US" altLang="zh-TW" sz="2000" dirty="0" smtClean="0"/>
              <a:t> </a:t>
            </a:r>
            <a:r>
              <a:rPr lang="en-US" altLang="zh-TW" sz="2000" dirty="0" err="1" smtClean="0"/>
              <a:t>Aydin</a:t>
            </a: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r>
              <a:rPr lang="en-US" altLang="zh-TW" sz="2000" dirty="0" smtClean="0"/>
              <a:t> </a:t>
            </a:r>
            <a:r>
              <a:rPr lang="en-US" altLang="zh-TW" sz="2000" dirty="0" err="1" smtClean="0"/>
              <a:t>Aljoscha</a:t>
            </a:r>
            <a:r>
              <a:rPr lang="en-US" altLang="zh-TW" sz="2000" dirty="0" smtClean="0"/>
              <a:t> </a:t>
            </a:r>
            <a:r>
              <a:rPr lang="en-US" altLang="zh-TW" sz="2000" dirty="0" err="1" smtClean="0"/>
              <a:t>Smolic</a:t>
            </a: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r>
              <a:rPr lang="en-US" altLang="zh-TW" sz="2000" dirty="0" smtClean="0"/>
              <a:t> Markus Gross</a:t>
            </a:r>
            <a:br>
              <a:rPr lang="en-US" altLang="zh-TW" sz="2000" dirty="0" smtClean="0"/>
            </a:b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r>
              <a:rPr lang="en-US" altLang="zh-TW" sz="2000" dirty="0" smtClean="0"/>
              <a:t>Disney Research Zurich </a:t>
            </a:r>
            <a:br>
              <a:rPr lang="en-US" altLang="zh-TW" sz="2000" dirty="0" smtClean="0"/>
            </a:br>
            <a:r>
              <a:rPr lang="en-US" altLang="zh-TW" sz="2000" dirty="0" smtClean="0"/>
              <a:t>ETH Zurich</a:t>
            </a:r>
            <a:endParaRPr lang="zh-TW" altLang="en-US" sz="20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2800" b="1" dirty="0" smtClean="0"/>
              <a:t>Practical Temporal Consistency for Image-Based Graphics Applications</a:t>
            </a:r>
            <a:endParaRPr lang="zh-TW" altLang="en-US" sz="28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6300192" y="6237312"/>
            <a:ext cx="2142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M10009113 </a:t>
            </a:r>
            <a:r>
              <a:rPr lang="zh-TW" altLang="en-US" dirty="0" smtClean="0"/>
              <a:t>張冠中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More</a:t>
            </a:r>
            <a:endParaRPr lang="zh-TW" altLang="en-US" dirty="0"/>
          </a:p>
        </p:txBody>
      </p:sp>
      <p:pic>
        <p:nvPicPr>
          <p:cNvPr id="4" name="內容版面配置區 3" descr="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268760"/>
            <a:ext cx="7467600" cy="2585734"/>
          </a:xfrm>
        </p:spPr>
      </p:pic>
      <p:pic>
        <p:nvPicPr>
          <p:cNvPr id="5" name="圖片 4" descr="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221088"/>
            <a:ext cx="9144000" cy="25109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Video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Abstract</a:t>
            </a:r>
            <a:endParaRPr lang="zh-TW" altLang="en-US" dirty="0"/>
          </a:p>
        </p:txBody>
      </p:sp>
      <p:pic>
        <p:nvPicPr>
          <p:cNvPr id="4" name="內容版面配置區 3" descr="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556792"/>
            <a:ext cx="7467600" cy="2881437"/>
          </a:xfrm>
        </p:spPr>
      </p:pic>
      <p:sp>
        <p:nvSpPr>
          <p:cNvPr id="5" name="文字方塊 4"/>
          <p:cNvSpPr txBox="1"/>
          <p:nvPr/>
        </p:nvSpPr>
        <p:spPr>
          <a:xfrm>
            <a:off x="611560" y="4725144"/>
            <a:ext cx="73645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An efficient and simple method for introducing temporal</a:t>
            </a:r>
          </a:p>
          <a:p>
            <a:r>
              <a:rPr lang="en-US" altLang="zh-TW" sz="2000" dirty="0" smtClean="0"/>
              <a:t>consistency to a large class of optimization driven image-based</a:t>
            </a:r>
          </a:p>
          <a:p>
            <a:r>
              <a:rPr lang="en-US" altLang="zh-TW" sz="2000" dirty="0" smtClean="0"/>
              <a:t>computer graphics problems.</a:t>
            </a:r>
            <a:endParaRPr lang="zh-TW" altLang="en-US" sz="20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Contribution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000" dirty="0" smtClean="0"/>
              <a:t>A simple novel approach for approximating a class of energy</a:t>
            </a:r>
          </a:p>
          <a:p>
            <a:pPr>
              <a:buNone/>
            </a:pPr>
            <a:r>
              <a:rPr lang="en-US" altLang="zh-TW" sz="2000" dirty="0" smtClean="0"/>
              <a:t>     minimization problems in image-based graphics using edge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aware filtering.</a:t>
            </a:r>
          </a:p>
          <a:p>
            <a:r>
              <a:rPr lang="en-US" altLang="zh-TW" sz="2000" dirty="0" smtClean="0"/>
              <a:t>An efficient implementation of this concept, extending existing work to enable temporal filtering that follows motion</a:t>
            </a:r>
          </a:p>
          <a:p>
            <a:pPr>
              <a:buNone/>
            </a:pPr>
            <a:r>
              <a:rPr lang="en-US" altLang="zh-TW" sz="2000" dirty="0" smtClean="0"/>
              <a:t>     paths, confidence values, and occlusion estimates.</a:t>
            </a:r>
            <a:endParaRPr lang="zh-TW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Method(1/2)</a:t>
            </a:r>
            <a:endParaRPr lang="zh-TW" altLang="en-US" dirty="0"/>
          </a:p>
        </p:txBody>
      </p:sp>
      <p:pic>
        <p:nvPicPr>
          <p:cNvPr id="4" name="內容版面配置區 3" descr="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4149080"/>
            <a:ext cx="3629532" cy="485843"/>
          </a:xfr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5" name="圖片 4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5085184"/>
            <a:ext cx="4744112" cy="1333686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971600" y="1340768"/>
            <a:ext cx="77764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The main idea of our method is in order to avoid costly global optimization,</a:t>
            </a:r>
          </a:p>
          <a:p>
            <a:r>
              <a:rPr lang="en-US" altLang="zh-TW" dirty="0" smtClean="0"/>
              <a:t>we </a:t>
            </a:r>
            <a:r>
              <a:rPr lang="en-US" altLang="zh-TW" dirty="0" smtClean="0">
                <a:solidFill>
                  <a:srgbClr val="FF0000"/>
                </a:solidFill>
              </a:rPr>
              <a:t>split up the data and smoothness </a:t>
            </a:r>
            <a:r>
              <a:rPr lang="en-US" altLang="zh-TW" dirty="0" smtClean="0"/>
              <a:t>terms and solve</a:t>
            </a:r>
          </a:p>
          <a:p>
            <a:r>
              <a:rPr lang="en-US" altLang="zh-TW" dirty="0" smtClean="0"/>
              <a:t>them each in series.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971600" y="2636912"/>
            <a:ext cx="68852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unknowns J(x, y) are motion vectors, expressed as w(x, y) =</a:t>
            </a:r>
          </a:p>
          <a:p>
            <a:r>
              <a:rPr lang="en-US" altLang="zh-TW" dirty="0" smtClean="0"/>
              <a:t>(u, v) corresponding to the motion between two images I</a:t>
            </a:r>
            <a:r>
              <a:rPr lang="en-US" altLang="zh-TW" sz="1100" dirty="0" smtClean="0"/>
              <a:t>t</a:t>
            </a:r>
            <a:r>
              <a:rPr lang="en-US" altLang="zh-TW" dirty="0" smtClean="0"/>
              <a:t> and I</a:t>
            </a:r>
            <a:r>
              <a:rPr lang="en-US" altLang="zh-TW" sz="1100" dirty="0" smtClean="0"/>
              <a:t>t</a:t>
            </a:r>
            <a:r>
              <a:rPr lang="en-US" altLang="zh-TW" dirty="0" smtClean="0"/>
              <a:t> +1</a:t>
            </a:r>
            <a:endParaRPr lang="en-US" altLang="zh-TW" sz="1200" dirty="0" smtClean="0"/>
          </a:p>
          <a:p>
            <a:r>
              <a:rPr lang="en-US" altLang="zh-TW" dirty="0" smtClean="0"/>
              <a:t>at pixel (</a:t>
            </a:r>
            <a:r>
              <a:rPr lang="en-US" altLang="zh-TW" dirty="0" err="1" smtClean="0"/>
              <a:t>x,y</a:t>
            </a:r>
            <a:r>
              <a:rPr lang="en-US" altLang="zh-TW" dirty="0" smtClean="0"/>
              <a:t>).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Method(2/2)</a:t>
            </a:r>
            <a:endParaRPr lang="zh-TW" altLang="en-US" dirty="0"/>
          </a:p>
        </p:txBody>
      </p:sp>
      <p:pic>
        <p:nvPicPr>
          <p:cNvPr id="4" name="內容版面配置區 3" descr="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3140968"/>
            <a:ext cx="5487166" cy="3277058"/>
          </a:xfrm>
        </p:spPr>
      </p:pic>
      <p:sp>
        <p:nvSpPr>
          <p:cNvPr id="5" name="文字方塊 4"/>
          <p:cNvSpPr txBox="1"/>
          <p:nvPr/>
        </p:nvSpPr>
        <p:spPr>
          <a:xfrm>
            <a:off x="827584" y="1700808"/>
            <a:ext cx="6494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First initializing J with application specific initial conditions that</a:t>
            </a:r>
          </a:p>
          <a:p>
            <a:r>
              <a:rPr lang="en-US" altLang="zh-TW" dirty="0" smtClean="0"/>
              <a:t> minimize </a:t>
            </a:r>
            <a:r>
              <a:rPr lang="en-US" altLang="zh-TW" dirty="0" err="1" smtClean="0"/>
              <a:t>Edata</a:t>
            </a:r>
            <a:r>
              <a:rPr lang="en-US" altLang="zh-TW" dirty="0" smtClean="0"/>
              <a:t> locally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Temporal Filtering(1/2)</a:t>
            </a:r>
            <a:endParaRPr lang="zh-TW" altLang="en-US" dirty="0"/>
          </a:p>
        </p:txBody>
      </p:sp>
      <p:pic>
        <p:nvPicPr>
          <p:cNvPr id="4" name="內容版面配置區 3" descr="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3573016"/>
            <a:ext cx="5696745" cy="3191321"/>
          </a:xfrm>
        </p:spPr>
      </p:pic>
      <p:sp>
        <p:nvSpPr>
          <p:cNvPr id="5" name="文字方塊 4"/>
          <p:cNvSpPr txBox="1"/>
          <p:nvPr/>
        </p:nvSpPr>
        <p:spPr>
          <a:xfrm>
            <a:off x="971600" y="1700808"/>
            <a:ext cx="695575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We adding an additional pass of the separable box filter</a:t>
            </a:r>
          </a:p>
          <a:p>
            <a:r>
              <a:rPr lang="en-US" altLang="zh-TW" dirty="0" smtClean="0"/>
              <a:t>that filters the temporal (T) dimension.</a:t>
            </a:r>
          </a:p>
          <a:p>
            <a:r>
              <a:rPr lang="en-US" altLang="zh-TW" dirty="0" smtClean="0"/>
              <a:t>(T) filtering should follow the motion of points between</a:t>
            </a:r>
          </a:p>
          <a:p>
            <a:r>
              <a:rPr lang="en-US" altLang="zh-TW" dirty="0" smtClean="0"/>
              <a:t>frames.</a:t>
            </a:r>
          </a:p>
          <a:p>
            <a:r>
              <a:rPr lang="en-US" altLang="zh-TW" dirty="0" smtClean="0"/>
              <a:t>At any given frame, every output pixel belongs to exactly one path.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Temporal Filtering(2/2)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000" dirty="0" smtClean="0"/>
              <a:t>1) A path can leave the image boundary</a:t>
            </a:r>
          </a:p>
          <a:p>
            <a:pPr>
              <a:buNone/>
            </a:pPr>
            <a:r>
              <a:rPr lang="en-US" altLang="zh-TW" sz="2000" dirty="0" smtClean="0"/>
              <a:t>     --the path is ended and the sliding box filter stopped.</a:t>
            </a:r>
          </a:p>
          <a:p>
            <a:endParaRPr lang="en-US" altLang="zh-TW" sz="2000" dirty="0" smtClean="0"/>
          </a:p>
          <a:p>
            <a:r>
              <a:rPr lang="en-US" altLang="zh-TW" sz="2000" dirty="0" smtClean="0"/>
              <a:t>2) Multiple paths can converge on the same pixel</a:t>
            </a:r>
          </a:p>
          <a:p>
            <a:pPr>
              <a:buNone/>
            </a:pPr>
            <a:r>
              <a:rPr lang="en-US" altLang="zh-TW" sz="2000" dirty="0" smtClean="0"/>
              <a:t>     --when multiple paths collide, we randomly keep one while cutting the other off at the previous frame.</a:t>
            </a:r>
          </a:p>
          <a:p>
            <a:pPr>
              <a:buNone/>
            </a:pPr>
            <a:endParaRPr lang="en-US" altLang="zh-TW" sz="2000" dirty="0" smtClean="0"/>
          </a:p>
          <a:p>
            <a:r>
              <a:rPr lang="en-US" altLang="zh-TW" sz="2000" dirty="0" smtClean="0"/>
              <a:t>3) A pixel can have no paths in the previous frame that map to it.</a:t>
            </a:r>
          </a:p>
          <a:p>
            <a:endParaRPr lang="en-US" altLang="zh-TW" sz="2000" dirty="0" smtClean="0"/>
          </a:p>
          <a:p>
            <a:endParaRPr lang="en-US" altLang="zh-TW" sz="2000" dirty="0" smtClean="0"/>
          </a:p>
          <a:p>
            <a:endParaRPr lang="en-US" altLang="zh-TW" sz="2000" dirty="0" smtClean="0"/>
          </a:p>
          <a:p>
            <a:endParaRPr lang="zh-TW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Result</a:t>
            </a:r>
            <a:endParaRPr lang="zh-TW" altLang="en-US" dirty="0"/>
          </a:p>
        </p:txBody>
      </p:sp>
      <p:pic>
        <p:nvPicPr>
          <p:cNvPr id="4" name="內容版面配置區 3" descr="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1412776"/>
            <a:ext cx="4125210" cy="3324403"/>
          </a:xfrm>
        </p:spPr>
      </p:pic>
      <p:sp>
        <p:nvSpPr>
          <p:cNvPr id="5" name="文字方塊 4"/>
          <p:cNvSpPr txBox="1"/>
          <p:nvPr/>
        </p:nvSpPr>
        <p:spPr>
          <a:xfrm>
            <a:off x="755576" y="5229200"/>
            <a:ext cx="823815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Confidence: For optical flow and disparity estimation, we use the feature</a:t>
            </a:r>
          </a:p>
          <a:p>
            <a:r>
              <a:rPr lang="en-US" altLang="zh-TW" dirty="0" smtClean="0"/>
              <a:t> </a:t>
            </a:r>
            <a:r>
              <a:rPr lang="en-US" altLang="zh-TW" dirty="0" smtClean="0"/>
              <a:t>                   matching vector difference as a confidence weight.</a:t>
            </a:r>
          </a:p>
          <a:p>
            <a:r>
              <a:rPr lang="en-US" altLang="zh-TW" dirty="0" smtClean="0"/>
              <a:t>Occlusions: We estimate both forward and backwards flows at each frame,</a:t>
            </a:r>
          </a:p>
          <a:p>
            <a:r>
              <a:rPr lang="en-US" altLang="zh-TW" dirty="0" smtClean="0"/>
              <a:t> </a:t>
            </a:r>
            <a:r>
              <a:rPr lang="en-US" altLang="zh-TW" dirty="0" smtClean="0"/>
              <a:t>                   and apply a confidence penalty for each pixel I based on how well </a:t>
            </a:r>
          </a:p>
          <a:p>
            <a:r>
              <a:rPr lang="en-US" altLang="zh-TW" dirty="0" smtClean="0"/>
              <a:t> </a:t>
            </a:r>
            <a:r>
              <a:rPr lang="en-US" altLang="zh-TW" dirty="0" smtClean="0"/>
              <a:t>                   the vectors match.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Performance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000" dirty="0" smtClean="0"/>
              <a:t>Times reported are for the task of computing eight frames of optical flow on a Middlebury sequence (640x480 resolution).</a:t>
            </a:r>
            <a:endParaRPr lang="zh-TW" altLang="en-US" sz="2000" dirty="0"/>
          </a:p>
        </p:txBody>
      </p:sp>
      <p:pic>
        <p:nvPicPr>
          <p:cNvPr id="4" name="圖片 3" descr="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3068960"/>
            <a:ext cx="5534798" cy="23339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科技">
  <a:themeElements>
    <a:clrScheme name="科技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科技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科技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226</TotalTime>
  <Words>368</Words>
  <Application>Microsoft Office PowerPoint</Application>
  <PresentationFormat>如螢幕大小 (4:3)</PresentationFormat>
  <Paragraphs>48</Paragraphs>
  <Slides>11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科技</vt:lpstr>
      <vt:lpstr>Manuel Lang  Oliver Wang  Tunc Aydin  Aljoscha Smolic  Markus Gross  Disney Research Zurich  ETH Zurich</vt:lpstr>
      <vt:lpstr>Abstract</vt:lpstr>
      <vt:lpstr>Contribution</vt:lpstr>
      <vt:lpstr>Method(1/2)</vt:lpstr>
      <vt:lpstr>Method(2/2)</vt:lpstr>
      <vt:lpstr>Temporal Filtering(1/2)</vt:lpstr>
      <vt:lpstr>Temporal Filtering(2/2)</vt:lpstr>
      <vt:lpstr>Result</vt:lpstr>
      <vt:lpstr>Performance</vt:lpstr>
      <vt:lpstr>More</vt:lpstr>
      <vt:lpstr>Video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Manuel Lang  Oliver Wang  Tunc Aydin  Aljoscha Smolic  Markus Gross  Disney Research Zurich  ETH Zurich</dc:title>
  <dc:creator>Aaron</dc:creator>
  <cp:lastModifiedBy>Aaron Chang</cp:lastModifiedBy>
  <cp:revision>21</cp:revision>
  <dcterms:created xsi:type="dcterms:W3CDTF">2012-12-20T08:24:59Z</dcterms:created>
  <dcterms:modified xsi:type="dcterms:W3CDTF">2012-12-28T02:43:24Z</dcterms:modified>
</cp:coreProperties>
</file>