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3" r:id="rId4"/>
    <p:sldId id="264" r:id="rId5"/>
    <p:sldId id="266" r:id="rId6"/>
    <p:sldId id="268" r:id="rId7"/>
    <p:sldId id="269" r:id="rId8"/>
    <p:sldId id="270" r:id="rId9"/>
    <p:sldId id="271" r:id="rId10"/>
    <p:sldId id="272" r:id="rId11"/>
    <p:sldId id="273" r:id="rId12"/>
    <p:sldId id="274" r:id="rId13"/>
    <p:sldId id="259" r:id="rId1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784" autoAdjust="0"/>
    <p:restoredTop sz="94660"/>
  </p:normalViewPr>
  <p:slideViewPr>
    <p:cSldViewPr>
      <p:cViewPr varScale="1">
        <p:scale>
          <a:sx n="114" d="100"/>
          <a:sy n="114" d="100"/>
        </p:scale>
        <p:origin x="-15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zh-TW" altLang="en-US" smtClean="0"/>
              <a:t>按一下以編輯母片標題樣式</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fr-CA"/>
          </a:p>
        </p:txBody>
      </p:sp>
      <p:sp>
        <p:nvSpPr>
          <p:cNvPr id="4" name="Espace réservé de la date 3"/>
          <p:cNvSpPr>
            <a:spLocks noGrp="1"/>
          </p:cNvSpPr>
          <p:nvPr>
            <p:ph type="dt" sz="half" idx="10"/>
          </p:nvPr>
        </p:nvSpPr>
        <p:spPr/>
        <p:txBody>
          <a:bodyPr/>
          <a:lstStyle>
            <a:lvl1pPr>
              <a:defRPr/>
            </a:lvl1pPr>
          </a:lstStyle>
          <a:p>
            <a:fld id="{9F115D90-BADB-43A2-AFEE-A239B0040562}" type="datetimeFigureOut">
              <a:rPr lang="fr-FR" altLang="zh-TW"/>
              <a:pPr/>
              <a:t>21/07/2013</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7412B778-4CA5-4145-BAB2-B9211BB733E5}" type="slidenum">
              <a:rPr lang="fr-CA"/>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texte vertical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29AF9397-99CC-4A46-9026-CBF2EB60577F}" type="datetimeFigureOut">
              <a:rPr lang="fr-FR" altLang="zh-TW"/>
              <a:pPr/>
              <a:t>21/07/2013</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1351C99E-7895-4004-90AA-08D7D9F3858B}" type="slidenum">
              <a:rPr lang="fr-CA"/>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47EC4765-86D4-4DF1-9FBB-86E88A00E970}" type="datetimeFigureOut">
              <a:rPr lang="fr-FR" altLang="zh-TW"/>
              <a:pPr/>
              <a:t>21/07/2013</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657141A4-C0DF-4EC1-8DB7-3EB2BC9D1872}" type="slidenum">
              <a:rPr lang="fr-CA"/>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contenu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D12F8237-C121-4366-B567-828DFD014CB1}" type="datetimeFigureOut">
              <a:rPr lang="fr-FR" altLang="zh-TW"/>
              <a:pPr/>
              <a:t>21/07/2013</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886CE39A-6B70-4B52-9D12-9E1A756CD8C9}" type="slidenum">
              <a:rPr lang="fr-CA"/>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Espace réservé de la date 3"/>
          <p:cNvSpPr>
            <a:spLocks noGrp="1"/>
          </p:cNvSpPr>
          <p:nvPr>
            <p:ph type="dt" sz="half" idx="10"/>
          </p:nvPr>
        </p:nvSpPr>
        <p:spPr/>
        <p:txBody>
          <a:bodyPr/>
          <a:lstStyle>
            <a:lvl1pPr>
              <a:defRPr/>
            </a:lvl1pPr>
          </a:lstStyle>
          <a:p>
            <a:fld id="{6F1F215C-D044-4A2E-9570-193C7D5CDD93}" type="datetimeFigureOut">
              <a:rPr lang="fr-FR" altLang="zh-TW"/>
              <a:pPr/>
              <a:t>21/07/2013</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1EE39C0B-8278-436D-867B-35F23EED9C59}" type="slidenum">
              <a:rPr lang="fr-CA"/>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Espace réservé de la date 3"/>
          <p:cNvSpPr>
            <a:spLocks noGrp="1"/>
          </p:cNvSpPr>
          <p:nvPr>
            <p:ph type="dt" sz="half" idx="10"/>
          </p:nvPr>
        </p:nvSpPr>
        <p:spPr/>
        <p:txBody>
          <a:bodyPr/>
          <a:lstStyle>
            <a:lvl1pPr>
              <a:defRPr/>
            </a:lvl1pPr>
          </a:lstStyle>
          <a:p>
            <a:fld id="{E163E568-7527-4CD7-B839-A3D2C6932B80}" type="datetimeFigureOut">
              <a:rPr lang="fr-FR" altLang="zh-TW"/>
              <a:pPr/>
              <a:t>21/07/2013</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0A9F3A16-82F9-4CD3-A3F3-1BF92D9476DF}" type="slidenum">
              <a:rPr lang="fr-CA"/>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zh-TW" altLang="en-US" smtClean="0"/>
              <a:t>按一下以編輯母片標題樣式</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7" name="Espace réservé de la date 3"/>
          <p:cNvSpPr>
            <a:spLocks noGrp="1"/>
          </p:cNvSpPr>
          <p:nvPr>
            <p:ph type="dt" sz="half" idx="10"/>
          </p:nvPr>
        </p:nvSpPr>
        <p:spPr/>
        <p:txBody>
          <a:bodyPr/>
          <a:lstStyle>
            <a:lvl1pPr>
              <a:defRPr/>
            </a:lvl1pPr>
          </a:lstStyle>
          <a:p>
            <a:fld id="{BED9097F-AD0A-4088-A5CB-A42854E91E38}" type="datetimeFigureOut">
              <a:rPr lang="fr-FR" altLang="zh-TW"/>
              <a:pPr/>
              <a:t>21/07/2013</a:t>
            </a:fld>
            <a:endParaRPr lang="fr-CA"/>
          </a:p>
        </p:txBody>
      </p:sp>
      <p:sp>
        <p:nvSpPr>
          <p:cNvPr id="8" name="Espace réservé du pied de page 4"/>
          <p:cNvSpPr>
            <a:spLocks noGrp="1"/>
          </p:cNvSpPr>
          <p:nvPr>
            <p:ph type="ftr" sz="quarter" idx="11"/>
          </p:nvPr>
        </p:nvSpPr>
        <p:spPr/>
        <p:txBody>
          <a:bodyPr/>
          <a:lstStyle>
            <a:lvl1pPr>
              <a:defRPr/>
            </a:lvl1pPr>
          </a:lstStyle>
          <a:p>
            <a:endParaRPr lang="fr-CA"/>
          </a:p>
        </p:txBody>
      </p:sp>
      <p:sp>
        <p:nvSpPr>
          <p:cNvPr id="9" name="Espace réservé du numéro de diapositive 5"/>
          <p:cNvSpPr>
            <a:spLocks noGrp="1"/>
          </p:cNvSpPr>
          <p:nvPr>
            <p:ph type="sldNum" sz="quarter" idx="12"/>
          </p:nvPr>
        </p:nvSpPr>
        <p:spPr/>
        <p:txBody>
          <a:bodyPr/>
          <a:lstStyle>
            <a:lvl1pPr>
              <a:defRPr/>
            </a:lvl1pPr>
          </a:lstStyle>
          <a:p>
            <a:fld id="{83F2D899-F2F4-4ACD-A4FE-3F2D9C24D4D3}" type="slidenum">
              <a:rPr lang="fr-CA"/>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e la date 3"/>
          <p:cNvSpPr>
            <a:spLocks noGrp="1"/>
          </p:cNvSpPr>
          <p:nvPr>
            <p:ph type="dt" sz="half" idx="10"/>
          </p:nvPr>
        </p:nvSpPr>
        <p:spPr/>
        <p:txBody>
          <a:bodyPr/>
          <a:lstStyle>
            <a:lvl1pPr>
              <a:defRPr/>
            </a:lvl1pPr>
          </a:lstStyle>
          <a:p>
            <a:fld id="{CB7B46AB-73C0-4368-89B0-EF7525E8407A}" type="datetimeFigureOut">
              <a:rPr lang="fr-FR" altLang="zh-TW"/>
              <a:pPr/>
              <a:t>21/07/2013</a:t>
            </a:fld>
            <a:endParaRPr lang="fr-CA"/>
          </a:p>
        </p:txBody>
      </p:sp>
      <p:sp>
        <p:nvSpPr>
          <p:cNvPr id="4" name="Espace réservé du pied de page 4"/>
          <p:cNvSpPr>
            <a:spLocks noGrp="1"/>
          </p:cNvSpPr>
          <p:nvPr>
            <p:ph type="ftr" sz="quarter" idx="11"/>
          </p:nvPr>
        </p:nvSpPr>
        <p:spPr/>
        <p:txBody>
          <a:bodyPr/>
          <a:lstStyle>
            <a:lvl1pPr>
              <a:defRPr/>
            </a:lvl1pPr>
          </a:lstStyle>
          <a:p>
            <a:endParaRPr lang="fr-CA"/>
          </a:p>
        </p:txBody>
      </p:sp>
      <p:sp>
        <p:nvSpPr>
          <p:cNvPr id="5" name="Espace réservé du numéro de diapositive 5"/>
          <p:cNvSpPr>
            <a:spLocks noGrp="1"/>
          </p:cNvSpPr>
          <p:nvPr>
            <p:ph type="sldNum" sz="quarter" idx="12"/>
          </p:nvPr>
        </p:nvSpPr>
        <p:spPr/>
        <p:txBody>
          <a:bodyPr/>
          <a:lstStyle>
            <a:lvl1pPr>
              <a:defRPr/>
            </a:lvl1pPr>
          </a:lstStyle>
          <a:p>
            <a:fld id="{2EBBB84D-1757-4B5C-93AF-1C21A6AD7839}" type="slidenum">
              <a:rPr lang="fr-CA"/>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85806CB9-260E-4438-87D6-06F84457F782}" type="datetimeFigureOut">
              <a:rPr lang="fr-FR" altLang="zh-TW"/>
              <a:pPr/>
              <a:t>21/07/2013</a:t>
            </a:fld>
            <a:endParaRPr lang="fr-CA"/>
          </a:p>
        </p:txBody>
      </p:sp>
      <p:sp>
        <p:nvSpPr>
          <p:cNvPr id="3" name="Espace réservé du pied de page 4"/>
          <p:cNvSpPr>
            <a:spLocks noGrp="1"/>
          </p:cNvSpPr>
          <p:nvPr>
            <p:ph type="ftr" sz="quarter" idx="11"/>
          </p:nvPr>
        </p:nvSpPr>
        <p:spPr/>
        <p:txBody>
          <a:bodyPr/>
          <a:lstStyle>
            <a:lvl1pPr>
              <a:defRPr/>
            </a:lvl1pPr>
          </a:lstStyle>
          <a:p>
            <a:endParaRPr lang="fr-CA"/>
          </a:p>
        </p:txBody>
      </p:sp>
      <p:sp>
        <p:nvSpPr>
          <p:cNvPr id="4" name="Espace réservé du numéro de diapositive 5"/>
          <p:cNvSpPr>
            <a:spLocks noGrp="1"/>
          </p:cNvSpPr>
          <p:nvPr>
            <p:ph type="sldNum" sz="quarter" idx="12"/>
          </p:nvPr>
        </p:nvSpPr>
        <p:spPr/>
        <p:txBody>
          <a:bodyPr/>
          <a:lstStyle>
            <a:lvl1pPr>
              <a:defRPr/>
            </a:lvl1pPr>
          </a:lstStyle>
          <a:p>
            <a:fld id="{8A21C007-D80A-4A3E-BFE4-81318C230A7A}" type="slidenum">
              <a:rPr lang="fr-CA"/>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4D0E326B-C551-497E-8A21-0DE9348C5E76}" type="datetimeFigureOut">
              <a:rPr lang="fr-FR" altLang="zh-TW"/>
              <a:pPr/>
              <a:t>21/07/2013</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4D128206-419B-4E3E-960F-443F5E693FD9}" type="slidenum">
              <a:rPr lang="fr-CA"/>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7294B75F-C2B5-49AE-BAAB-B42D5D64847B}" type="datetimeFigureOut">
              <a:rPr lang="fr-FR" altLang="zh-TW"/>
              <a:pPr/>
              <a:t>21/07/2013</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A7979996-273E-4EF2-B900-FC9F329B8B45}" type="slidenum">
              <a:rPr lang="fr-CA"/>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zh-TW"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zh-TW" smtClean="0"/>
              <a:t>Cliquez pour modifier les styles du texte du masque</a:t>
            </a:r>
          </a:p>
          <a:p>
            <a:pPr lvl="1"/>
            <a:r>
              <a:rPr lang="fr-FR" altLang="zh-TW" smtClean="0"/>
              <a:t>Deuxième niveau</a:t>
            </a:r>
          </a:p>
          <a:p>
            <a:pPr lvl="2"/>
            <a:r>
              <a:rPr lang="fr-FR" altLang="zh-TW" smtClean="0"/>
              <a:t>Troisième niveau</a:t>
            </a:r>
          </a:p>
          <a:p>
            <a:pPr lvl="3"/>
            <a:r>
              <a:rPr lang="fr-FR" altLang="zh-TW" smtClean="0"/>
              <a:t>Quatrième niveau</a:t>
            </a:r>
          </a:p>
          <a:p>
            <a:pPr lvl="4"/>
            <a:r>
              <a:rPr lang="fr-FR" altLang="zh-TW"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B7C92770-8F84-480E-A0F8-167236D07047}" type="datetimeFigureOut">
              <a:rPr lang="fr-FR" altLang="zh-TW"/>
              <a:pPr/>
              <a:t>21/07/2013</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78115156-5E8B-4606-9029-511F96940404}" type="slidenum">
              <a:rPr lang="fr-CA"/>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3568" y="4005064"/>
            <a:ext cx="7776864" cy="936104"/>
          </a:xfrm>
        </p:spPr>
        <p:txBody>
          <a:bodyPr/>
          <a:lstStyle/>
          <a:p>
            <a:pPr algn="l"/>
            <a:r>
              <a:rPr lang="fr-CA" sz="3000" dirty="0" smtClean="0">
                <a:solidFill>
                  <a:schemeClr val="bg1"/>
                </a:solidFill>
              </a:rPr>
              <a:t>Integrated Google Maps and smooth street view videos for Route Planning</a:t>
            </a:r>
            <a:br>
              <a:rPr lang="fr-CA" sz="3000" dirty="0" smtClean="0">
                <a:solidFill>
                  <a:schemeClr val="bg1"/>
                </a:solidFill>
              </a:rPr>
            </a:br>
            <a:endParaRPr lang="fr-CA" sz="2500" dirty="0" smtClean="0">
              <a:solidFill>
                <a:schemeClr val="bg1"/>
              </a:solidFill>
            </a:endParaRPr>
          </a:p>
        </p:txBody>
      </p:sp>
      <p:sp>
        <p:nvSpPr>
          <p:cNvPr id="2051" name="Sous-titre 2"/>
          <p:cNvSpPr>
            <a:spLocks noGrp="1"/>
          </p:cNvSpPr>
          <p:nvPr>
            <p:ph type="subTitle" idx="1"/>
          </p:nvPr>
        </p:nvSpPr>
        <p:spPr>
          <a:xfrm>
            <a:off x="755576" y="5157192"/>
            <a:ext cx="7920880" cy="1400175"/>
          </a:xfrm>
        </p:spPr>
        <p:txBody>
          <a:bodyPr/>
          <a:lstStyle/>
          <a:p>
            <a:pPr algn="l"/>
            <a:r>
              <a:rPr lang="fr-CA" sz="2400" dirty="0" smtClean="0">
                <a:solidFill>
                  <a:schemeClr val="bg1"/>
                </a:solidFill>
              </a:rPr>
              <a:t>Chi Peng, Bing-Yu Chen, Chi-Hung Tsai</a:t>
            </a:r>
          </a:p>
          <a:p>
            <a:pPr algn="l"/>
            <a:endParaRPr lang="fr-CA" sz="2400" dirty="0" smtClean="0">
              <a:solidFill>
                <a:schemeClr val="bg1"/>
              </a:solidFill>
            </a:endParaRPr>
          </a:p>
          <a:p>
            <a:pPr algn="l"/>
            <a:r>
              <a:rPr lang="fr-CA" sz="2400" dirty="0" smtClean="0">
                <a:solidFill>
                  <a:schemeClr val="bg1"/>
                </a:solidFill>
              </a:rPr>
              <a:t>National Taiwan University, Institute for Information Industry</a:t>
            </a:r>
          </a:p>
        </p:txBody>
      </p:sp>
      <p:sp>
        <p:nvSpPr>
          <p:cNvPr id="5" name="文字方塊 4"/>
          <p:cNvSpPr txBox="1"/>
          <p:nvPr/>
        </p:nvSpPr>
        <p:spPr>
          <a:xfrm>
            <a:off x="6660232" y="4797152"/>
            <a:ext cx="1146468" cy="369332"/>
          </a:xfrm>
          <a:prstGeom prst="rect">
            <a:avLst/>
          </a:prstGeom>
          <a:noFill/>
        </p:spPr>
        <p:txBody>
          <a:bodyPr wrap="none" rtlCol="0">
            <a:spAutoFit/>
          </a:bodyPr>
          <a:lstStyle/>
          <a:p>
            <a:r>
              <a:rPr lang="en-US" altLang="zh-TW" smtClean="0"/>
              <a:t>ICS 2010</a:t>
            </a:r>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Output</a:t>
            </a:r>
            <a:endParaRPr lang="zh-TW" altLang="en-US" dirty="0"/>
          </a:p>
        </p:txBody>
      </p:sp>
      <p:sp>
        <p:nvSpPr>
          <p:cNvPr id="3" name="內容版面配置區 2"/>
          <p:cNvSpPr>
            <a:spLocks noGrp="1"/>
          </p:cNvSpPr>
          <p:nvPr>
            <p:ph idx="1"/>
          </p:nvPr>
        </p:nvSpPr>
        <p:spPr>
          <a:xfrm>
            <a:off x="2051720" y="1600200"/>
            <a:ext cx="6635080" cy="4525963"/>
          </a:xfrm>
        </p:spPr>
        <p:txBody>
          <a:bodyPr/>
          <a:lstStyle/>
          <a:p>
            <a:r>
              <a:rPr lang="en-US" altLang="zh-TW" sz="2500" i="1" dirty="0" smtClean="0"/>
              <a:t>Generate output video:</a:t>
            </a:r>
          </a:p>
          <a:p>
            <a:pPr>
              <a:buNone/>
            </a:pPr>
            <a:r>
              <a:rPr lang="en-US" altLang="zh-TW" sz="2500" i="1" dirty="0" smtClean="0"/>
              <a:t>     -- Zoom in from the first image toward the second one which stitched in it while alpha blending the two images at the same time. After we zoom in to the second image, do the same thing with the third image, etc. Some special cases are also needed to be handled like turning at this time. After this step, the route guiding video is generated. </a:t>
            </a:r>
            <a:endParaRPr lang="zh-TW" altLang="en-US" sz="2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rtlCol="0">
            <a:normAutofit/>
          </a:bodyPr>
          <a:lstStyle/>
          <a:p>
            <a:pPr fontAlgn="auto">
              <a:spcAft>
                <a:spcPts val="0"/>
              </a:spcAft>
              <a:defRPr/>
            </a:pPr>
            <a:r>
              <a:rPr lang="fr-CA" dirty="0" smtClean="0">
                <a:solidFill>
                  <a:schemeClr val="tx1">
                    <a:lumMod val="75000"/>
                    <a:lumOff val="25000"/>
                  </a:schemeClr>
                </a:solidFill>
              </a:rPr>
              <a:t>System interface</a:t>
            </a:r>
          </a:p>
        </p:txBody>
      </p:sp>
      <p:pic>
        <p:nvPicPr>
          <p:cNvPr id="6" name="內容版面配置區 5" descr="4.PNG"/>
          <p:cNvPicPr>
            <a:picLocks noGrp="1" noChangeAspect="1"/>
          </p:cNvPicPr>
          <p:nvPr>
            <p:ph idx="1"/>
          </p:nvPr>
        </p:nvPicPr>
        <p:blipFill>
          <a:blip r:embed="rId2" cstate="print"/>
          <a:stretch>
            <a:fillRect/>
          </a:stretch>
        </p:blipFill>
        <p:spPr>
          <a:xfrm>
            <a:off x="1137758" y="2297624"/>
            <a:ext cx="6868484" cy="404869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a:t>
            </a:r>
            <a:endParaRPr lang="zh-TW" altLang="en-US" dirty="0"/>
          </a:p>
        </p:txBody>
      </p:sp>
      <p:pic>
        <p:nvPicPr>
          <p:cNvPr id="4" name="內容版面配置區 3" descr="5.PNG"/>
          <p:cNvPicPr>
            <a:picLocks noGrp="1" noChangeAspect="1"/>
          </p:cNvPicPr>
          <p:nvPr>
            <p:ph idx="1"/>
          </p:nvPr>
        </p:nvPicPr>
        <p:blipFill>
          <a:blip r:embed="rId2" cstate="print"/>
          <a:stretch>
            <a:fillRect/>
          </a:stretch>
        </p:blipFill>
        <p:spPr>
          <a:xfrm>
            <a:off x="2267744" y="2852936"/>
            <a:ext cx="6516010" cy="2981741"/>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p:txBody>
          <a:bodyPr rtlCol="0">
            <a:normAutofit/>
          </a:bodyPr>
          <a:lstStyle/>
          <a:p>
            <a:pPr fontAlgn="auto">
              <a:spcAft>
                <a:spcPts val="0"/>
              </a:spcAft>
              <a:defRPr/>
            </a:pPr>
            <a:r>
              <a:rPr lang="fr-CA" dirty="0" smtClean="0">
                <a:solidFill>
                  <a:schemeClr val="tx1">
                    <a:lumMod val="75000"/>
                    <a:lumOff val="25000"/>
                  </a:schemeClr>
                </a:solidFill>
              </a:rPr>
              <a:t>Result:Failure case</a:t>
            </a:r>
          </a:p>
        </p:txBody>
      </p:sp>
      <p:pic>
        <p:nvPicPr>
          <p:cNvPr id="8" name="內容版面配置區 7" descr="6.PNG"/>
          <p:cNvPicPr>
            <a:picLocks noGrp="1" noChangeAspect="1"/>
          </p:cNvPicPr>
          <p:nvPr>
            <p:ph idx="1"/>
          </p:nvPr>
        </p:nvPicPr>
        <p:blipFill>
          <a:blip r:embed="rId3" cstate="print"/>
          <a:stretch>
            <a:fillRect/>
          </a:stretch>
        </p:blipFill>
        <p:spPr>
          <a:xfrm>
            <a:off x="1933871" y="1600200"/>
            <a:ext cx="5276257"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Motivation</a:t>
            </a:r>
            <a:endParaRPr lang="zh-TW" altLang="en-US" dirty="0"/>
          </a:p>
        </p:txBody>
      </p:sp>
      <p:sp>
        <p:nvSpPr>
          <p:cNvPr id="3" name="內容版面配置區 2"/>
          <p:cNvSpPr>
            <a:spLocks noGrp="1"/>
          </p:cNvSpPr>
          <p:nvPr>
            <p:ph idx="1"/>
          </p:nvPr>
        </p:nvSpPr>
        <p:spPr>
          <a:xfrm>
            <a:off x="2267744" y="1600200"/>
            <a:ext cx="6419056" cy="4525963"/>
          </a:xfrm>
        </p:spPr>
        <p:txBody>
          <a:bodyPr/>
          <a:lstStyle/>
          <a:p>
            <a:r>
              <a:rPr lang="en-US" altLang="zh-TW" sz="2500" dirty="0" smtClean="0"/>
              <a:t>It is inconvenient to use Google Maps with Street View to watch a route, because the users need to keep pressing the “forward” button to jump from one panorama image to the next one step by step. </a:t>
            </a:r>
            <a:endParaRPr lang="zh-TW" altLang="en-US" sz="2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System Overview</a:t>
            </a:r>
            <a:endParaRPr lang="zh-TW" altLang="en-US" dirty="0"/>
          </a:p>
        </p:txBody>
      </p:sp>
      <p:pic>
        <p:nvPicPr>
          <p:cNvPr id="4" name="內容版面配置區 3" descr="擷取.PNG"/>
          <p:cNvPicPr>
            <a:picLocks noGrp="1" noChangeAspect="1"/>
          </p:cNvPicPr>
          <p:nvPr>
            <p:ph idx="1"/>
          </p:nvPr>
        </p:nvPicPr>
        <p:blipFill>
          <a:blip r:embed="rId2" cstate="print"/>
          <a:stretch>
            <a:fillRect/>
          </a:stretch>
        </p:blipFill>
        <p:spPr>
          <a:xfrm>
            <a:off x="716160" y="1600200"/>
            <a:ext cx="7711680"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Collecting Data</a:t>
            </a:r>
            <a:endParaRPr lang="zh-TW" altLang="en-US" dirty="0"/>
          </a:p>
        </p:txBody>
      </p:sp>
      <p:sp>
        <p:nvSpPr>
          <p:cNvPr id="3" name="內容版面配置區 2"/>
          <p:cNvSpPr>
            <a:spLocks noGrp="1"/>
          </p:cNvSpPr>
          <p:nvPr>
            <p:ph idx="1"/>
          </p:nvPr>
        </p:nvSpPr>
        <p:spPr>
          <a:xfrm>
            <a:off x="2123728" y="1600200"/>
            <a:ext cx="6563072" cy="4525963"/>
          </a:xfrm>
        </p:spPr>
        <p:txBody>
          <a:bodyPr/>
          <a:lstStyle/>
          <a:p>
            <a:r>
              <a:rPr lang="en-US" altLang="zh-TW" sz="2500" dirty="0" smtClean="0"/>
              <a:t>Calculate Route:</a:t>
            </a:r>
          </a:p>
          <a:p>
            <a:pPr>
              <a:buNone/>
            </a:pPr>
            <a:r>
              <a:rPr lang="en-US" altLang="zh-TW" sz="2500" dirty="0" smtClean="0"/>
              <a:t>     -- Connect to Google Maps to calculate the route of the trip.</a:t>
            </a:r>
          </a:p>
          <a:p>
            <a:r>
              <a:rPr lang="en-US" altLang="zh-TW" sz="2500" dirty="0" smtClean="0"/>
              <a:t>Tracing along the route:</a:t>
            </a:r>
          </a:p>
          <a:p>
            <a:pPr>
              <a:buNone/>
            </a:pPr>
            <a:r>
              <a:rPr lang="en-US" altLang="zh-TW" sz="2500" dirty="0" smtClean="0"/>
              <a:t>     -- Use Google street view to trace all the way from the starting point to the destination.</a:t>
            </a:r>
          </a:p>
          <a:p>
            <a:r>
              <a:rPr lang="en-US" altLang="zh-TW" sz="2500" dirty="0" smtClean="0"/>
              <a:t>Get street view panorama: </a:t>
            </a:r>
          </a:p>
          <a:p>
            <a:pPr>
              <a:buNone/>
            </a:pPr>
            <a:r>
              <a:rPr lang="en-US" altLang="zh-TW" sz="2500" dirty="0" smtClean="0"/>
              <a:t>     --Download all panorama images and their information according to the panorama ID.</a:t>
            </a:r>
            <a:endParaRPr lang="zh-TW" alt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Preparing Data</a:t>
            </a:r>
            <a:endParaRPr lang="zh-TW" altLang="en-US" dirty="0"/>
          </a:p>
        </p:txBody>
      </p:sp>
      <p:sp>
        <p:nvSpPr>
          <p:cNvPr id="3" name="內容版面配置區 2"/>
          <p:cNvSpPr>
            <a:spLocks noGrp="1"/>
          </p:cNvSpPr>
          <p:nvPr>
            <p:ph idx="1"/>
          </p:nvPr>
        </p:nvSpPr>
        <p:spPr>
          <a:xfrm>
            <a:off x="2195736" y="1340768"/>
            <a:ext cx="6491064" cy="4525963"/>
          </a:xfrm>
        </p:spPr>
        <p:txBody>
          <a:bodyPr/>
          <a:lstStyle/>
          <a:p>
            <a:r>
              <a:rPr lang="en-US" altLang="zh-TW" sz="2500" dirty="0" smtClean="0"/>
              <a:t>Decide facing direction in each panorama:</a:t>
            </a:r>
          </a:p>
          <a:p>
            <a:pPr>
              <a:buNone/>
            </a:pPr>
            <a:r>
              <a:rPr lang="en-US" altLang="zh-TW" sz="2200" dirty="0" smtClean="0"/>
              <a:t>      --we use Direct3D to draw a sphere around the camera and apply the spherical panoramas as a texture image on it. Notice that the camera needs to be adjusted by the three values of &lt;</a:t>
            </a:r>
            <a:r>
              <a:rPr lang="en-US" altLang="zh-TW" sz="2200" dirty="0" err="1" smtClean="0"/>
              <a:t>pano_yaw_deg</a:t>
            </a:r>
            <a:r>
              <a:rPr lang="en-US" altLang="zh-TW" sz="2200" dirty="0" smtClean="0"/>
              <a:t>&gt;, &lt;</a:t>
            </a:r>
            <a:r>
              <a:rPr lang="en-US" altLang="zh-TW" sz="2200" dirty="0" err="1" smtClean="0"/>
              <a:t>tilt_yaw_deg</a:t>
            </a:r>
            <a:r>
              <a:rPr lang="en-US" altLang="zh-TW" sz="2200" dirty="0" smtClean="0"/>
              <a:t>&gt;, and &lt;</a:t>
            </a:r>
            <a:r>
              <a:rPr lang="en-US" altLang="zh-TW" sz="2200" dirty="0" err="1" smtClean="0"/>
              <a:t>tilt_pitch_deg</a:t>
            </a:r>
            <a:r>
              <a:rPr lang="en-US" altLang="zh-TW" sz="2200" dirty="0" smtClean="0"/>
              <a:t>&gt; we recorded before to make it correct and coincidence with the &lt;heading&gt; value. </a:t>
            </a:r>
          </a:p>
          <a:p>
            <a:endParaRPr lang="zh-TW" alt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Preparing Data</a:t>
            </a:r>
            <a:endParaRPr lang="zh-TW" altLang="en-US" dirty="0"/>
          </a:p>
        </p:txBody>
      </p:sp>
      <p:sp>
        <p:nvSpPr>
          <p:cNvPr id="3" name="內容版面配置區 2"/>
          <p:cNvSpPr>
            <a:spLocks noGrp="1"/>
          </p:cNvSpPr>
          <p:nvPr>
            <p:ph idx="1"/>
          </p:nvPr>
        </p:nvSpPr>
        <p:spPr>
          <a:xfrm>
            <a:off x="2195736" y="1600200"/>
            <a:ext cx="6491064" cy="4525963"/>
          </a:xfrm>
        </p:spPr>
        <p:txBody>
          <a:bodyPr/>
          <a:lstStyle/>
          <a:p>
            <a:r>
              <a:rPr lang="en-US" altLang="zh-TW" sz="2500" dirty="0" smtClean="0"/>
              <a:t>Align every image with each other:</a:t>
            </a:r>
          </a:p>
          <a:p>
            <a:pPr>
              <a:buNone/>
            </a:pPr>
            <a:r>
              <a:rPr lang="en-US" altLang="zh-TW" sz="2500" dirty="0" smtClean="0"/>
              <a:t>     </a:t>
            </a:r>
            <a:r>
              <a:rPr lang="en-US" altLang="zh-TW" sz="2500" dirty="0" smtClean="0">
                <a:sym typeface="Wingdings" pitchFamily="2" charset="2"/>
              </a:rPr>
              <a:t>We assume moving forward is like ”zoom in”</a:t>
            </a:r>
            <a:endParaRPr lang="en-US" altLang="zh-TW" sz="2500" dirty="0" smtClean="0"/>
          </a:p>
          <a:p>
            <a:pPr>
              <a:buNone/>
            </a:pPr>
            <a:r>
              <a:rPr lang="en-US" altLang="zh-TW" sz="2500" dirty="0" smtClean="0"/>
              <a:t>     --</a:t>
            </a:r>
            <a:r>
              <a:rPr lang="en-US" altLang="zh-TW" sz="2800" dirty="0" smtClean="0"/>
              <a:t>To align Image A and Image B, SIFT is used. Then, we use RANSAC to find the transform function to match the Image B into the middle of Image A. </a:t>
            </a:r>
            <a:endParaRPr lang="zh-TW" altLang="en-US" sz="2500" dirty="0"/>
          </a:p>
        </p:txBody>
      </p:sp>
      <p:pic>
        <p:nvPicPr>
          <p:cNvPr id="5" name="圖片 4" descr="2.PNG"/>
          <p:cNvPicPr>
            <a:picLocks noChangeAspect="1"/>
          </p:cNvPicPr>
          <p:nvPr/>
        </p:nvPicPr>
        <p:blipFill>
          <a:blip r:embed="rId2" cstate="print"/>
          <a:stretch>
            <a:fillRect/>
          </a:stretch>
        </p:blipFill>
        <p:spPr>
          <a:xfrm>
            <a:off x="2771800" y="4338004"/>
            <a:ext cx="4356333" cy="25199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Preparing Data</a:t>
            </a:r>
            <a:endParaRPr lang="zh-TW" altLang="en-US" dirty="0"/>
          </a:p>
        </p:txBody>
      </p:sp>
      <p:sp>
        <p:nvSpPr>
          <p:cNvPr id="3" name="內容版面配置區 2"/>
          <p:cNvSpPr>
            <a:spLocks noGrp="1"/>
          </p:cNvSpPr>
          <p:nvPr>
            <p:ph idx="1"/>
          </p:nvPr>
        </p:nvSpPr>
        <p:spPr>
          <a:xfrm>
            <a:off x="2195736" y="1600200"/>
            <a:ext cx="6491064" cy="4525963"/>
          </a:xfrm>
        </p:spPr>
        <p:txBody>
          <a:bodyPr/>
          <a:lstStyle/>
          <a:p>
            <a:r>
              <a:rPr lang="en-US" altLang="zh-TW" sz="2500" dirty="0" smtClean="0"/>
              <a:t>Blend every aligned image together:</a:t>
            </a:r>
          </a:p>
          <a:p>
            <a:pPr>
              <a:buNone/>
            </a:pPr>
            <a:r>
              <a:rPr lang="en-US" altLang="zh-TW" sz="2500" dirty="0" smtClean="0"/>
              <a:t>     --In order to paste one image to another in a seamless way. To further reduce the seam between the images, the minimum error boundary cut is used. By this algorithm, we can find the best crop line between the images to make the artifact of blending even less obvious. </a:t>
            </a:r>
            <a:endParaRPr lang="zh-TW" altLang="en-US" sz="2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Preparing Data</a:t>
            </a:r>
            <a:endParaRPr lang="zh-TW" altLang="en-US" dirty="0"/>
          </a:p>
        </p:txBody>
      </p:sp>
      <p:pic>
        <p:nvPicPr>
          <p:cNvPr id="4" name="內容版面配置區 3" descr="3.PNG"/>
          <p:cNvPicPr>
            <a:picLocks noGrp="1" noChangeAspect="1"/>
          </p:cNvPicPr>
          <p:nvPr>
            <p:ph idx="1"/>
          </p:nvPr>
        </p:nvPicPr>
        <p:blipFill>
          <a:blip r:embed="rId2" cstate="print"/>
          <a:stretch>
            <a:fillRect/>
          </a:stretch>
        </p:blipFill>
        <p:spPr>
          <a:xfrm>
            <a:off x="2411760" y="2132856"/>
            <a:ext cx="5010414"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Preparing Data</a:t>
            </a:r>
            <a:endParaRPr lang="zh-TW" altLang="en-US" dirty="0"/>
          </a:p>
        </p:txBody>
      </p:sp>
      <p:sp>
        <p:nvSpPr>
          <p:cNvPr id="3" name="內容版面配置區 2"/>
          <p:cNvSpPr>
            <a:spLocks noGrp="1"/>
          </p:cNvSpPr>
          <p:nvPr>
            <p:ph idx="1"/>
          </p:nvPr>
        </p:nvSpPr>
        <p:spPr>
          <a:xfrm>
            <a:off x="2123728" y="1600200"/>
            <a:ext cx="6563072" cy="4525963"/>
          </a:xfrm>
        </p:spPr>
        <p:txBody>
          <a:bodyPr/>
          <a:lstStyle/>
          <a:p>
            <a:r>
              <a:rPr lang="en-US" altLang="zh-TW" sz="2500" dirty="0" smtClean="0"/>
              <a:t>Handle turning:</a:t>
            </a:r>
          </a:p>
          <a:p>
            <a:pPr>
              <a:buNone/>
            </a:pPr>
            <a:r>
              <a:rPr lang="en-US" altLang="zh-TW" sz="2500" dirty="0" smtClean="0"/>
              <a:t>     1. we take the image with the heading direction opposite to where we came from as the starting image. </a:t>
            </a:r>
          </a:p>
          <a:p>
            <a:pPr>
              <a:buNone/>
            </a:pPr>
            <a:r>
              <a:rPr lang="en-US" altLang="zh-TW" sz="2500" dirty="0" smtClean="0"/>
              <a:t>     2. We take the next image after turning 60 degree and stitch it with the initial one. </a:t>
            </a:r>
          </a:p>
          <a:p>
            <a:pPr>
              <a:buNone/>
            </a:pPr>
            <a:r>
              <a:rPr lang="en-US" altLang="zh-TW" sz="2500" dirty="0" smtClean="0"/>
              <a:t>     3. we continue turning the camera until just one final turn of the camera before we are facing the direction of the next panorama.</a:t>
            </a:r>
            <a:endParaRPr lang="zh-TW" altLang="en-US" sz="2500" dirty="0" smtClean="0"/>
          </a:p>
          <a:p>
            <a:endParaRPr lang="en-US" altLang="zh-TW" sz="2500" dirty="0" smtClean="0"/>
          </a:p>
          <a:p>
            <a:endParaRPr lang="zh-TW" altLang="en-US" sz="2500" dirty="0"/>
          </a:p>
        </p:txBody>
      </p:sp>
      <p:pic>
        <p:nvPicPr>
          <p:cNvPr id="4" name="圖片 3" descr="1.PNG"/>
          <p:cNvPicPr>
            <a:picLocks noChangeAspect="1"/>
          </p:cNvPicPr>
          <p:nvPr/>
        </p:nvPicPr>
        <p:blipFill>
          <a:blip r:embed="rId2" cstate="print"/>
          <a:stretch>
            <a:fillRect/>
          </a:stretch>
        </p:blipFill>
        <p:spPr>
          <a:xfrm>
            <a:off x="2267744" y="5013176"/>
            <a:ext cx="6342012" cy="1844824"/>
          </a:xfrm>
          <a:prstGeom prst="rect">
            <a:avLst/>
          </a:prstGeom>
        </p:spPr>
      </p:pic>
    </p:spTree>
  </p:cSld>
  <p:clrMapOvr>
    <a:masterClrMapping/>
  </p:clrMapOvr>
</p:sld>
</file>

<file path=ppt/theme/theme1.xml><?xml version="1.0" encoding="utf-8"?>
<a:theme xmlns:a="http://schemas.openxmlformats.org/drawingml/2006/main" name="15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153</Template>
  <TotalTime>1737</TotalTime>
  <Words>488</Words>
  <Application>Microsoft Office PowerPoint</Application>
  <PresentationFormat>如螢幕大小 (4:3)</PresentationFormat>
  <Paragraphs>37</Paragraphs>
  <Slides>13</Slides>
  <Notes>0</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153</vt:lpstr>
      <vt:lpstr>Integrated Google Maps and smooth street view videos for Route Planning </vt:lpstr>
      <vt:lpstr>Motivation</vt:lpstr>
      <vt:lpstr>System Overview</vt:lpstr>
      <vt:lpstr>Collecting Data</vt:lpstr>
      <vt:lpstr>Preparing Data</vt:lpstr>
      <vt:lpstr>Preparing Data</vt:lpstr>
      <vt:lpstr>Preparing Data</vt:lpstr>
      <vt:lpstr>Preparing Data</vt:lpstr>
      <vt:lpstr>Preparing Data</vt:lpstr>
      <vt:lpstr>Output</vt:lpstr>
      <vt:lpstr>System interface</vt:lpstr>
      <vt:lpstr>Result</vt:lpstr>
      <vt:lpstr>Result:Failure case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Videos and Maps for Driving Direction</dc:title>
  <dc:creator>Aaron Chang</dc:creator>
  <cp:lastModifiedBy>Aaron Chang</cp:lastModifiedBy>
  <cp:revision>43</cp:revision>
  <dcterms:created xsi:type="dcterms:W3CDTF">2013-06-30T07:42:19Z</dcterms:created>
  <dcterms:modified xsi:type="dcterms:W3CDTF">2013-07-21T08:36:07Z</dcterms:modified>
</cp:coreProperties>
</file>