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ydesdorff.net/topcity/figure2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377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altLang="zh-TW" sz="1200" b="0" dirty="0" smtClean="0">
                <a:solidFill>
                  <a:srgbClr val="FF0000"/>
                </a:solidFill>
              </a:rPr>
              <a:t>JASIST 2011</a:t>
            </a:r>
          </a:p>
          <a:p>
            <a:endParaRPr lang="zh-TW" altLang="en-US" sz="1800" dirty="0" smtClean="0">
              <a:latin typeface="FangSong" pitchFamily="49" charset="-122"/>
              <a:ea typeface="FangSong" pitchFamily="49" charset="-122"/>
            </a:endParaRPr>
          </a:p>
          <a:p>
            <a:pPr algn="l"/>
            <a:r>
              <a:rPr lang="en-US" altLang="zh-TW" sz="1800" b="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Lutz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bornmann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 </a:t>
            </a:r>
          </a:p>
          <a:p>
            <a:pPr algn="l"/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loet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leydesdorff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endParaRPr lang="zh-TW" altLang="en-US" sz="1800" b="0" cap="none" dirty="0" smtClean="0">
              <a:latin typeface="FangSong" pitchFamily="49" charset="-122"/>
              <a:ea typeface="FangSong" pitchFamily="49" charset="-122"/>
            </a:endParaRPr>
          </a:p>
          <a:p>
            <a:pPr algn="l"/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max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planck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society,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hofgartenstr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err="1" smtClean="0">
                <a:latin typeface="FangSong" pitchFamily="49" charset="-122"/>
                <a:ea typeface="FangSong" pitchFamily="49" charset="-122"/>
              </a:rPr>
              <a:t>munich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,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 </a:t>
            </a:r>
          </a:p>
          <a:p>
            <a:pPr algn="l"/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Germany </a:t>
            </a:r>
            <a:endParaRPr lang="zh-TW" altLang="en-US" sz="1800" b="0" cap="none" dirty="0" smtClean="0">
              <a:latin typeface="FangSong" pitchFamily="49" charset="-122"/>
              <a:ea typeface="FangSong" pitchFamily="49" charset="-122"/>
            </a:endParaRPr>
          </a:p>
          <a:p>
            <a:pPr algn="l"/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Amsterdam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school of communications research,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</a:p>
          <a:p>
            <a:pPr algn="l"/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university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of </a:t>
            </a:r>
            <a:r>
              <a:rPr lang="en-US" altLang="zh-TW" sz="1800" b="0" cap="none" dirty="0" smtClean="0">
                <a:latin typeface="FangSong" pitchFamily="49" charset="-122"/>
                <a:ea typeface="FangSong" pitchFamily="49" charset="-122"/>
              </a:rPr>
              <a:t>Amsterdam </a:t>
            </a:r>
            <a:endParaRPr lang="en-US" altLang="zh-TW" sz="1800" b="0" cap="none" dirty="0" smtClean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 </a:t>
            </a:r>
            <a:r>
              <a:rPr lang="en-US" altLang="zh-TW" b="1" dirty="0" smtClean="0"/>
              <a:t>Which cities produce more excellent papers than can be expected? 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We explore new methods to analyze the geographic distribution of highly-cited papers.</a:t>
            </a:r>
          </a:p>
          <a:p>
            <a:r>
              <a:rPr lang="en-US" altLang="zh-TW" dirty="0" smtClean="0"/>
              <a:t>This method is relatively straightforward identification of cities and regions with high output.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Focus on Top 10 in 2008 (Chemistry)</a:t>
            </a:r>
          </a:p>
          <a:p>
            <a:r>
              <a:rPr lang="en-US" altLang="zh-TW" dirty="0" smtClean="0"/>
              <a:t>Document type: Article</a:t>
            </a:r>
          </a:p>
          <a:p>
            <a:r>
              <a:rPr lang="en-US" altLang="zh-TW" dirty="0" smtClean="0"/>
              <a:t>Time span: All year</a:t>
            </a:r>
          </a:p>
          <a:p>
            <a:endParaRPr lang="zh-TW" altLang="en-US" sz="1800" dirty="0" smtClean="0"/>
          </a:p>
          <a:p>
            <a:r>
              <a:rPr lang="en-US" altLang="zh-TW" sz="1800" dirty="0" smtClean="0"/>
              <a:t>CHEMISTRY, ANALYTICAL (1,227 articles) </a:t>
            </a:r>
          </a:p>
          <a:p>
            <a:r>
              <a:rPr lang="en-US" altLang="zh-TW" sz="1800" dirty="0" smtClean="0"/>
              <a:t>CHEMISTRY, APPLIED (870 articles) </a:t>
            </a:r>
          </a:p>
          <a:p>
            <a:r>
              <a:rPr lang="en-US" altLang="zh-TW" sz="1800" dirty="0" smtClean="0"/>
              <a:t>CHEMISTRY, INORGANIC &amp; NUCLEAR (670 articles) </a:t>
            </a:r>
          </a:p>
          <a:p>
            <a:r>
              <a:rPr lang="en-US" altLang="zh-TW" sz="1800" dirty="0" smtClean="0"/>
              <a:t>CHEMISTRY, MEDICINAL (560 articles) </a:t>
            </a:r>
          </a:p>
          <a:p>
            <a:r>
              <a:rPr lang="en-US" altLang="zh-TW" sz="1800" dirty="0" smtClean="0"/>
              <a:t>CHEMISTRY, MULTIDISCIPLINARY (4,513 articles) </a:t>
            </a:r>
          </a:p>
          <a:p>
            <a:r>
              <a:rPr lang="en-US" altLang="zh-TW" sz="1800" dirty="0" smtClean="0"/>
              <a:t>CHEMISTRY, ORGANIC (1,349 articles) </a:t>
            </a:r>
          </a:p>
          <a:p>
            <a:r>
              <a:rPr lang="en-US" altLang="zh-TW" sz="1800" dirty="0" smtClean="0"/>
              <a:t>CHEMISTRY, PHYSICAL (2,418 articles) </a:t>
            </a:r>
          </a:p>
          <a:p>
            <a:endParaRPr lang="zh-TW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Z test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2400" dirty="0" err="1" smtClean="0"/>
              <a:t>P</a:t>
            </a:r>
            <a:r>
              <a:rPr lang="en-US" altLang="zh-TW" sz="1800" dirty="0" err="1" smtClean="0"/>
              <a:t>e</a:t>
            </a:r>
            <a:r>
              <a:rPr lang="en-US" altLang="zh-TW" sz="2400" dirty="0" smtClean="0"/>
              <a:t> = 0.1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1800" dirty="0" smtClean="0"/>
              <a:t>0</a:t>
            </a:r>
            <a:r>
              <a:rPr lang="en-US" altLang="zh-TW" sz="2400" dirty="0" smtClean="0"/>
              <a:t> = n</a:t>
            </a:r>
            <a:r>
              <a:rPr lang="en-US" altLang="zh-TW" sz="1800" dirty="0" smtClean="0"/>
              <a:t>0</a:t>
            </a:r>
            <a:r>
              <a:rPr lang="en-US" altLang="zh-TW" sz="2400" dirty="0" smtClean="0"/>
              <a:t>/0 (</a:t>
            </a:r>
            <a:r>
              <a:rPr lang="en-US" altLang="zh-TW" sz="2400" dirty="0" smtClean="0"/>
              <a:t>n</a:t>
            </a:r>
            <a:r>
              <a:rPr lang="en-US" altLang="zh-TW" sz="1800" dirty="0" smtClean="0"/>
              <a:t>0</a:t>
            </a:r>
            <a:r>
              <a:rPr lang="en-US" altLang="zh-TW" sz="2400" dirty="0" smtClean="0"/>
              <a:t>= number of observed paper of this category)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n</a:t>
            </a:r>
            <a:r>
              <a:rPr lang="en-US" altLang="zh-TW" sz="1800" dirty="0" smtClean="0"/>
              <a:t>e</a:t>
            </a:r>
            <a:r>
              <a:rPr lang="en-US" altLang="zh-TW" sz="2400" dirty="0" smtClean="0"/>
              <a:t> = n/10</a:t>
            </a:r>
          </a:p>
          <a:p>
            <a:endParaRPr lang="en-US" altLang="zh-TW" sz="2400" dirty="0" smtClean="0"/>
          </a:p>
          <a:p>
            <a:endParaRPr lang="zh-TW" altLang="en-US" dirty="0"/>
          </a:p>
        </p:txBody>
      </p:sp>
      <p:pic>
        <p:nvPicPr>
          <p:cNvPr id="4" name="圖片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2610214" cy="1066949"/>
          </a:xfrm>
          <a:prstGeom prst="rect">
            <a:avLst/>
          </a:prstGeom>
        </p:spPr>
      </p:pic>
      <p:pic>
        <p:nvPicPr>
          <p:cNvPr id="5" name="圖片 4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4509120"/>
            <a:ext cx="2324425" cy="9907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i="1" dirty="0" smtClean="0"/>
              <a:t>z is positively </a:t>
            </a:r>
            <a:r>
              <a:rPr lang="en-US" altLang="zh-TW" i="1" dirty="0" smtClean="0"/>
              <a:t>:the </a:t>
            </a:r>
            <a:r>
              <a:rPr lang="en-US" altLang="zh-TW" i="1" dirty="0" smtClean="0"/>
              <a:t>observed number of top papers is </a:t>
            </a:r>
            <a:r>
              <a:rPr lang="en-US" altLang="zh-TW" i="1" dirty="0" smtClean="0">
                <a:solidFill>
                  <a:srgbClr val="FF0000"/>
                </a:solidFill>
              </a:rPr>
              <a:t>larger</a:t>
            </a:r>
            <a:r>
              <a:rPr lang="en-US" altLang="zh-TW" i="1" dirty="0" smtClean="0"/>
              <a:t> than the expected number </a:t>
            </a:r>
            <a:r>
              <a:rPr lang="en-US" altLang="zh-TW" i="1" dirty="0" smtClean="0"/>
              <a:t>.</a:t>
            </a:r>
          </a:p>
          <a:p>
            <a:r>
              <a:rPr lang="en-US" altLang="zh-TW" i="1" dirty="0" smtClean="0"/>
              <a:t>Z is negatively:</a:t>
            </a:r>
            <a:r>
              <a:rPr lang="en-US" altLang="zh-TW" i="1" dirty="0" smtClean="0"/>
              <a:t> the observed number of top papers is </a:t>
            </a:r>
            <a:r>
              <a:rPr lang="en-US" altLang="zh-TW" i="1" dirty="0" smtClean="0">
                <a:solidFill>
                  <a:srgbClr val="FF0000"/>
                </a:solidFill>
              </a:rPr>
              <a:t>smaller</a:t>
            </a:r>
            <a:r>
              <a:rPr lang="en-US" altLang="zh-TW" i="1" dirty="0" smtClean="0"/>
              <a:t> than </a:t>
            </a:r>
            <a:r>
              <a:rPr lang="en-US" altLang="zh-TW" i="1" dirty="0" smtClean="0"/>
              <a:t>the expected number</a:t>
            </a:r>
            <a:r>
              <a:rPr lang="en-US" altLang="zh-TW" i="1" dirty="0" smtClean="0"/>
              <a:t> .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4" name="內容版面配置區 3" descr="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9" y="2780928"/>
            <a:ext cx="4462232" cy="3866441"/>
          </a:xfrm>
        </p:spPr>
      </p:pic>
      <p:sp>
        <p:nvSpPr>
          <p:cNvPr id="5" name="文字方塊 4"/>
          <p:cNvSpPr txBox="1"/>
          <p:nvPr/>
        </p:nvSpPr>
        <p:spPr>
          <a:xfrm>
            <a:off x="395536" y="1484784"/>
            <a:ext cx="8105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Green : observed  values are larger than the expected value.</a:t>
            </a:r>
          </a:p>
          <a:p>
            <a:r>
              <a:rPr lang="en-US" altLang="zh-TW" dirty="0" smtClean="0"/>
              <a:t>Red: </a:t>
            </a:r>
            <a:r>
              <a:rPr lang="en-US" altLang="zh-TW" dirty="0" smtClean="0"/>
              <a:t>observed  values are </a:t>
            </a:r>
            <a:r>
              <a:rPr lang="en-US" altLang="zh-TW" dirty="0" smtClean="0"/>
              <a:t>smaller than </a:t>
            </a:r>
            <a:r>
              <a:rPr lang="en-US" altLang="zh-TW" dirty="0" smtClean="0"/>
              <a:t>the expected value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Radii: |observed value – expected value|(</a:t>
            </a:r>
            <a:r>
              <a:rPr lang="nl-NL" altLang="zh-TW" dirty="0" smtClean="0"/>
              <a:t>e.g</a:t>
            </a:r>
            <a:r>
              <a:rPr lang="nl-NL" altLang="zh-TW" dirty="0" smtClean="0"/>
              <a:t>., Costas, Bordons, van Leeuwen, </a:t>
            </a:r>
            <a:endParaRPr lang="nl-NL" altLang="zh-TW" dirty="0" smtClean="0"/>
          </a:p>
          <a:p>
            <a:r>
              <a:rPr lang="nl-NL" altLang="zh-TW" dirty="0" smtClean="0"/>
              <a:t>&amp; </a:t>
            </a:r>
            <a:r>
              <a:rPr lang="nl-NL" altLang="zh-TW" dirty="0" smtClean="0"/>
              <a:t>van Raan, 2009; Seglen &amp; Aksnes, 2000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http://www.leydesdorff.net/topcity/figure2.htm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</TotalTime>
  <Words>242</Words>
  <Application>Microsoft Office PowerPoint</Application>
  <PresentationFormat>如螢幕大小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市鎮</vt:lpstr>
      <vt:lpstr>  Which cities produce more excellent papers than can be expected? </vt:lpstr>
      <vt:lpstr>Overview</vt:lpstr>
      <vt:lpstr>Method</vt:lpstr>
      <vt:lpstr>Method</vt:lpstr>
      <vt:lpstr>Method</vt:lpstr>
      <vt:lpstr>Result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Which cities produce more excellent papers than can be expected? </dc:title>
  <dc:creator>Aaron</dc:creator>
  <cp:lastModifiedBy>Aaron Chang</cp:lastModifiedBy>
  <cp:revision>15</cp:revision>
  <dcterms:created xsi:type="dcterms:W3CDTF">2013-04-26T08:28:08Z</dcterms:created>
  <dcterms:modified xsi:type="dcterms:W3CDTF">2013-04-27T09:51:11Z</dcterms:modified>
</cp:coreProperties>
</file>