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25824"/>
          </a:xfrm>
        </p:spPr>
        <p:txBody>
          <a:bodyPr>
            <a:normAutofit/>
          </a:bodyPr>
          <a:lstStyle/>
          <a:p>
            <a:pPr algn="r"/>
            <a:r>
              <a:rPr lang="en-US" altLang="zh-TW" dirty="0" smtClean="0"/>
              <a:t>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AGILE conf. 2012</a:t>
            </a:r>
          </a:p>
          <a:p>
            <a:pPr algn="l"/>
            <a:r>
              <a:rPr lang="en-US" altLang="zh-TW" sz="1400" b="0" cap="none" dirty="0" smtClean="0">
                <a:solidFill>
                  <a:schemeClr val="tx1"/>
                </a:solidFill>
              </a:rPr>
              <a:t>Paul </a:t>
            </a:r>
            <a:r>
              <a:rPr lang="en-US" altLang="zh-TW" sz="1400" b="0" cap="none" dirty="0" err="1" smtClean="0">
                <a:solidFill>
                  <a:schemeClr val="tx1"/>
                </a:solidFill>
              </a:rPr>
              <a:t>litzinger</a:t>
            </a:r>
            <a:r>
              <a:rPr lang="en-US" altLang="zh-TW" sz="1400" b="0" cap="none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altLang="zh-TW" sz="1400" b="0" cap="none" dirty="0" smtClean="0">
                <a:solidFill>
                  <a:schemeClr val="tx1"/>
                </a:solidFill>
              </a:rPr>
              <a:t>Gerhard </a:t>
            </a:r>
            <a:r>
              <a:rPr lang="en-US" altLang="zh-TW" sz="1400" b="0" cap="none" dirty="0" err="1" smtClean="0">
                <a:solidFill>
                  <a:schemeClr val="tx1"/>
                </a:solidFill>
              </a:rPr>
              <a:t>navratil</a:t>
            </a:r>
            <a:r>
              <a:rPr lang="en-US" altLang="zh-TW" sz="1400" b="0" cap="none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altLang="zh-TW" sz="1400" b="0" cap="none" dirty="0" err="1" smtClean="0">
                <a:solidFill>
                  <a:schemeClr val="tx1"/>
                </a:solidFill>
              </a:rPr>
              <a:t>Åke</a:t>
            </a:r>
            <a:r>
              <a:rPr lang="en-US" altLang="zh-TW" sz="1400" b="0" cap="none" dirty="0" smtClean="0">
                <a:solidFill>
                  <a:schemeClr val="tx1"/>
                </a:solidFill>
              </a:rPr>
              <a:t> </a:t>
            </a:r>
            <a:r>
              <a:rPr lang="en-US" altLang="zh-TW" sz="1400" b="0" cap="none" dirty="0" err="1" smtClean="0">
                <a:solidFill>
                  <a:schemeClr val="tx1"/>
                </a:solidFill>
              </a:rPr>
              <a:t>sivertun</a:t>
            </a:r>
            <a:endParaRPr lang="en-US" altLang="zh-TW" sz="1400" b="0" cap="none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1400" b="0" cap="none" dirty="0" smtClean="0">
                <a:solidFill>
                  <a:schemeClr val="tx1"/>
                </a:solidFill>
              </a:rPr>
              <a:t>Daniela </a:t>
            </a:r>
            <a:r>
              <a:rPr lang="en-US" altLang="zh-TW" sz="1400" b="0" cap="none" dirty="0" err="1" smtClean="0">
                <a:solidFill>
                  <a:schemeClr val="tx1"/>
                </a:solidFill>
              </a:rPr>
              <a:t>knorr</a:t>
            </a:r>
            <a:endParaRPr lang="en-US" altLang="zh-TW" sz="1400" b="0" cap="none" dirty="0" smtClean="0">
              <a:solidFill>
                <a:schemeClr val="tx1"/>
              </a:solidFill>
            </a:endParaRPr>
          </a:p>
          <a:p>
            <a:pPr algn="l"/>
            <a:endParaRPr lang="en-US" altLang="zh-TW" sz="1400" b="0" cap="none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1200" cap="none" dirty="0" smtClean="0">
                <a:solidFill>
                  <a:schemeClr val="tx1"/>
                </a:solidFill>
              </a:rPr>
              <a:t>University of applied sciences </a:t>
            </a:r>
            <a:r>
              <a:rPr lang="en-US" altLang="zh-TW" sz="1200" cap="none" dirty="0" err="1" smtClean="0">
                <a:solidFill>
                  <a:schemeClr val="tx1"/>
                </a:solidFill>
              </a:rPr>
              <a:t>technikum</a:t>
            </a:r>
            <a:r>
              <a:rPr lang="en-US" altLang="zh-TW" sz="1200" cap="none" dirty="0" smtClean="0">
                <a:solidFill>
                  <a:schemeClr val="tx1"/>
                </a:solidFill>
              </a:rPr>
              <a:t> </a:t>
            </a:r>
            <a:r>
              <a:rPr lang="en-US" altLang="zh-TW" sz="1200" cap="none" dirty="0" err="1" smtClean="0">
                <a:solidFill>
                  <a:schemeClr val="tx1"/>
                </a:solidFill>
              </a:rPr>
              <a:t>wien</a:t>
            </a:r>
            <a:endParaRPr lang="en-US" altLang="zh-TW" sz="1200" cap="none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1200" cap="none" dirty="0" smtClean="0">
                <a:solidFill>
                  <a:schemeClr val="tx1"/>
                </a:solidFill>
              </a:rPr>
              <a:t>Vienna university of technology</a:t>
            </a:r>
          </a:p>
          <a:p>
            <a:pPr algn="l"/>
            <a:r>
              <a:rPr lang="en-US" altLang="zh-TW" sz="1200" cap="none" dirty="0" smtClean="0">
                <a:solidFill>
                  <a:schemeClr val="tx1"/>
                </a:solidFill>
              </a:rPr>
              <a:t>Swedish national </a:t>
            </a:r>
            <a:r>
              <a:rPr lang="en-US" altLang="zh-TW" sz="1200" cap="none" dirty="0" err="1" smtClean="0">
                <a:solidFill>
                  <a:schemeClr val="tx1"/>
                </a:solidFill>
              </a:rPr>
              <a:t>defence</a:t>
            </a:r>
            <a:r>
              <a:rPr lang="en-US" altLang="zh-TW" sz="1200" cap="none" dirty="0" smtClean="0">
                <a:solidFill>
                  <a:schemeClr val="tx1"/>
                </a:solidFill>
              </a:rPr>
              <a:t> college</a:t>
            </a:r>
          </a:p>
          <a:p>
            <a:pPr algn="l"/>
            <a:r>
              <a:rPr lang="en-US" altLang="zh-TW" sz="1200" cap="none" dirty="0" smtClean="0">
                <a:solidFill>
                  <a:schemeClr val="tx1"/>
                </a:solidFill>
              </a:rPr>
              <a:t>UBIMET </a:t>
            </a:r>
            <a:r>
              <a:rPr lang="en-US" altLang="zh-TW" sz="1200" cap="none" dirty="0" err="1" smtClean="0">
                <a:solidFill>
                  <a:schemeClr val="tx1"/>
                </a:solidFill>
              </a:rPr>
              <a:t>gmbh</a:t>
            </a:r>
            <a:endParaRPr lang="zh-TW" altLang="en-US" sz="1200" cap="none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Using Weather Information to Improve Route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773485" cy="34390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8" y="1527175"/>
            <a:ext cx="6582631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The traditional approach considers legal speed restrictions only.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approach using static weather information determines</a:t>
            </a:r>
          </a:p>
          <a:p>
            <a:pPr>
              <a:buNone/>
            </a:pPr>
            <a:r>
              <a:rPr lang="en-US" altLang="zh-TW" sz="2000" dirty="0" smtClean="0"/>
              <a:t>     realistic driving speed based on the actual weather conditions</a:t>
            </a:r>
          </a:p>
          <a:p>
            <a:endParaRPr lang="en-US" altLang="zh-TW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Weather and it’s influence on traveling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338563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1115616" y="155679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Influence of weather events on the roadway and traffic operations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7421011" cy="3753374"/>
          </a:xfrm>
        </p:spPr>
      </p:pic>
      <p:sp>
        <p:nvSpPr>
          <p:cNvPr id="5" name="文字方塊 4"/>
          <p:cNvSpPr txBox="1"/>
          <p:nvPr/>
        </p:nvSpPr>
        <p:spPr>
          <a:xfrm>
            <a:off x="2843808" y="1844824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List of speed and capacity reduction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err="1" smtClean="0"/>
              <a:t>Ubimet</a:t>
            </a:r>
            <a:r>
              <a:rPr lang="en-US" altLang="zh-TW" sz="2000" dirty="0" smtClean="0"/>
              <a:t> provided Real weather data.</a:t>
            </a:r>
          </a:p>
          <a:p>
            <a:r>
              <a:rPr lang="en-US" altLang="zh-TW" sz="2000" dirty="0" err="1" smtClean="0"/>
              <a:t>Ubimet</a:t>
            </a:r>
            <a:r>
              <a:rPr lang="en-US" altLang="zh-TW" sz="2000" dirty="0" smtClean="0"/>
              <a:t>: </a:t>
            </a:r>
            <a:r>
              <a:rPr lang="en-US" altLang="zh-TW" sz="2000" dirty="0" err="1" smtClean="0"/>
              <a:t>Ubimet</a:t>
            </a:r>
            <a:r>
              <a:rPr lang="en-US" altLang="zh-TW" sz="2000" dirty="0" smtClean="0"/>
              <a:t> not only uses public weather data but also </a:t>
            </a:r>
          </a:p>
          <a:p>
            <a:pPr>
              <a:buNone/>
            </a:pPr>
            <a:r>
              <a:rPr lang="en-US" altLang="zh-TW" sz="2000" dirty="0" smtClean="0"/>
              <a:t>    accesses the data of the largest private weather observation</a:t>
            </a:r>
          </a:p>
          <a:p>
            <a:pPr>
              <a:buNone/>
            </a:pPr>
            <a:r>
              <a:rPr lang="en-US" altLang="zh-TW" sz="2000" dirty="0" smtClean="0"/>
              <a:t>    network in Central Europe</a:t>
            </a:r>
          </a:p>
          <a:p>
            <a:r>
              <a:rPr lang="en-US" altLang="zh-TW" sz="2000" dirty="0" smtClean="0"/>
              <a:t>Data formats:</a:t>
            </a:r>
          </a:p>
          <a:p>
            <a:pPr>
              <a:buNone/>
            </a:pPr>
            <a:r>
              <a:rPr lang="en-US" altLang="zh-TW" sz="2000" dirty="0" smtClean="0"/>
              <a:t>          Gridded Binary – 6hr update (10km)</a:t>
            </a:r>
          </a:p>
          <a:p>
            <a:pPr>
              <a:buNone/>
            </a:pPr>
            <a:r>
              <a:rPr lang="en-US" altLang="zh-TW" sz="2000" dirty="0" smtClean="0"/>
              <a:t>          Network common data format – 1 hr update (4km)</a:t>
            </a:r>
          </a:p>
          <a:p>
            <a:endParaRPr lang="zh-TW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planning using weather information</a:t>
            </a:r>
            <a:endParaRPr lang="zh-TW" altLang="en-US" dirty="0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7059011" cy="1971950"/>
          </a:xfrm>
        </p:spPr>
      </p:pic>
      <p:sp>
        <p:nvSpPr>
          <p:cNvPr id="5" name="文字方塊 4"/>
          <p:cNvSpPr txBox="1"/>
          <p:nvPr/>
        </p:nvSpPr>
        <p:spPr>
          <a:xfrm>
            <a:off x="2627784" y="1700808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Uwind</a:t>
            </a:r>
            <a:r>
              <a:rPr lang="en-US" altLang="zh-TW" dirty="0" smtClean="0"/>
              <a:t> = |U| + |V| + |UST|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DegreeCelisus</a:t>
            </a:r>
            <a:r>
              <a:rPr lang="en-US" altLang="zh-TW" dirty="0" smtClean="0"/>
              <a:t> = Kelvin – 273.5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4941168"/>
            <a:ext cx="836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values for wind speed, temperature, and precipitation were then reclassified</a:t>
            </a:r>
          </a:p>
          <a:p>
            <a:r>
              <a:rPr lang="en-US" altLang="zh-TW" dirty="0" smtClean="0"/>
              <a:t>to match the categories in Table 2 and provide values for speed</a:t>
            </a:r>
          </a:p>
          <a:p>
            <a:r>
              <a:rPr lang="en-US" altLang="zh-TW" dirty="0" smtClean="0"/>
              <a:t>reduction.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planning using weather forecast data</a:t>
            </a:r>
            <a:endParaRPr lang="zh-TW" altLang="en-US" dirty="0"/>
          </a:p>
        </p:txBody>
      </p:sp>
      <p:pic>
        <p:nvPicPr>
          <p:cNvPr id="4" name="內容版面配置區 3" descr="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7344801" cy="3791479"/>
          </a:xfrm>
        </p:spPr>
      </p:pic>
      <p:sp>
        <p:nvSpPr>
          <p:cNvPr id="5" name="文字方塊 4"/>
          <p:cNvSpPr txBox="1"/>
          <p:nvPr/>
        </p:nvSpPr>
        <p:spPr>
          <a:xfrm>
            <a:off x="467544" y="1556792"/>
            <a:ext cx="8191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While the static weather routing uses</a:t>
            </a:r>
          </a:p>
          <a:p>
            <a:r>
              <a:rPr lang="en-US" altLang="zh-TW" dirty="0" smtClean="0"/>
              <a:t>only one weather situation, the dynamic approach includes the hourly updated</a:t>
            </a:r>
          </a:p>
          <a:p>
            <a:r>
              <a:rPr lang="en-US" altLang="zh-TW" dirty="0" smtClean="0"/>
              <a:t>weather forecasts.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planning(Assumption)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Drivers move with an average speed </a:t>
            </a:r>
            <a:r>
              <a:rPr lang="en-US" altLang="zh-TW" sz="2400" dirty="0" err="1" smtClean="0"/>
              <a:t>equalling</a:t>
            </a:r>
            <a:r>
              <a:rPr lang="en-US" altLang="zh-TW" sz="2400" dirty="0" smtClean="0"/>
              <a:t> the speed limit.</a:t>
            </a:r>
          </a:p>
          <a:p>
            <a:r>
              <a:rPr lang="en-US" altLang="zh-TW" sz="2400" dirty="0" smtClean="0"/>
              <a:t>The interval of the weather forecast data is 1 hour.</a:t>
            </a:r>
          </a:p>
          <a:p>
            <a:r>
              <a:rPr lang="en-US" altLang="zh-TW" sz="2400" dirty="0" smtClean="0"/>
              <a:t>The road network consists of highways with a speed limit of 130 km/h.</a:t>
            </a:r>
            <a:endParaRPr lang="zh-TW" altLang="en-US" sz="2400" dirty="0"/>
          </a:p>
        </p:txBody>
      </p:sp>
      <p:pic>
        <p:nvPicPr>
          <p:cNvPr id="4" name="圖片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73016"/>
            <a:ext cx="3000794" cy="26959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9592" y="4149080"/>
            <a:ext cx="408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Service areas: black rings</a:t>
            </a:r>
          </a:p>
          <a:p>
            <a:r>
              <a:rPr lang="en-US" altLang="zh-TW" dirty="0" smtClean="0"/>
              <a:t>Start position: black dot</a:t>
            </a:r>
          </a:p>
          <a:p>
            <a:r>
              <a:rPr lang="en-US" altLang="zh-TW" dirty="0" smtClean="0"/>
              <a:t>Different weather condition: grey area</a:t>
            </a:r>
          </a:p>
          <a:p>
            <a:r>
              <a:rPr lang="en-US" altLang="zh-TW" dirty="0" smtClean="0"/>
              <a:t>Road network : black lines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5120400" cy="2790849"/>
          </a:xfrm>
        </p:spPr>
      </p:pic>
      <p:pic>
        <p:nvPicPr>
          <p:cNvPr id="5" name="圖片 4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87808"/>
            <a:ext cx="5219866" cy="27701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724128" y="170080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Old route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47664" y="486916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 route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</TotalTime>
  <Words>284</Words>
  <Application>Microsoft Office PowerPoint</Application>
  <PresentationFormat>如螢幕大小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市鎮</vt:lpstr>
      <vt:lpstr>Using Weather Information to Improve Route</vt:lpstr>
      <vt:lpstr>Overview</vt:lpstr>
      <vt:lpstr>Weather and it’s influence on traveling</vt:lpstr>
      <vt:lpstr>投影片 4</vt:lpstr>
      <vt:lpstr>投影片 5</vt:lpstr>
      <vt:lpstr>Route planning using weather information</vt:lpstr>
      <vt:lpstr>Route planning using weather forecast data</vt:lpstr>
      <vt:lpstr>Route planning(Assumption)</vt:lpstr>
      <vt:lpstr>Result</vt:lpstr>
      <vt:lpstr>Result</vt:lpstr>
      <vt:lpstr>Result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Weather Information to Improve Route</dc:title>
  <dc:creator>Aaron</dc:creator>
  <cp:lastModifiedBy>Aaron Chang</cp:lastModifiedBy>
  <cp:revision>27</cp:revision>
  <dcterms:created xsi:type="dcterms:W3CDTF">2013-04-22T04:53:07Z</dcterms:created>
  <dcterms:modified xsi:type="dcterms:W3CDTF">2013-04-26T08:51:41Z</dcterms:modified>
</cp:coreProperties>
</file>